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0"/>
  </p:notesMasterIdLst>
  <p:handoutMasterIdLst>
    <p:handoutMasterId r:id="rId51"/>
  </p:handoutMasterIdLst>
  <p:sldIdLst>
    <p:sldId id="613" r:id="rId2"/>
    <p:sldId id="633" r:id="rId3"/>
    <p:sldId id="627" r:id="rId4"/>
    <p:sldId id="618" r:id="rId5"/>
    <p:sldId id="619" r:id="rId6"/>
    <p:sldId id="620" r:id="rId7"/>
    <p:sldId id="624" r:id="rId8"/>
    <p:sldId id="573" r:id="rId9"/>
    <p:sldId id="576" r:id="rId10"/>
    <p:sldId id="575" r:id="rId11"/>
    <p:sldId id="577" r:id="rId12"/>
    <p:sldId id="578" r:id="rId13"/>
    <p:sldId id="579" r:id="rId14"/>
    <p:sldId id="582" r:id="rId15"/>
    <p:sldId id="580" r:id="rId16"/>
    <p:sldId id="581" r:id="rId17"/>
    <p:sldId id="584" r:id="rId18"/>
    <p:sldId id="583" r:id="rId19"/>
    <p:sldId id="586" r:id="rId20"/>
    <p:sldId id="585" r:id="rId21"/>
    <p:sldId id="588" r:id="rId22"/>
    <p:sldId id="587" r:id="rId23"/>
    <p:sldId id="610" r:id="rId24"/>
    <p:sldId id="589" r:id="rId25"/>
    <p:sldId id="591" r:id="rId26"/>
    <p:sldId id="590" r:id="rId27"/>
    <p:sldId id="592" r:id="rId28"/>
    <p:sldId id="595" r:id="rId29"/>
    <p:sldId id="594" r:id="rId30"/>
    <p:sldId id="596" r:id="rId31"/>
    <p:sldId id="597" r:id="rId32"/>
    <p:sldId id="599" r:id="rId33"/>
    <p:sldId id="598" r:id="rId34"/>
    <p:sldId id="600" r:id="rId35"/>
    <p:sldId id="601" r:id="rId36"/>
    <p:sldId id="603" r:id="rId37"/>
    <p:sldId id="604" r:id="rId38"/>
    <p:sldId id="605" r:id="rId39"/>
    <p:sldId id="602" r:id="rId40"/>
    <p:sldId id="607" r:id="rId41"/>
    <p:sldId id="606" r:id="rId42"/>
    <p:sldId id="608" r:id="rId43"/>
    <p:sldId id="615" r:id="rId44"/>
    <p:sldId id="629" r:id="rId45"/>
    <p:sldId id="628" r:id="rId46"/>
    <p:sldId id="630" r:id="rId47"/>
    <p:sldId id="632" r:id="rId48"/>
    <p:sldId id="614" r:id="rId49"/>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7C80"/>
    <a:srgbClr val="FFFF99"/>
    <a:srgbClr val="FF6699"/>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C4F82300-F048-4243-9F0A-60743BA003DD}" type="datetimeFigureOut">
              <a:rPr lang="id-ID" smtClean="0"/>
              <a:pPr/>
              <a:t>21/11/2013</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FA993A9-6636-4B19-B35F-E7AF0BC7465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CD7185C1-60FD-4EDE-A5B6-8ABC4F84607F}" type="datetimeFigureOut">
              <a:rPr lang="en-US" smtClean="0"/>
              <a:pPr/>
              <a:t>11/21/2013</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A1AA766-FD0F-4C43-8337-98243F37F3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DC4D39-074C-42DD-A250-CE7BE05C200E}" type="datetimeFigureOut">
              <a:rPr lang="en-US" smtClean="0"/>
              <a:pPr/>
              <a:t>11/21/2013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D13EC7-88C5-4D3E-A5CE-CA4AF2A7EA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D13EC7-88C5-4D3E-A5CE-CA4AF2A7EA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D13EC7-88C5-4D3E-A5CE-CA4AF2A7EA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D13EC7-88C5-4D3E-A5CE-CA4AF2A7EA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D13EC7-88C5-4D3E-A5CE-CA4AF2A7EA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D13EC7-88C5-4D3E-A5CE-CA4AF2A7EA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AD13EC7-88C5-4D3E-A5CE-CA4AF2A7EA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AD13EC7-88C5-4D3E-A5CE-CA4AF2A7EA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AD13EC7-88C5-4D3E-A5CE-CA4AF2A7EA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D13EC7-88C5-4D3E-A5CE-CA4AF2A7EA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D13EC7-88C5-4D3E-A5CE-CA4AF2A7EA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DC4D39-074C-42DD-A250-CE7BE05C200E}" type="datetimeFigureOut">
              <a:rPr lang="en-US" smtClean="0"/>
              <a:pPr/>
              <a:t>11/21/2013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D13EC7-88C5-4D3E-A5CE-CA4AF2A7EA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8.xml.rels><?xml version="1.0" encoding="UTF-8" standalone="yes"?>
<Relationships xmlns="http://schemas.openxmlformats.org/package/2006/relationships"><Relationship Id="rId3" Type="http://schemas.openxmlformats.org/officeDocument/2006/relationships/hyperlink" Target="mailto:layanandjatmiko@yahoo.co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2" cstate="print"/>
          <a:srcRect/>
          <a:stretch>
            <a:fillRect/>
          </a:stretch>
        </p:blipFill>
        <p:spPr bwMode="auto">
          <a:xfrm>
            <a:off x="7558548" y="762000"/>
            <a:ext cx="1128252" cy="1206062"/>
          </a:xfrm>
          <a:prstGeom prst="rect">
            <a:avLst/>
          </a:prstGeom>
          <a:noFill/>
          <a:ln w="9525">
            <a:noFill/>
            <a:miter lim="800000"/>
            <a:headEnd/>
            <a:tailEnd/>
          </a:ln>
          <a:effectLst/>
        </p:spPr>
      </p:pic>
      <p:grpSp>
        <p:nvGrpSpPr>
          <p:cNvPr id="2" name="Group 270"/>
          <p:cNvGrpSpPr>
            <a:grpSpLocks/>
          </p:cNvGrpSpPr>
          <p:nvPr/>
        </p:nvGrpSpPr>
        <p:grpSpPr bwMode="auto">
          <a:xfrm>
            <a:off x="381000" y="609600"/>
            <a:ext cx="1219199" cy="1295400"/>
            <a:chOff x="3379" y="1026"/>
            <a:chExt cx="709" cy="660"/>
          </a:xfrm>
        </p:grpSpPr>
        <p:grpSp>
          <p:nvGrpSpPr>
            <p:cNvPr id="3" name="Group 264"/>
            <p:cNvGrpSpPr>
              <a:grpSpLocks/>
            </p:cNvGrpSpPr>
            <p:nvPr/>
          </p:nvGrpSpPr>
          <p:grpSpPr bwMode="auto">
            <a:xfrm>
              <a:off x="3379" y="1026"/>
              <a:ext cx="709" cy="455"/>
              <a:chOff x="3243" y="845"/>
              <a:chExt cx="709" cy="455"/>
            </a:xfrm>
          </p:grpSpPr>
          <p:grpSp>
            <p:nvGrpSpPr>
              <p:cNvPr id="4" name="Group 205"/>
              <p:cNvGrpSpPr>
                <a:grpSpLocks/>
              </p:cNvGrpSpPr>
              <p:nvPr/>
            </p:nvGrpSpPr>
            <p:grpSpPr bwMode="auto">
              <a:xfrm>
                <a:off x="3243" y="890"/>
                <a:ext cx="709" cy="410"/>
                <a:chOff x="885" y="698"/>
                <a:chExt cx="3990" cy="2376"/>
              </a:xfrm>
            </p:grpSpPr>
            <p:sp>
              <p:nvSpPr>
                <p:cNvPr id="55" name="Freeform 206"/>
                <p:cNvSpPr>
                  <a:spLocks/>
                </p:cNvSpPr>
                <p:nvPr/>
              </p:nvSpPr>
              <p:spPr bwMode="auto">
                <a:xfrm>
                  <a:off x="885" y="698"/>
                  <a:ext cx="3990" cy="2260"/>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chemeClr val="accent2"/>
                </a:solidFill>
                <a:ln w="9525">
                  <a:solidFill>
                    <a:schemeClr val="accent2"/>
                  </a:solidFill>
                  <a:round/>
                  <a:headEnd/>
                  <a:tailEnd/>
                </a:ln>
              </p:spPr>
              <p:txBody>
                <a:bodyPr/>
                <a:lstStyle/>
                <a:p>
                  <a:endParaRPr lang="id-ID"/>
                </a:p>
              </p:txBody>
            </p:sp>
            <p:sp>
              <p:nvSpPr>
                <p:cNvPr id="56" name="Freeform 207"/>
                <p:cNvSpPr>
                  <a:spLocks/>
                </p:cNvSpPr>
                <p:nvPr/>
              </p:nvSpPr>
              <p:spPr bwMode="auto">
                <a:xfrm>
                  <a:off x="1004" y="830"/>
                  <a:ext cx="3755" cy="1979"/>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grpSp>
              <p:nvGrpSpPr>
                <p:cNvPr id="5" name="Group 208"/>
                <p:cNvGrpSpPr>
                  <a:grpSpLocks/>
                </p:cNvGrpSpPr>
                <p:nvPr/>
              </p:nvGrpSpPr>
              <p:grpSpPr bwMode="auto">
                <a:xfrm>
                  <a:off x="1115" y="934"/>
                  <a:ext cx="3444" cy="1760"/>
                  <a:chOff x="4141" y="2949"/>
                  <a:chExt cx="980" cy="424"/>
                </a:xfrm>
              </p:grpSpPr>
              <p:grpSp>
                <p:nvGrpSpPr>
                  <p:cNvPr id="6" name="Group 209"/>
                  <p:cNvGrpSpPr>
                    <a:grpSpLocks/>
                  </p:cNvGrpSpPr>
                  <p:nvPr/>
                </p:nvGrpSpPr>
                <p:grpSpPr bwMode="auto">
                  <a:xfrm>
                    <a:off x="4141" y="2962"/>
                    <a:ext cx="350" cy="399"/>
                    <a:chOff x="4132" y="2962"/>
                    <a:chExt cx="350" cy="399"/>
                  </a:xfrm>
                </p:grpSpPr>
                <p:sp>
                  <p:nvSpPr>
                    <p:cNvPr id="70" name="Freeform 210"/>
                    <p:cNvSpPr>
                      <a:spLocks/>
                    </p:cNvSpPr>
                    <p:nvPr/>
                  </p:nvSpPr>
                  <p:spPr bwMode="auto">
                    <a:xfrm>
                      <a:off x="4132" y="3050"/>
                      <a:ext cx="265" cy="96"/>
                    </a:xfrm>
                    <a:custGeom>
                      <a:avLst/>
                      <a:gdLst/>
                      <a:ahLst/>
                      <a:cxnLst>
                        <a:cxn ang="0">
                          <a:pos x="483" y="56"/>
                        </a:cxn>
                        <a:cxn ang="0">
                          <a:pos x="461" y="54"/>
                        </a:cxn>
                        <a:cxn ang="0">
                          <a:pos x="439" y="51"/>
                        </a:cxn>
                        <a:cxn ang="0">
                          <a:pos x="417" y="47"/>
                        </a:cxn>
                        <a:cxn ang="0">
                          <a:pos x="395" y="45"/>
                        </a:cxn>
                        <a:cxn ang="0">
                          <a:pos x="374" y="41"/>
                        </a:cxn>
                        <a:cxn ang="0">
                          <a:pos x="352" y="39"/>
                        </a:cxn>
                        <a:cxn ang="0">
                          <a:pos x="330" y="35"/>
                        </a:cxn>
                        <a:cxn ang="0">
                          <a:pos x="309" y="31"/>
                        </a:cxn>
                        <a:cxn ang="0">
                          <a:pos x="288" y="28"/>
                        </a:cxn>
                        <a:cxn ang="0">
                          <a:pos x="266" y="24"/>
                        </a:cxn>
                        <a:cxn ang="0">
                          <a:pos x="245" y="20"/>
                        </a:cxn>
                        <a:cxn ang="0">
                          <a:pos x="225" y="17"/>
                        </a:cxn>
                        <a:cxn ang="0">
                          <a:pos x="204" y="13"/>
                        </a:cxn>
                        <a:cxn ang="0">
                          <a:pos x="183" y="8"/>
                        </a:cxn>
                        <a:cxn ang="0">
                          <a:pos x="163" y="4"/>
                        </a:cxn>
                        <a:cxn ang="0">
                          <a:pos x="142" y="0"/>
                        </a:cxn>
                        <a:cxn ang="0">
                          <a:pos x="113" y="54"/>
                        </a:cxn>
                        <a:cxn ang="0">
                          <a:pos x="87" y="109"/>
                        </a:cxn>
                        <a:cxn ang="0">
                          <a:pos x="65" y="165"/>
                        </a:cxn>
                        <a:cxn ang="0">
                          <a:pos x="45" y="226"/>
                        </a:cxn>
                        <a:cxn ang="0">
                          <a:pos x="29" y="286"/>
                        </a:cxn>
                        <a:cxn ang="0">
                          <a:pos x="15" y="349"/>
                        </a:cxn>
                        <a:cxn ang="0">
                          <a:pos x="5" y="413"/>
                        </a:cxn>
                        <a:cxn ang="0">
                          <a:pos x="0" y="478"/>
                        </a:cxn>
                        <a:cxn ang="0">
                          <a:pos x="446" y="478"/>
                        </a:cxn>
                        <a:cxn ang="0">
                          <a:pos x="448" y="424"/>
                        </a:cxn>
                        <a:cxn ang="0">
                          <a:pos x="450" y="370"/>
                        </a:cxn>
                        <a:cxn ang="0">
                          <a:pos x="454" y="317"/>
                        </a:cxn>
                        <a:cxn ang="0">
                          <a:pos x="458" y="263"/>
                        </a:cxn>
                        <a:cxn ang="0">
                          <a:pos x="462" y="211"/>
                        </a:cxn>
                        <a:cxn ang="0">
                          <a:pos x="469" y="158"/>
                        </a:cxn>
                        <a:cxn ang="0">
                          <a:pos x="476" y="106"/>
                        </a:cxn>
                        <a:cxn ang="0">
                          <a:pos x="483" y="56"/>
                        </a:cxn>
                      </a:cxnLst>
                      <a:rect l="0" t="0" r="r" b="b"/>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chemeClr val="folHlink"/>
                    </a:solidFill>
                    <a:ln w="9525">
                      <a:solidFill>
                        <a:schemeClr val="folHlink"/>
                      </a:solidFill>
                      <a:round/>
                      <a:headEnd/>
                      <a:tailEnd/>
                    </a:ln>
                  </p:spPr>
                  <p:txBody>
                    <a:bodyPr/>
                    <a:lstStyle/>
                    <a:p>
                      <a:endParaRPr lang="id-ID"/>
                    </a:p>
                  </p:txBody>
                </p:sp>
                <p:sp>
                  <p:nvSpPr>
                    <p:cNvPr id="71" name="Freeform 211"/>
                    <p:cNvSpPr>
                      <a:spLocks/>
                    </p:cNvSpPr>
                    <p:nvPr/>
                  </p:nvSpPr>
                  <p:spPr bwMode="auto">
                    <a:xfrm>
                      <a:off x="4257" y="2962"/>
                      <a:ext cx="225" cy="71"/>
                    </a:xfrm>
                    <a:custGeom>
                      <a:avLst/>
                      <a:gdLst/>
                      <a:ahLst/>
                      <a:cxnLst>
                        <a:cxn ang="0">
                          <a:pos x="412" y="0"/>
                        </a:cxn>
                        <a:cxn ang="0">
                          <a:pos x="383" y="11"/>
                        </a:cxn>
                        <a:cxn ang="0">
                          <a:pos x="353" y="25"/>
                        </a:cxn>
                        <a:cxn ang="0">
                          <a:pos x="325" y="39"/>
                        </a:cxn>
                        <a:cxn ang="0">
                          <a:pos x="297" y="55"/>
                        </a:cxn>
                        <a:cxn ang="0">
                          <a:pos x="269" y="72"/>
                        </a:cxn>
                        <a:cxn ang="0">
                          <a:pos x="241" y="91"/>
                        </a:cxn>
                        <a:cxn ang="0">
                          <a:pos x="213" y="109"/>
                        </a:cxn>
                        <a:cxn ang="0">
                          <a:pos x="187" y="130"/>
                        </a:cxn>
                        <a:cxn ang="0">
                          <a:pos x="161" y="151"/>
                        </a:cxn>
                        <a:cxn ang="0">
                          <a:pos x="135" y="173"/>
                        </a:cxn>
                        <a:cxn ang="0">
                          <a:pos x="111" y="195"/>
                        </a:cxn>
                        <a:cxn ang="0">
                          <a:pos x="87" y="219"/>
                        </a:cxn>
                        <a:cxn ang="0">
                          <a:pos x="64" y="243"/>
                        </a:cxn>
                        <a:cxn ang="0">
                          <a:pos x="42" y="268"/>
                        </a:cxn>
                        <a:cxn ang="0">
                          <a:pos x="20" y="293"/>
                        </a:cxn>
                        <a:cxn ang="0">
                          <a:pos x="0" y="317"/>
                        </a:cxn>
                        <a:cxn ang="0">
                          <a:pos x="16" y="321"/>
                        </a:cxn>
                        <a:cxn ang="0">
                          <a:pos x="34" y="323"/>
                        </a:cxn>
                        <a:cxn ang="0">
                          <a:pos x="52" y="327"/>
                        </a:cxn>
                        <a:cxn ang="0">
                          <a:pos x="68" y="329"/>
                        </a:cxn>
                        <a:cxn ang="0">
                          <a:pos x="86" y="332"/>
                        </a:cxn>
                        <a:cxn ang="0">
                          <a:pos x="103" y="336"/>
                        </a:cxn>
                        <a:cxn ang="0">
                          <a:pos x="121" y="338"/>
                        </a:cxn>
                        <a:cxn ang="0">
                          <a:pos x="139" y="340"/>
                        </a:cxn>
                        <a:cxn ang="0">
                          <a:pos x="156" y="343"/>
                        </a:cxn>
                        <a:cxn ang="0">
                          <a:pos x="174" y="345"/>
                        </a:cxn>
                        <a:cxn ang="0">
                          <a:pos x="191" y="348"/>
                        </a:cxn>
                        <a:cxn ang="0">
                          <a:pos x="210" y="350"/>
                        </a:cxn>
                        <a:cxn ang="0">
                          <a:pos x="228" y="353"/>
                        </a:cxn>
                        <a:cxn ang="0">
                          <a:pos x="246" y="355"/>
                        </a:cxn>
                        <a:cxn ang="0">
                          <a:pos x="264" y="356"/>
                        </a:cxn>
                        <a:cxn ang="0">
                          <a:pos x="283" y="359"/>
                        </a:cxn>
                        <a:cxn ang="0">
                          <a:pos x="295" y="311"/>
                        </a:cxn>
                        <a:cxn ang="0">
                          <a:pos x="308" y="262"/>
                        </a:cxn>
                        <a:cxn ang="0">
                          <a:pos x="324" y="214"/>
                        </a:cxn>
                        <a:cxn ang="0">
                          <a:pos x="340" y="166"/>
                        </a:cxn>
                        <a:cxn ang="0">
                          <a:pos x="358" y="120"/>
                        </a:cxn>
                        <a:cxn ang="0">
                          <a:pos x="375" y="77"/>
                        </a:cxn>
                        <a:cxn ang="0">
                          <a:pos x="394" y="37"/>
                        </a:cxn>
                        <a:cxn ang="0">
                          <a:pos x="412" y="0"/>
                        </a:cxn>
                      </a:cxnLst>
                      <a:rect l="0" t="0" r="r" b="b"/>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chemeClr val="folHlink"/>
                    </a:solidFill>
                    <a:ln w="9525">
                      <a:solidFill>
                        <a:schemeClr val="folHlink"/>
                      </a:solidFill>
                      <a:round/>
                      <a:headEnd/>
                      <a:tailEnd/>
                    </a:ln>
                  </p:spPr>
                  <p:txBody>
                    <a:bodyPr/>
                    <a:lstStyle/>
                    <a:p>
                      <a:endParaRPr lang="id-ID"/>
                    </a:p>
                  </p:txBody>
                </p:sp>
                <p:sp>
                  <p:nvSpPr>
                    <p:cNvPr id="72" name="Freeform 212"/>
                    <p:cNvSpPr>
                      <a:spLocks/>
                    </p:cNvSpPr>
                    <p:nvPr/>
                  </p:nvSpPr>
                  <p:spPr bwMode="auto">
                    <a:xfrm>
                      <a:off x="4254" y="3286"/>
                      <a:ext cx="226" cy="75"/>
                    </a:xfrm>
                    <a:custGeom>
                      <a:avLst/>
                      <a:gdLst/>
                      <a:ahLst/>
                      <a:cxnLst>
                        <a:cxn ang="0">
                          <a:pos x="0" y="44"/>
                        </a:cxn>
                        <a:cxn ang="0">
                          <a:pos x="20" y="69"/>
                        </a:cxn>
                        <a:cxn ang="0">
                          <a:pos x="42" y="94"/>
                        </a:cxn>
                        <a:cxn ang="0">
                          <a:pos x="64" y="120"/>
                        </a:cxn>
                        <a:cxn ang="0">
                          <a:pos x="87" y="144"/>
                        </a:cxn>
                        <a:cxn ang="0">
                          <a:pos x="111" y="169"/>
                        </a:cxn>
                        <a:cxn ang="0">
                          <a:pos x="136" y="193"/>
                        </a:cxn>
                        <a:cxn ang="0">
                          <a:pos x="161" y="217"/>
                        </a:cxn>
                        <a:cxn ang="0">
                          <a:pos x="187" y="240"/>
                        </a:cxn>
                        <a:cxn ang="0">
                          <a:pos x="213" y="261"/>
                        </a:cxn>
                        <a:cxn ang="0">
                          <a:pos x="240" y="282"/>
                        </a:cxn>
                        <a:cxn ang="0">
                          <a:pos x="268" y="302"/>
                        </a:cxn>
                        <a:cxn ang="0">
                          <a:pos x="297" y="320"/>
                        </a:cxn>
                        <a:cxn ang="0">
                          <a:pos x="324" y="337"/>
                        </a:cxn>
                        <a:cxn ang="0">
                          <a:pos x="353" y="352"/>
                        </a:cxn>
                        <a:cxn ang="0">
                          <a:pos x="383" y="366"/>
                        </a:cxn>
                        <a:cxn ang="0">
                          <a:pos x="411" y="378"/>
                        </a:cxn>
                        <a:cxn ang="0">
                          <a:pos x="394" y="340"/>
                        </a:cxn>
                        <a:cxn ang="0">
                          <a:pos x="376" y="297"/>
                        </a:cxn>
                        <a:cxn ang="0">
                          <a:pos x="358" y="251"/>
                        </a:cxn>
                        <a:cxn ang="0">
                          <a:pos x="341" y="202"/>
                        </a:cxn>
                        <a:cxn ang="0">
                          <a:pos x="324" y="152"/>
                        </a:cxn>
                        <a:cxn ang="0">
                          <a:pos x="310" y="100"/>
                        </a:cxn>
                        <a:cxn ang="0">
                          <a:pos x="297" y="50"/>
                        </a:cxn>
                        <a:cxn ang="0">
                          <a:pos x="285" y="0"/>
                        </a:cxn>
                        <a:cxn ang="0">
                          <a:pos x="266" y="3"/>
                        </a:cxn>
                        <a:cxn ang="0">
                          <a:pos x="248" y="4"/>
                        </a:cxn>
                        <a:cxn ang="0">
                          <a:pos x="229" y="7"/>
                        </a:cxn>
                        <a:cxn ang="0">
                          <a:pos x="212" y="9"/>
                        </a:cxn>
                        <a:cxn ang="0">
                          <a:pos x="193" y="12"/>
                        </a:cxn>
                        <a:cxn ang="0">
                          <a:pos x="176" y="14"/>
                        </a:cxn>
                        <a:cxn ang="0">
                          <a:pos x="158" y="16"/>
                        </a:cxn>
                        <a:cxn ang="0">
                          <a:pos x="140" y="19"/>
                        </a:cxn>
                        <a:cxn ang="0">
                          <a:pos x="123" y="21"/>
                        </a:cxn>
                        <a:cxn ang="0">
                          <a:pos x="105" y="24"/>
                        </a:cxn>
                        <a:cxn ang="0">
                          <a:pos x="87" y="28"/>
                        </a:cxn>
                        <a:cxn ang="0">
                          <a:pos x="70" y="30"/>
                        </a:cxn>
                        <a:cxn ang="0">
                          <a:pos x="52" y="34"/>
                        </a:cxn>
                        <a:cxn ang="0">
                          <a:pos x="35" y="37"/>
                        </a:cxn>
                        <a:cxn ang="0">
                          <a:pos x="18" y="40"/>
                        </a:cxn>
                        <a:cxn ang="0">
                          <a:pos x="0" y="44"/>
                        </a:cxn>
                      </a:cxnLst>
                      <a:rect l="0" t="0" r="r" b="b"/>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chemeClr val="folHlink"/>
                    </a:solidFill>
                    <a:ln w="9525">
                      <a:solidFill>
                        <a:schemeClr val="folHlink"/>
                      </a:solidFill>
                      <a:round/>
                      <a:headEnd/>
                      <a:tailEnd/>
                    </a:ln>
                  </p:spPr>
                  <p:txBody>
                    <a:bodyPr/>
                    <a:lstStyle/>
                    <a:p>
                      <a:endParaRPr lang="id-ID"/>
                    </a:p>
                  </p:txBody>
                </p:sp>
                <p:sp>
                  <p:nvSpPr>
                    <p:cNvPr id="73" name="Freeform 213"/>
                    <p:cNvSpPr>
                      <a:spLocks/>
                    </p:cNvSpPr>
                    <p:nvPr/>
                  </p:nvSpPr>
                  <p:spPr bwMode="auto">
                    <a:xfrm>
                      <a:off x="4132" y="3174"/>
                      <a:ext cx="263" cy="95"/>
                    </a:xfrm>
                    <a:custGeom>
                      <a:avLst/>
                      <a:gdLst/>
                      <a:ahLst/>
                      <a:cxnLst>
                        <a:cxn ang="0">
                          <a:pos x="445" y="0"/>
                        </a:cxn>
                        <a:cxn ang="0">
                          <a:pos x="0" y="0"/>
                        </a:cxn>
                        <a:cxn ang="0">
                          <a:pos x="5" y="65"/>
                        </a:cxn>
                        <a:cxn ang="0">
                          <a:pos x="14" y="129"/>
                        </a:cxn>
                        <a:cxn ang="0">
                          <a:pos x="27" y="190"/>
                        </a:cxn>
                        <a:cxn ang="0">
                          <a:pos x="43" y="252"/>
                        </a:cxn>
                        <a:cxn ang="0">
                          <a:pos x="63" y="311"/>
                        </a:cxn>
                        <a:cxn ang="0">
                          <a:pos x="85" y="369"/>
                        </a:cxn>
                        <a:cxn ang="0">
                          <a:pos x="110" y="424"/>
                        </a:cxn>
                        <a:cxn ang="0">
                          <a:pos x="139" y="478"/>
                        </a:cxn>
                        <a:cxn ang="0">
                          <a:pos x="160" y="473"/>
                        </a:cxn>
                        <a:cxn ang="0">
                          <a:pos x="179" y="470"/>
                        </a:cxn>
                        <a:cxn ang="0">
                          <a:pos x="200" y="465"/>
                        </a:cxn>
                        <a:cxn ang="0">
                          <a:pos x="221" y="461"/>
                        </a:cxn>
                        <a:cxn ang="0">
                          <a:pos x="242" y="456"/>
                        </a:cxn>
                        <a:cxn ang="0">
                          <a:pos x="263" y="452"/>
                        </a:cxn>
                        <a:cxn ang="0">
                          <a:pos x="285" y="449"/>
                        </a:cxn>
                        <a:cxn ang="0">
                          <a:pos x="306" y="445"/>
                        </a:cxn>
                        <a:cxn ang="0">
                          <a:pos x="328" y="441"/>
                        </a:cxn>
                        <a:cxn ang="0">
                          <a:pos x="349" y="439"/>
                        </a:cxn>
                        <a:cxn ang="0">
                          <a:pos x="371" y="435"/>
                        </a:cxn>
                        <a:cxn ang="0">
                          <a:pos x="393" y="433"/>
                        </a:cxn>
                        <a:cxn ang="0">
                          <a:pos x="415" y="429"/>
                        </a:cxn>
                        <a:cxn ang="0">
                          <a:pos x="437" y="426"/>
                        </a:cxn>
                        <a:cxn ang="0">
                          <a:pos x="459" y="424"/>
                        </a:cxn>
                        <a:cxn ang="0">
                          <a:pos x="481" y="422"/>
                        </a:cxn>
                        <a:cxn ang="0">
                          <a:pos x="473" y="370"/>
                        </a:cxn>
                        <a:cxn ang="0">
                          <a:pos x="467" y="318"/>
                        </a:cxn>
                        <a:cxn ang="0">
                          <a:pos x="461" y="267"/>
                        </a:cxn>
                        <a:cxn ang="0">
                          <a:pos x="457" y="214"/>
                        </a:cxn>
                        <a:cxn ang="0">
                          <a:pos x="452" y="160"/>
                        </a:cxn>
                        <a:cxn ang="0">
                          <a:pos x="449" y="107"/>
                        </a:cxn>
                        <a:cxn ang="0">
                          <a:pos x="447" y="54"/>
                        </a:cxn>
                        <a:cxn ang="0">
                          <a:pos x="445" y="0"/>
                        </a:cxn>
                      </a:cxnLst>
                      <a:rect l="0" t="0" r="r" b="b"/>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chemeClr val="folHlink"/>
                    </a:solidFill>
                    <a:ln w="9525">
                      <a:solidFill>
                        <a:schemeClr val="folHlink"/>
                      </a:solidFill>
                      <a:round/>
                      <a:headEnd/>
                      <a:tailEnd/>
                    </a:ln>
                  </p:spPr>
                  <p:txBody>
                    <a:bodyPr/>
                    <a:lstStyle/>
                    <a:p>
                      <a:endParaRPr lang="id-ID"/>
                    </a:p>
                  </p:txBody>
                </p:sp>
              </p:grpSp>
              <p:grpSp>
                <p:nvGrpSpPr>
                  <p:cNvPr id="7" name="Group 214"/>
                  <p:cNvGrpSpPr>
                    <a:grpSpLocks/>
                  </p:cNvGrpSpPr>
                  <p:nvPr/>
                </p:nvGrpSpPr>
                <p:grpSpPr bwMode="auto">
                  <a:xfrm>
                    <a:off x="4422" y="2949"/>
                    <a:ext cx="408" cy="424"/>
                    <a:chOff x="4445" y="2949"/>
                    <a:chExt cx="358" cy="424"/>
                  </a:xfrm>
                </p:grpSpPr>
                <p:sp>
                  <p:nvSpPr>
                    <p:cNvPr id="66" name="Freeform 215"/>
                    <p:cNvSpPr>
                      <a:spLocks/>
                    </p:cNvSpPr>
                    <p:nvPr/>
                  </p:nvSpPr>
                  <p:spPr bwMode="auto">
                    <a:xfrm>
                      <a:off x="4481" y="2949"/>
                      <a:ext cx="286" cy="88"/>
                    </a:xfrm>
                    <a:custGeom>
                      <a:avLst/>
                      <a:gdLst/>
                      <a:ahLst/>
                      <a:cxnLst>
                        <a:cxn ang="0">
                          <a:pos x="336" y="31"/>
                        </a:cxn>
                        <a:cxn ang="0">
                          <a:pos x="315" y="16"/>
                        </a:cxn>
                        <a:cxn ang="0">
                          <a:pos x="294" y="6"/>
                        </a:cxn>
                        <a:cxn ang="0">
                          <a:pos x="274" y="1"/>
                        </a:cxn>
                        <a:cxn ang="0">
                          <a:pos x="253" y="1"/>
                        </a:cxn>
                        <a:cxn ang="0">
                          <a:pos x="231" y="6"/>
                        </a:cxn>
                        <a:cxn ang="0">
                          <a:pos x="210" y="17"/>
                        </a:cxn>
                        <a:cxn ang="0">
                          <a:pos x="188" y="33"/>
                        </a:cxn>
                        <a:cxn ang="0">
                          <a:pos x="165" y="56"/>
                        </a:cxn>
                        <a:cxn ang="0">
                          <a:pos x="139" y="87"/>
                        </a:cxn>
                        <a:cxn ang="0">
                          <a:pos x="115" y="124"/>
                        </a:cxn>
                        <a:cxn ang="0">
                          <a:pos x="92" y="168"/>
                        </a:cxn>
                        <a:cxn ang="0">
                          <a:pos x="70" y="217"/>
                        </a:cxn>
                        <a:cxn ang="0">
                          <a:pos x="48" y="273"/>
                        </a:cxn>
                        <a:cxn ang="0">
                          <a:pos x="28" y="334"/>
                        </a:cxn>
                        <a:cxn ang="0">
                          <a:pos x="9" y="401"/>
                        </a:cxn>
                        <a:cxn ang="0">
                          <a:pos x="15" y="436"/>
                        </a:cxn>
                        <a:cxn ang="0">
                          <a:pos x="43" y="437"/>
                        </a:cxn>
                        <a:cxn ang="0">
                          <a:pos x="73" y="439"/>
                        </a:cxn>
                        <a:cxn ang="0">
                          <a:pos x="102" y="441"/>
                        </a:cxn>
                        <a:cxn ang="0">
                          <a:pos x="130" y="441"/>
                        </a:cxn>
                        <a:cxn ang="0">
                          <a:pos x="160" y="442"/>
                        </a:cxn>
                        <a:cxn ang="0">
                          <a:pos x="189" y="444"/>
                        </a:cxn>
                        <a:cxn ang="0">
                          <a:pos x="218" y="444"/>
                        </a:cxn>
                        <a:cxn ang="0">
                          <a:pos x="251" y="444"/>
                        </a:cxn>
                        <a:cxn ang="0">
                          <a:pos x="288" y="444"/>
                        </a:cxn>
                        <a:cxn ang="0">
                          <a:pos x="325" y="442"/>
                        </a:cxn>
                        <a:cxn ang="0">
                          <a:pos x="362" y="441"/>
                        </a:cxn>
                        <a:cxn ang="0">
                          <a:pos x="398" y="440"/>
                        </a:cxn>
                        <a:cxn ang="0">
                          <a:pos x="434" y="437"/>
                        </a:cxn>
                        <a:cxn ang="0">
                          <a:pos x="471" y="435"/>
                        </a:cxn>
                        <a:cxn ang="0">
                          <a:pos x="506" y="433"/>
                        </a:cxn>
                        <a:cxn ang="0">
                          <a:pos x="515" y="396"/>
                        </a:cxn>
                        <a:cxn ang="0">
                          <a:pos x="496" y="329"/>
                        </a:cxn>
                        <a:cxn ang="0">
                          <a:pos x="476" y="269"/>
                        </a:cxn>
                        <a:cxn ang="0">
                          <a:pos x="455" y="214"/>
                        </a:cxn>
                        <a:cxn ang="0">
                          <a:pos x="432" y="163"/>
                        </a:cxn>
                        <a:cxn ang="0">
                          <a:pos x="409" y="120"/>
                        </a:cxn>
                        <a:cxn ang="0">
                          <a:pos x="385" y="83"/>
                        </a:cxn>
                        <a:cxn ang="0">
                          <a:pos x="359" y="53"/>
                        </a:cxn>
                      </a:cxnLst>
                      <a:rect l="0" t="0" r="r" b="b"/>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chemeClr val="folHlink"/>
                    </a:solidFill>
                    <a:ln w="9525">
                      <a:solidFill>
                        <a:schemeClr val="folHlink"/>
                      </a:solidFill>
                      <a:round/>
                      <a:headEnd/>
                      <a:tailEnd/>
                    </a:ln>
                  </p:spPr>
                  <p:txBody>
                    <a:bodyPr/>
                    <a:lstStyle/>
                    <a:p>
                      <a:endParaRPr lang="id-ID"/>
                    </a:p>
                  </p:txBody>
                </p:sp>
                <p:sp>
                  <p:nvSpPr>
                    <p:cNvPr id="67" name="Freeform 216"/>
                    <p:cNvSpPr>
                      <a:spLocks/>
                    </p:cNvSpPr>
                    <p:nvPr/>
                  </p:nvSpPr>
                  <p:spPr bwMode="auto">
                    <a:xfrm>
                      <a:off x="4446" y="3063"/>
                      <a:ext cx="357" cy="83"/>
                    </a:xfrm>
                    <a:custGeom>
                      <a:avLst/>
                      <a:gdLst/>
                      <a:ahLst/>
                      <a:cxnLst>
                        <a:cxn ang="0">
                          <a:pos x="617" y="0"/>
                        </a:cxn>
                        <a:cxn ang="0">
                          <a:pos x="597" y="1"/>
                        </a:cxn>
                        <a:cxn ang="0">
                          <a:pos x="579" y="4"/>
                        </a:cxn>
                        <a:cxn ang="0">
                          <a:pos x="559" y="5"/>
                        </a:cxn>
                        <a:cxn ang="0">
                          <a:pos x="539" y="6"/>
                        </a:cxn>
                        <a:cxn ang="0">
                          <a:pos x="519" y="8"/>
                        </a:cxn>
                        <a:cxn ang="0">
                          <a:pos x="499" y="9"/>
                        </a:cxn>
                        <a:cxn ang="0">
                          <a:pos x="479" y="10"/>
                        </a:cxn>
                        <a:cxn ang="0">
                          <a:pos x="460" y="11"/>
                        </a:cxn>
                        <a:cxn ang="0">
                          <a:pos x="440" y="13"/>
                        </a:cxn>
                        <a:cxn ang="0">
                          <a:pos x="419" y="13"/>
                        </a:cxn>
                        <a:cxn ang="0">
                          <a:pos x="399" y="14"/>
                        </a:cxn>
                        <a:cxn ang="0">
                          <a:pos x="379" y="14"/>
                        </a:cxn>
                        <a:cxn ang="0">
                          <a:pos x="358" y="15"/>
                        </a:cxn>
                        <a:cxn ang="0">
                          <a:pos x="339" y="15"/>
                        </a:cxn>
                        <a:cxn ang="0">
                          <a:pos x="319" y="15"/>
                        </a:cxn>
                        <a:cxn ang="0">
                          <a:pos x="298" y="15"/>
                        </a:cxn>
                        <a:cxn ang="0">
                          <a:pos x="281" y="15"/>
                        </a:cxn>
                        <a:cxn ang="0">
                          <a:pos x="265" y="15"/>
                        </a:cxn>
                        <a:cxn ang="0">
                          <a:pos x="248" y="15"/>
                        </a:cxn>
                        <a:cxn ang="0">
                          <a:pos x="232" y="14"/>
                        </a:cxn>
                        <a:cxn ang="0">
                          <a:pos x="215" y="14"/>
                        </a:cxn>
                        <a:cxn ang="0">
                          <a:pos x="199" y="14"/>
                        </a:cxn>
                        <a:cxn ang="0">
                          <a:pos x="183" y="13"/>
                        </a:cxn>
                        <a:cxn ang="0">
                          <a:pos x="167" y="13"/>
                        </a:cxn>
                        <a:cxn ang="0">
                          <a:pos x="150" y="11"/>
                        </a:cxn>
                        <a:cxn ang="0">
                          <a:pos x="134" y="11"/>
                        </a:cxn>
                        <a:cxn ang="0">
                          <a:pos x="118" y="10"/>
                        </a:cxn>
                        <a:cxn ang="0">
                          <a:pos x="102" y="9"/>
                        </a:cxn>
                        <a:cxn ang="0">
                          <a:pos x="86" y="9"/>
                        </a:cxn>
                        <a:cxn ang="0">
                          <a:pos x="70" y="8"/>
                        </a:cxn>
                        <a:cxn ang="0">
                          <a:pos x="53" y="6"/>
                        </a:cxn>
                        <a:cxn ang="0">
                          <a:pos x="38" y="5"/>
                        </a:cxn>
                        <a:cxn ang="0">
                          <a:pos x="30" y="52"/>
                        </a:cxn>
                        <a:cxn ang="0">
                          <a:pos x="24" y="100"/>
                        </a:cxn>
                        <a:cxn ang="0">
                          <a:pos x="18" y="149"/>
                        </a:cxn>
                        <a:cxn ang="0">
                          <a:pos x="13" y="199"/>
                        </a:cxn>
                        <a:cxn ang="0">
                          <a:pos x="8" y="252"/>
                        </a:cxn>
                        <a:cxn ang="0">
                          <a:pos x="5" y="305"/>
                        </a:cxn>
                        <a:cxn ang="0">
                          <a:pos x="3" y="360"/>
                        </a:cxn>
                        <a:cxn ang="0">
                          <a:pos x="0" y="416"/>
                        </a:cxn>
                        <a:cxn ang="0">
                          <a:pos x="656" y="416"/>
                        </a:cxn>
                        <a:cxn ang="0">
                          <a:pos x="653" y="359"/>
                        </a:cxn>
                        <a:cxn ang="0">
                          <a:pos x="651" y="304"/>
                        </a:cxn>
                        <a:cxn ang="0">
                          <a:pos x="648" y="250"/>
                        </a:cxn>
                        <a:cxn ang="0">
                          <a:pos x="643" y="197"/>
                        </a:cxn>
                        <a:cxn ang="0">
                          <a:pos x="638" y="147"/>
                        </a:cxn>
                        <a:cxn ang="0">
                          <a:pos x="631" y="96"/>
                        </a:cxn>
                        <a:cxn ang="0">
                          <a:pos x="625" y="47"/>
                        </a:cxn>
                        <a:cxn ang="0">
                          <a:pos x="617" y="0"/>
                        </a:cxn>
                      </a:cxnLst>
                      <a:rect l="0" t="0" r="r" b="b"/>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chemeClr val="folHlink"/>
                    </a:solidFill>
                    <a:ln w="9525">
                      <a:solidFill>
                        <a:schemeClr val="folHlink"/>
                      </a:solidFill>
                      <a:round/>
                      <a:headEnd/>
                      <a:tailEnd/>
                    </a:ln>
                  </p:spPr>
                  <p:txBody>
                    <a:bodyPr/>
                    <a:lstStyle/>
                    <a:p>
                      <a:endParaRPr lang="id-ID"/>
                    </a:p>
                  </p:txBody>
                </p:sp>
                <p:sp>
                  <p:nvSpPr>
                    <p:cNvPr id="68" name="Freeform 217"/>
                    <p:cNvSpPr>
                      <a:spLocks/>
                    </p:cNvSpPr>
                    <p:nvPr/>
                  </p:nvSpPr>
                  <p:spPr bwMode="auto">
                    <a:xfrm>
                      <a:off x="4445" y="3174"/>
                      <a:ext cx="358" cy="83"/>
                    </a:xfrm>
                    <a:custGeom>
                      <a:avLst/>
                      <a:gdLst/>
                      <a:ahLst/>
                      <a:cxnLst>
                        <a:cxn ang="0">
                          <a:pos x="37" y="409"/>
                        </a:cxn>
                        <a:cxn ang="0">
                          <a:pos x="53" y="408"/>
                        </a:cxn>
                        <a:cxn ang="0">
                          <a:pos x="69" y="407"/>
                        </a:cxn>
                        <a:cxn ang="0">
                          <a:pos x="85" y="406"/>
                        </a:cxn>
                        <a:cxn ang="0">
                          <a:pos x="102" y="406"/>
                        </a:cxn>
                        <a:cxn ang="0">
                          <a:pos x="118" y="404"/>
                        </a:cxn>
                        <a:cxn ang="0">
                          <a:pos x="134" y="403"/>
                        </a:cxn>
                        <a:cxn ang="0">
                          <a:pos x="150" y="403"/>
                        </a:cxn>
                        <a:cxn ang="0">
                          <a:pos x="167" y="402"/>
                        </a:cxn>
                        <a:cxn ang="0">
                          <a:pos x="183" y="402"/>
                        </a:cxn>
                        <a:cxn ang="0">
                          <a:pos x="200" y="401"/>
                        </a:cxn>
                        <a:cxn ang="0">
                          <a:pos x="216" y="401"/>
                        </a:cxn>
                        <a:cxn ang="0">
                          <a:pos x="233" y="401"/>
                        </a:cxn>
                        <a:cxn ang="0">
                          <a:pos x="249" y="399"/>
                        </a:cxn>
                        <a:cxn ang="0">
                          <a:pos x="266" y="399"/>
                        </a:cxn>
                        <a:cxn ang="0">
                          <a:pos x="282" y="399"/>
                        </a:cxn>
                        <a:cxn ang="0">
                          <a:pos x="299" y="399"/>
                        </a:cxn>
                        <a:cxn ang="0">
                          <a:pos x="320" y="399"/>
                        </a:cxn>
                        <a:cxn ang="0">
                          <a:pos x="340" y="399"/>
                        </a:cxn>
                        <a:cxn ang="0">
                          <a:pos x="360" y="401"/>
                        </a:cxn>
                        <a:cxn ang="0">
                          <a:pos x="380" y="401"/>
                        </a:cxn>
                        <a:cxn ang="0">
                          <a:pos x="400" y="401"/>
                        </a:cxn>
                        <a:cxn ang="0">
                          <a:pos x="421" y="402"/>
                        </a:cxn>
                        <a:cxn ang="0">
                          <a:pos x="441" y="403"/>
                        </a:cxn>
                        <a:cxn ang="0">
                          <a:pos x="462" y="403"/>
                        </a:cxn>
                        <a:cxn ang="0">
                          <a:pos x="482" y="404"/>
                        </a:cxn>
                        <a:cxn ang="0">
                          <a:pos x="501" y="406"/>
                        </a:cxn>
                        <a:cxn ang="0">
                          <a:pos x="521" y="407"/>
                        </a:cxn>
                        <a:cxn ang="0">
                          <a:pos x="541" y="408"/>
                        </a:cxn>
                        <a:cxn ang="0">
                          <a:pos x="561" y="409"/>
                        </a:cxn>
                        <a:cxn ang="0">
                          <a:pos x="581" y="411"/>
                        </a:cxn>
                        <a:cxn ang="0">
                          <a:pos x="600" y="413"/>
                        </a:cxn>
                        <a:cxn ang="0">
                          <a:pos x="620" y="414"/>
                        </a:cxn>
                        <a:cxn ang="0">
                          <a:pos x="627" y="367"/>
                        </a:cxn>
                        <a:cxn ang="0">
                          <a:pos x="633" y="318"/>
                        </a:cxn>
                        <a:cxn ang="0">
                          <a:pos x="640" y="269"/>
                        </a:cxn>
                        <a:cxn ang="0">
                          <a:pos x="644" y="217"/>
                        </a:cxn>
                        <a:cxn ang="0">
                          <a:pos x="649" y="165"/>
                        </a:cxn>
                        <a:cxn ang="0">
                          <a:pos x="652" y="111"/>
                        </a:cxn>
                        <a:cxn ang="0">
                          <a:pos x="654" y="56"/>
                        </a:cxn>
                        <a:cxn ang="0">
                          <a:pos x="657" y="0"/>
                        </a:cxn>
                        <a:cxn ang="0">
                          <a:pos x="0" y="0"/>
                        </a:cxn>
                        <a:cxn ang="0">
                          <a:pos x="3" y="55"/>
                        </a:cxn>
                        <a:cxn ang="0">
                          <a:pos x="5" y="111"/>
                        </a:cxn>
                        <a:cxn ang="0">
                          <a:pos x="8" y="163"/>
                        </a:cxn>
                        <a:cxn ang="0">
                          <a:pos x="12" y="215"/>
                        </a:cxn>
                        <a:cxn ang="0">
                          <a:pos x="17" y="265"/>
                        </a:cxn>
                        <a:cxn ang="0">
                          <a:pos x="24" y="315"/>
                        </a:cxn>
                        <a:cxn ang="0">
                          <a:pos x="30" y="363"/>
                        </a:cxn>
                        <a:cxn ang="0">
                          <a:pos x="37" y="409"/>
                        </a:cxn>
                      </a:cxnLst>
                      <a:rect l="0" t="0" r="r" b="b"/>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chemeClr val="folHlink"/>
                    </a:solidFill>
                    <a:ln w="9525">
                      <a:solidFill>
                        <a:schemeClr val="folHlink"/>
                      </a:solidFill>
                      <a:round/>
                      <a:headEnd/>
                      <a:tailEnd/>
                    </a:ln>
                  </p:spPr>
                  <p:txBody>
                    <a:bodyPr/>
                    <a:lstStyle/>
                    <a:p>
                      <a:endParaRPr lang="id-ID"/>
                    </a:p>
                  </p:txBody>
                </p:sp>
                <p:sp>
                  <p:nvSpPr>
                    <p:cNvPr id="69" name="Freeform 218"/>
                    <p:cNvSpPr>
                      <a:spLocks/>
                    </p:cNvSpPr>
                    <p:nvPr/>
                  </p:nvSpPr>
                  <p:spPr bwMode="auto">
                    <a:xfrm>
                      <a:off x="4480" y="3282"/>
                      <a:ext cx="288" cy="91"/>
                    </a:xfrm>
                    <a:custGeom>
                      <a:avLst/>
                      <a:gdLst/>
                      <a:ahLst/>
                      <a:cxnLst>
                        <a:cxn ang="0">
                          <a:pos x="220" y="0"/>
                        </a:cxn>
                        <a:cxn ang="0">
                          <a:pos x="191" y="0"/>
                        </a:cxn>
                        <a:cxn ang="0">
                          <a:pos x="161" y="1"/>
                        </a:cxn>
                        <a:cxn ang="0">
                          <a:pos x="131" y="1"/>
                        </a:cxn>
                        <a:cxn ang="0">
                          <a:pos x="102" y="3"/>
                        </a:cxn>
                        <a:cxn ang="0">
                          <a:pos x="73" y="4"/>
                        </a:cxn>
                        <a:cxn ang="0">
                          <a:pos x="43" y="5"/>
                        </a:cxn>
                        <a:cxn ang="0">
                          <a:pos x="15" y="6"/>
                        </a:cxn>
                        <a:cxn ang="0">
                          <a:pos x="17" y="76"/>
                        </a:cxn>
                        <a:cxn ang="0">
                          <a:pos x="55" y="198"/>
                        </a:cxn>
                        <a:cxn ang="0">
                          <a:pos x="99" y="299"/>
                        </a:cxn>
                        <a:cxn ang="0">
                          <a:pos x="147" y="376"/>
                        </a:cxn>
                        <a:cxn ang="0">
                          <a:pos x="183" y="418"/>
                        </a:cxn>
                        <a:cxn ang="0">
                          <a:pos x="206" y="436"/>
                        </a:cxn>
                        <a:cxn ang="0">
                          <a:pos x="229" y="449"/>
                        </a:cxn>
                        <a:cxn ang="0">
                          <a:pos x="253" y="455"/>
                        </a:cxn>
                        <a:cxn ang="0">
                          <a:pos x="277" y="455"/>
                        </a:cxn>
                        <a:cxn ang="0">
                          <a:pos x="300" y="450"/>
                        </a:cxn>
                        <a:cxn ang="0">
                          <a:pos x="323" y="438"/>
                        </a:cxn>
                        <a:cxn ang="0">
                          <a:pos x="346" y="419"/>
                        </a:cxn>
                        <a:cxn ang="0">
                          <a:pos x="381" y="380"/>
                        </a:cxn>
                        <a:cxn ang="0">
                          <a:pos x="429" y="304"/>
                        </a:cxn>
                        <a:cxn ang="0">
                          <a:pos x="473" y="203"/>
                        </a:cxn>
                        <a:cxn ang="0">
                          <a:pos x="512" y="81"/>
                        </a:cxn>
                        <a:cxn ang="0">
                          <a:pos x="511" y="11"/>
                        </a:cxn>
                        <a:cxn ang="0">
                          <a:pos x="475" y="7"/>
                        </a:cxn>
                        <a:cxn ang="0">
                          <a:pos x="438" y="6"/>
                        </a:cxn>
                        <a:cxn ang="0">
                          <a:pos x="402" y="4"/>
                        </a:cxn>
                        <a:cxn ang="0">
                          <a:pos x="366" y="3"/>
                        </a:cxn>
                        <a:cxn ang="0">
                          <a:pos x="328" y="1"/>
                        </a:cxn>
                        <a:cxn ang="0">
                          <a:pos x="291" y="0"/>
                        </a:cxn>
                        <a:cxn ang="0">
                          <a:pos x="253" y="0"/>
                        </a:cxn>
                      </a:cxnLst>
                      <a:rect l="0" t="0" r="r" b="b"/>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chemeClr val="folHlink"/>
                    </a:solidFill>
                    <a:ln w="9525">
                      <a:solidFill>
                        <a:schemeClr val="folHlink"/>
                      </a:solidFill>
                      <a:round/>
                      <a:headEnd/>
                      <a:tailEnd/>
                    </a:ln>
                  </p:spPr>
                  <p:txBody>
                    <a:bodyPr/>
                    <a:lstStyle/>
                    <a:p>
                      <a:endParaRPr lang="id-ID"/>
                    </a:p>
                  </p:txBody>
                </p:sp>
              </p:grpSp>
              <p:grpSp>
                <p:nvGrpSpPr>
                  <p:cNvPr id="8" name="Group 219"/>
                  <p:cNvGrpSpPr>
                    <a:grpSpLocks/>
                  </p:cNvGrpSpPr>
                  <p:nvPr/>
                </p:nvGrpSpPr>
                <p:grpSpPr bwMode="auto">
                  <a:xfrm>
                    <a:off x="4752" y="2959"/>
                    <a:ext cx="369" cy="403"/>
                    <a:chOff x="4761" y="2959"/>
                    <a:chExt cx="369" cy="403"/>
                  </a:xfrm>
                </p:grpSpPr>
                <p:sp>
                  <p:nvSpPr>
                    <p:cNvPr id="62" name="Freeform 220"/>
                    <p:cNvSpPr>
                      <a:spLocks/>
                    </p:cNvSpPr>
                    <p:nvPr/>
                  </p:nvSpPr>
                  <p:spPr bwMode="auto">
                    <a:xfrm>
                      <a:off x="4851" y="3046"/>
                      <a:ext cx="279" cy="100"/>
                    </a:xfrm>
                    <a:custGeom>
                      <a:avLst/>
                      <a:gdLst/>
                      <a:ahLst/>
                      <a:cxnLst>
                        <a:cxn ang="0">
                          <a:pos x="39" y="497"/>
                        </a:cxn>
                        <a:cxn ang="0">
                          <a:pos x="510" y="497"/>
                        </a:cxn>
                        <a:cxn ang="0">
                          <a:pos x="504" y="429"/>
                        </a:cxn>
                        <a:cxn ang="0">
                          <a:pos x="494" y="362"/>
                        </a:cxn>
                        <a:cxn ang="0">
                          <a:pos x="480" y="298"/>
                        </a:cxn>
                        <a:cxn ang="0">
                          <a:pos x="462" y="234"/>
                        </a:cxn>
                        <a:cxn ang="0">
                          <a:pos x="441" y="172"/>
                        </a:cxn>
                        <a:cxn ang="0">
                          <a:pos x="417" y="113"/>
                        </a:cxn>
                        <a:cxn ang="0">
                          <a:pos x="388" y="55"/>
                        </a:cxn>
                        <a:cxn ang="0">
                          <a:pos x="357" y="0"/>
                        </a:cxn>
                        <a:cxn ang="0">
                          <a:pos x="336" y="5"/>
                        </a:cxn>
                        <a:cxn ang="0">
                          <a:pos x="314" y="11"/>
                        </a:cxn>
                        <a:cxn ang="0">
                          <a:pos x="294" y="16"/>
                        </a:cxn>
                        <a:cxn ang="0">
                          <a:pos x="272" y="21"/>
                        </a:cxn>
                        <a:cxn ang="0">
                          <a:pos x="250" y="26"/>
                        </a:cxn>
                        <a:cxn ang="0">
                          <a:pos x="227" y="31"/>
                        </a:cxn>
                        <a:cxn ang="0">
                          <a:pos x="205" y="34"/>
                        </a:cxn>
                        <a:cxn ang="0">
                          <a:pos x="183" y="39"/>
                        </a:cxn>
                        <a:cxn ang="0">
                          <a:pos x="161" y="43"/>
                        </a:cxn>
                        <a:cxn ang="0">
                          <a:pos x="138" y="47"/>
                        </a:cxn>
                        <a:cxn ang="0">
                          <a:pos x="115" y="50"/>
                        </a:cxn>
                        <a:cxn ang="0">
                          <a:pos x="93" y="54"/>
                        </a:cxn>
                        <a:cxn ang="0">
                          <a:pos x="70" y="58"/>
                        </a:cxn>
                        <a:cxn ang="0">
                          <a:pos x="47" y="62"/>
                        </a:cxn>
                        <a:cxn ang="0">
                          <a:pos x="23" y="65"/>
                        </a:cxn>
                        <a:cxn ang="0">
                          <a:pos x="0" y="68"/>
                        </a:cxn>
                        <a:cxn ang="0">
                          <a:pos x="7" y="119"/>
                        </a:cxn>
                        <a:cxn ang="0">
                          <a:pos x="15" y="172"/>
                        </a:cxn>
                        <a:cxn ang="0">
                          <a:pos x="22" y="225"/>
                        </a:cxn>
                        <a:cxn ang="0">
                          <a:pos x="27" y="278"/>
                        </a:cxn>
                        <a:cxn ang="0">
                          <a:pos x="32" y="333"/>
                        </a:cxn>
                        <a:cxn ang="0">
                          <a:pos x="35" y="387"/>
                        </a:cxn>
                        <a:cxn ang="0">
                          <a:pos x="37" y="441"/>
                        </a:cxn>
                        <a:cxn ang="0">
                          <a:pos x="39" y="497"/>
                        </a:cxn>
                      </a:cxnLst>
                      <a:rect l="0" t="0" r="r" b="b"/>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chemeClr val="folHlink"/>
                    </a:solidFill>
                    <a:ln w="9525">
                      <a:solidFill>
                        <a:schemeClr val="folHlink"/>
                      </a:solidFill>
                      <a:round/>
                      <a:headEnd/>
                      <a:tailEnd/>
                    </a:ln>
                  </p:spPr>
                  <p:txBody>
                    <a:bodyPr/>
                    <a:lstStyle/>
                    <a:p>
                      <a:endParaRPr lang="id-ID"/>
                    </a:p>
                  </p:txBody>
                </p:sp>
                <p:sp>
                  <p:nvSpPr>
                    <p:cNvPr id="63" name="Freeform 221"/>
                    <p:cNvSpPr>
                      <a:spLocks/>
                    </p:cNvSpPr>
                    <p:nvPr/>
                  </p:nvSpPr>
                  <p:spPr bwMode="auto">
                    <a:xfrm>
                      <a:off x="4765" y="2959"/>
                      <a:ext cx="234" cy="73"/>
                    </a:xfrm>
                    <a:custGeom>
                      <a:avLst/>
                      <a:gdLst/>
                      <a:ahLst/>
                      <a:cxnLst>
                        <a:cxn ang="0">
                          <a:pos x="429" y="312"/>
                        </a:cxn>
                        <a:cxn ang="0">
                          <a:pos x="409" y="286"/>
                        </a:cxn>
                        <a:cxn ang="0">
                          <a:pos x="385" y="262"/>
                        </a:cxn>
                        <a:cxn ang="0">
                          <a:pos x="362" y="237"/>
                        </a:cxn>
                        <a:cxn ang="0">
                          <a:pos x="338" y="214"/>
                        </a:cxn>
                        <a:cxn ang="0">
                          <a:pos x="313" y="190"/>
                        </a:cxn>
                        <a:cxn ang="0">
                          <a:pos x="287" y="168"/>
                        </a:cxn>
                        <a:cxn ang="0">
                          <a:pos x="261" y="146"/>
                        </a:cxn>
                        <a:cxn ang="0">
                          <a:pos x="233" y="125"/>
                        </a:cxn>
                        <a:cxn ang="0">
                          <a:pos x="206" y="106"/>
                        </a:cxn>
                        <a:cxn ang="0">
                          <a:pos x="177" y="86"/>
                        </a:cxn>
                        <a:cxn ang="0">
                          <a:pos x="149" y="69"/>
                        </a:cxn>
                        <a:cxn ang="0">
                          <a:pos x="120" y="52"/>
                        </a:cxn>
                        <a:cxn ang="0">
                          <a:pos x="90" y="37"/>
                        </a:cxn>
                        <a:cxn ang="0">
                          <a:pos x="61" y="23"/>
                        </a:cxn>
                        <a:cxn ang="0">
                          <a:pos x="30" y="11"/>
                        </a:cxn>
                        <a:cxn ang="0">
                          <a:pos x="0" y="0"/>
                        </a:cxn>
                        <a:cxn ang="0">
                          <a:pos x="19" y="37"/>
                        </a:cxn>
                        <a:cxn ang="0">
                          <a:pos x="36" y="77"/>
                        </a:cxn>
                        <a:cxn ang="0">
                          <a:pos x="55" y="122"/>
                        </a:cxn>
                        <a:cxn ang="0">
                          <a:pos x="73" y="168"/>
                        </a:cxn>
                        <a:cxn ang="0">
                          <a:pos x="89" y="216"/>
                        </a:cxn>
                        <a:cxn ang="0">
                          <a:pos x="105" y="265"/>
                        </a:cxn>
                        <a:cxn ang="0">
                          <a:pos x="119" y="315"/>
                        </a:cxn>
                        <a:cxn ang="0">
                          <a:pos x="131" y="364"/>
                        </a:cxn>
                        <a:cxn ang="0">
                          <a:pos x="151" y="361"/>
                        </a:cxn>
                        <a:cxn ang="0">
                          <a:pos x="170" y="359"/>
                        </a:cxn>
                        <a:cxn ang="0">
                          <a:pos x="189" y="356"/>
                        </a:cxn>
                        <a:cxn ang="0">
                          <a:pos x="208" y="354"/>
                        </a:cxn>
                        <a:cxn ang="0">
                          <a:pos x="228" y="350"/>
                        </a:cxn>
                        <a:cxn ang="0">
                          <a:pos x="247" y="348"/>
                        </a:cxn>
                        <a:cxn ang="0">
                          <a:pos x="265" y="345"/>
                        </a:cxn>
                        <a:cxn ang="0">
                          <a:pos x="284" y="342"/>
                        </a:cxn>
                        <a:cxn ang="0">
                          <a:pos x="303" y="338"/>
                        </a:cxn>
                        <a:cxn ang="0">
                          <a:pos x="322" y="335"/>
                        </a:cxn>
                        <a:cxn ang="0">
                          <a:pos x="339" y="332"/>
                        </a:cxn>
                        <a:cxn ang="0">
                          <a:pos x="358" y="328"/>
                        </a:cxn>
                        <a:cxn ang="0">
                          <a:pos x="375" y="324"/>
                        </a:cxn>
                        <a:cxn ang="0">
                          <a:pos x="394" y="321"/>
                        </a:cxn>
                        <a:cxn ang="0">
                          <a:pos x="412" y="316"/>
                        </a:cxn>
                        <a:cxn ang="0">
                          <a:pos x="429" y="312"/>
                        </a:cxn>
                      </a:cxnLst>
                      <a:rect l="0" t="0" r="r" b="b"/>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chemeClr val="folHlink"/>
                    </a:solidFill>
                    <a:ln w="9525">
                      <a:solidFill>
                        <a:schemeClr val="folHlink"/>
                      </a:solidFill>
                      <a:round/>
                      <a:headEnd/>
                      <a:tailEnd/>
                    </a:ln>
                  </p:spPr>
                  <p:txBody>
                    <a:bodyPr/>
                    <a:lstStyle/>
                    <a:p>
                      <a:endParaRPr lang="id-ID"/>
                    </a:p>
                  </p:txBody>
                </p:sp>
                <p:sp>
                  <p:nvSpPr>
                    <p:cNvPr id="64" name="Freeform 222"/>
                    <p:cNvSpPr>
                      <a:spLocks/>
                    </p:cNvSpPr>
                    <p:nvPr/>
                  </p:nvSpPr>
                  <p:spPr bwMode="auto">
                    <a:xfrm>
                      <a:off x="4761" y="3287"/>
                      <a:ext cx="240" cy="75"/>
                    </a:xfrm>
                    <a:custGeom>
                      <a:avLst/>
                      <a:gdLst/>
                      <a:ahLst/>
                      <a:cxnLst>
                        <a:cxn ang="0">
                          <a:pos x="0" y="376"/>
                        </a:cxn>
                        <a:cxn ang="0">
                          <a:pos x="31" y="365"/>
                        </a:cxn>
                        <a:cxn ang="0">
                          <a:pos x="61" y="352"/>
                        </a:cxn>
                        <a:cxn ang="0">
                          <a:pos x="92" y="338"/>
                        </a:cxn>
                        <a:cxn ang="0">
                          <a:pos x="122" y="322"/>
                        </a:cxn>
                        <a:cxn ang="0">
                          <a:pos x="152" y="305"/>
                        </a:cxn>
                        <a:cxn ang="0">
                          <a:pos x="182" y="286"/>
                        </a:cxn>
                        <a:cxn ang="0">
                          <a:pos x="211" y="266"/>
                        </a:cxn>
                        <a:cxn ang="0">
                          <a:pos x="239" y="246"/>
                        </a:cxn>
                        <a:cxn ang="0">
                          <a:pos x="268" y="223"/>
                        </a:cxn>
                        <a:cxn ang="0">
                          <a:pos x="296" y="200"/>
                        </a:cxn>
                        <a:cxn ang="0">
                          <a:pos x="322" y="177"/>
                        </a:cxn>
                        <a:cxn ang="0">
                          <a:pos x="348" y="153"/>
                        </a:cxn>
                        <a:cxn ang="0">
                          <a:pos x="373" y="129"/>
                        </a:cxn>
                        <a:cxn ang="0">
                          <a:pos x="397" y="103"/>
                        </a:cxn>
                        <a:cxn ang="0">
                          <a:pos x="419" y="78"/>
                        </a:cxn>
                        <a:cxn ang="0">
                          <a:pos x="441" y="52"/>
                        </a:cxn>
                        <a:cxn ang="0">
                          <a:pos x="423" y="49"/>
                        </a:cxn>
                        <a:cxn ang="0">
                          <a:pos x="406" y="44"/>
                        </a:cxn>
                        <a:cxn ang="0">
                          <a:pos x="387" y="40"/>
                        </a:cxn>
                        <a:cxn ang="0">
                          <a:pos x="369" y="37"/>
                        </a:cxn>
                        <a:cxn ang="0">
                          <a:pos x="351" y="33"/>
                        </a:cxn>
                        <a:cxn ang="0">
                          <a:pos x="332" y="29"/>
                        </a:cxn>
                        <a:cxn ang="0">
                          <a:pos x="313" y="27"/>
                        </a:cxn>
                        <a:cxn ang="0">
                          <a:pos x="294" y="23"/>
                        </a:cxn>
                        <a:cxn ang="0">
                          <a:pos x="276" y="19"/>
                        </a:cxn>
                        <a:cxn ang="0">
                          <a:pos x="257" y="17"/>
                        </a:cxn>
                        <a:cxn ang="0">
                          <a:pos x="238" y="13"/>
                        </a:cxn>
                        <a:cxn ang="0">
                          <a:pos x="218" y="11"/>
                        </a:cxn>
                        <a:cxn ang="0">
                          <a:pos x="200" y="8"/>
                        </a:cxn>
                        <a:cxn ang="0">
                          <a:pos x="180" y="5"/>
                        </a:cxn>
                        <a:cxn ang="0">
                          <a:pos x="161" y="2"/>
                        </a:cxn>
                        <a:cxn ang="0">
                          <a:pos x="141" y="0"/>
                        </a:cxn>
                        <a:cxn ang="0">
                          <a:pos x="129" y="50"/>
                        </a:cxn>
                        <a:cxn ang="0">
                          <a:pos x="114" y="100"/>
                        </a:cxn>
                        <a:cxn ang="0">
                          <a:pos x="96" y="152"/>
                        </a:cxn>
                        <a:cxn ang="0">
                          <a:pos x="78" y="201"/>
                        </a:cxn>
                        <a:cxn ang="0">
                          <a:pos x="59" y="250"/>
                        </a:cxn>
                        <a:cxn ang="0">
                          <a:pos x="39" y="296"/>
                        </a:cxn>
                        <a:cxn ang="0">
                          <a:pos x="19" y="338"/>
                        </a:cxn>
                        <a:cxn ang="0">
                          <a:pos x="0" y="376"/>
                        </a:cxn>
                      </a:cxnLst>
                      <a:rect l="0" t="0" r="r" b="b"/>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chemeClr val="folHlink"/>
                    </a:solidFill>
                    <a:ln w="9525">
                      <a:solidFill>
                        <a:schemeClr val="folHlink"/>
                      </a:solidFill>
                      <a:round/>
                      <a:headEnd/>
                      <a:tailEnd/>
                    </a:ln>
                  </p:spPr>
                  <p:txBody>
                    <a:bodyPr/>
                    <a:lstStyle/>
                    <a:p>
                      <a:endParaRPr lang="id-ID"/>
                    </a:p>
                  </p:txBody>
                </p:sp>
                <p:sp>
                  <p:nvSpPr>
                    <p:cNvPr id="65" name="Freeform 223"/>
                    <p:cNvSpPr>
                      <a:spLocks/>
                    </p:cNvSpPr>
                    <p:nvPr/>
                  </p:nvSpPr>
                  <p:spPr bwMode="auto">
                    <a:xfrm>
                      <a:off x="4852" y="3174"/>
                      <a:ext cx="278" cy="99"/>
                    </a:xfrm>
                    <a:custGeom>
                      <a:avLst/>
                      <a:gdLst/>
                      <a:ahLst/>
                      <a:cxnLst>
                        <a:cxn ang="0">
                          <a:pos x="37" y="0"/>
                        </a:cxn>
                        <a:cxn ang="0">
                          <a:pos x="35" y="54"/>
                        </a:cxn>
                        <a:cxn ang="0">
                          <a:pos x="33" y="109"/>
                        </a:cxn>
                        <a:cxn ang="0">
                          <a:pos x="30" y="163"/>
                        </a:cxn>
                        <a:cxn ang="0">
                          <a:pos x="25" y="217"/>
                        </a:cxn>
                        <a:cxn ang="0">
                          <a:pos x="21" y="270"/>
                        </a:cxn>
                        <a:cxn ang="0">
                          <a:pos x="14" y="323"/>
                        </a:cxn>
                        <a:cxn ang="0">
                          <a:pos x="7" y="376"/>
                        </a:cxn>
                        <a:cxn ang="0">
                          <a:pos x="0" y="428"/>
                        </a:cxn>
                        <a:cxn ang="0">
                          <a:pos x="23" y="431"/>
                        </a:cxn>
                        <a:cxn ang="0">
                          <a:pos x="47" y="434"/>
                        </a:cxn>
                        <a:cxn ang="0">
                          <a:pos x="70" y="438"/>
                        </a:cxn>
                        <a:cxn ang="0">
                          <a:pos x="93" y="441"/>
                        </a:cxn>
                        <a:cxn ang="0">
                          <a:pos x="116" y="445"/>
                        </a:cxn>
                        <a:cxn ang="0">
                          <a:pos x="139" y="449"/>
                        </a:cxn>
                        <a:cxn ang="0">
                          <a:pos x="162" y="452"/>
                        </a:cxn>
                        <a:cxn ang="0">
                          <a:pos x="185" y="457"/>
                        </a:cxn>
                        <a:cxn ang="0">
                          <a:pos x="207" y="461"/>
                        </a:cxn>
                        <a:cxn ang="0">
                          <a:pos x="229" y="466"/>
                        </a:cxn>
                        <a:cxn ang="0">
                          <a:pos x="251" y="471"/>
                        </a:cxn>
                        <a:cxn ang="0">
                          <a:pos x="273" y="476"/>
                        </a:cxn>
                        <a:cxn ang="0">
                          <a:pos x="295" y="481"/>
                        </a:cxn>
                        <a:cxn ang="0">
                          <a:pos x="316" y="485"/>
                        </a:cxn>
                        <a:cxn ang="0">
                          <a:pos x="338" y="492"/>
                        </a:cxn>
                        <a:cxn ang="0">
                          <a:pos x="359" y="497"/>
                        </a:cxn>
                        <a:cxn ang="0">
                          <a:pos x="390" y="441"/>
                        </a:cxn>
                        <a:cxn ang="0">
                          <a:pos x="417" y="383"/>
                        </a:cxn>
                        <a:cxn ang="0">
                          <a:pos x="441" y="324"/>
                        </a:cxn>
                        <a:cxn ang="0">
                          <a:pos x="462" y="263"/>
                        </a:cxn>
                        <a:cxn ang="0">
                          <a:pos x="479" y="199"/>
                        </a:cxn>
                        <a:cxn ang="0">
                          <a:pos x="493" y="135"/>
                        </a:cxn>
                        <a:cxn ang="0">
                          <a:pos x="502" y="68"/>
                        </a:cxn>
                        <a:cxn ang="0">
                          <a:pos x="508" y="0"/>
                        </a:cxn>
                        <a:cxn ang="0">
                          <a:pos x="37" y="0"/>
                        </a:cxn>
                      </a:cxnLst>
                      <a:rect l="0" t="0" r="r" b="b"/>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chemeClr val="folHlink"/>
                    </a:solidFill>
                    <a:ln w="9525">
                      <a:solidFill>
                        <a:schemeClr val="folHlink"/>
                      </a:solidFill>
                      <a:round/>
                      <a:headEnd/>
                      <a:tailEnd/>
                    </a:ln>
                  </p:spPr>
                  <p:txBody>
                    <a:bodyPr/>
                    <a:lstStyle/>
                    <a:p>
                      <a:endParaRPr lang="id-ID"/>
                    </a:p>
                  </p:txBody>
                </p:sp>
              </p:grpSp>
            </p:grpSp>
            <p:sp>
              <p:nvSpPr>
                <p:cNvPr id="58" name="Freeform 224"/>
                <p:cNvSpPr>
                  <a:spLocks/>
                </p:cNvSpPr>
                <p:nvPr/>
              </p:nvSpPr>
              <p:spPr bwMode="auto">
                <a:xfrm rot="418631">
                  <a:off x="1697" y="2709"/>
                  <a:ext cx="2539" cy="365"/>
                </a:xfrm>
                <a:custGeom>
                  <a:avLst/>
                  <a:gdLst/>
                  <a:ahLst/>
                  <a:cxnLst>
                    <a:cxn ang="0">
                      <a:pos x="45" y="318"/>
                    </a:cxn>
                    <a:cxn ang="0">
                      <a:pos x="408" y="91"/>
                    </a:cxn>
                    <a:cxn ang="0">
                      <a:pos x="907" y="0"/>
                    </a:cxn>
                    <a:cxn ang="0">
                      <a:pos x="1406" y="91"/>
                    </a:cxn>
                    <a:cxn ang="0">
                      <a:pos x="1951" y="318"/>
                    </a:cxn>
                    <a:cxn ang="0">
                      <a:pos x="2313" y="363"/>
                    </a:cxn>
                    <a:cxn ang="0">
                      <a:pos x="2767" y="91"/>
                    </a:cxn>
                    <a:cxn ang="0">
                      <a:pos x="2722" y="227"/>
                    </a:cxn>
                    <a:cxn ang="0">
                      <a:pos x="2359" y="635"/>
                    </a:cxn>
                    <a:cxn ang="0">
                      <a:pos x="1860" y="635"/>
                    </a:cxn>
                    <a:cxn ang="0">
                      <a:pos x="1225" y="318"/>
                    </a:cxn>
                    <a:cxn ang="0">
                      <a:pos x="771" y="227"/>
                    </a:cxn>
                    <a:cxn ang="0">
                      <a:pos x="363" y="227"/>
                    </a:cxn>
                    <a:cxn ang="0">
                      <a:pos x="136" y="272"/>
                    </a:cxn>
                    <a:cxn ang="0">
                      <a:pos x="45" y="318"/>
                    </a:cxn>
                  </a:cxnLst>
                  <a:rect l="0" t="0" r="r" b="b"/>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chemeClr val="accent2"/>
                  </a:solidFill>
                  <a:round/>
                  <a:headEnd/>
                  <a:tailEnd/>
                </a:ln>
                <a:effectLst/>
              </p:spPr>
              <p:txBody>
                <a:bodyPr/>
                <a:lstStyle/>
                <a:p>
                  <a:endParaRPr lang="id-ID"/>
                </a:p>
              </p:txBody>
            </p:sp>
          </p:grpSp>
          <p:sp>
            <p:nvSpPr>
              <p:cNvPr id="54" name="Freeform 225"/>
              <p:cNvSpPr>
                <a:spLocks/>
              </p:cNvSpPr>
              <p:nvPr/>
            </p:nvSpPr>
            <p:spPr bwMode="auto">
              <a:xfrm>
                <a:off x="3456" y="845"/>
                <a:ext cx="337" cy="409"/>
              </a:xfrm>
              <a:custGeom>
                <a:avLst/>
                <a:gdLst/>
                <a:ahLst/>
                <a:cxnLst>
                  <a:cxn ang="0">
                    <a:pos x="0" y="816"/>
                  </a:cxn>
                  <a:cxn ang="0">
                    <a:pos x="499" y="1315"/>
                  </a:cxn>
                  <a:cxn ang="0">
                    <a:pos x="1224" y="0"/>
                  </a:cxn>
                  <a:cxn ang="0">
                    <a:pos x="499" y="1678"/>
                  </a:cxn>
                  <a:cxn ang="0">
                    <a:pos x="0" y="816"/>
                  </a:cxn>
                </a:cxnLst>
                <a:rect l="0" t="0" r="r" b="b"/>
                <a:pathLst>
                  <a:path w="1224" h="1678">
                    <a:moveTo>
                      <a:pt x="0" y="816"/>
                    </a:moveTo>
                    <a:lnTo>
                      <a:pt x="499" y="1315"/>
                    </a:lnTo>
                    <a:lnTo>
                      <a:pt x="1224" y="0"/>
                    </a:lnTo>
                    <a:lnTo>
                      <a:pt x="499" y="1678"/>
                    </a:lnTo>
                    <a:lnTo>
                      <a:pt x="0" y="816"/>
                    </a:lnTo>
                    <a:close/>
                  </a:path>
                </a:pathLst>
              </a:custGeom>
              <a:solidFill>
                <a:srgbClr val="CC3300"/>
              </a:solidFill>
              <a:ln w="9525">
                <a:noFill/>
                <a:round/>
                <a:headEnd/>
                <a:tailEnd/>
              </a:ln>
              <a:effectLst/>
            </p:spPr>
            <p:txBody>
              <a:bodyPr/>
              <a:lstStyle/>
              <a:p>
                <a:endParaRPr lang="id-ID"/>
              </a:p>
            </p:txBody>
          </p:sp>
        </p:grpSp>
        <p:sp>
          <p:nvSpPr>
            <p:cNvPr id="52" name="Text Box 268"/>
            <p:cNvSpPr txBox="1">
              <a:spLocks noChangeArrowheads="1"/>
            </p:cNvSpPr>
            <p:nvPr/>
          </p:nvSpPr>
          <p:spPr bwMode="auto">
            <a:xfrm>
              <a:off x="3415" y="1477"/>
              <a:ext cx="630" cy="209"/>
            </a:xfrm>
            <a:prstGeom prst="rect">
              <a:avLst/>
            </a:prstGeom>
            <a:noFill/>
            <a:ln w="9525">
              <a:noFill/>
              <a:miter lim="800000"/>
              <a:headEnd/>
              <a:tailEnd/>
            </a:ln>
            <a:effectLst/>
          </p:spPr>
          <p:txBody>
            <a:bodyPr>
              <a:spAutoFit/>
            </a:bodyPr>
            <a:lstStyle/>
            <a:p>
              <a:pPr algn="ctr">
                <a:spcBef>
                  <a:spcPct val="50000"/>
                </a:spcBef>
              </a:pPr>
              <a:r>
                <a:rPr lang="en-US" sz="1100" dirty="0">
                  <a:latin typeface="Bauhaus 93" pitchFamily="82" charset="0"/>
                </a:rPr>
                <a:t>BAN-PT</a:t>
              </a:r>
              <a:endParaRPr lang="en-US" sz="2000" dirty="0">
                <a:latin typeface="Bauhaus 93" pitchFamily="82" charset="0"/>
              </a:endParaRPr>
            </a:p>
          </p:txBody>
        </p:sp>
      </p:grpSp>
      <p:sp>
        <p:nvSpPr>
          <p:cNvPr id="74" name="TextBox 73"/>
          <p:cNvSpPr txBox="1"/>
          <p:nvPr/>
        </p:nvSpPr>
        <p:spPr>
          <a:xfrm>
            <a:off x="1828800" y="3025914"/>
            <a:ext cx="5257800" cy="707886"/>
          </a:xfrm>
          <a:prstGeom prst="rect">
            <a:avLst/>
          </a:prstGeom>
          <a:noFill/>
        </p:spPr>
        <p:txBody>
          <a:bodyPr wrap="square" rtlCol="0">
            <a:spAutoFit/>
          </a:bodyPr>
          <a:lstStyle/>
          <a:p>
            <a:pPr algn="ctr"/>
            <a:r>
              <a:rPr lang="id-ID" sz="2000" b="1" dirty="0" smtClean="0">
                <a:solidFill>
                  <a:schemeClr val="accent3">
                    <a:lumMod val="75000"/>
                  </a:schemeClr>
                </a:solidFill>
              </a:rPr>
              <a:t>M. Budi Djatmiko</a:t>
            </a:r>
          </a:p>
          <a:p>
            <a:pPr algn="ctr"/>
            <a:r>
              <a:rPr lang="id-ID" sz="2000" b="1" dirty="0" smtClean="0">
                <a:solidFill>
                  <a:schemeClr val="accent3">
                    <a:lumMod val="75000"/>
                  </a:schemeClr>
                </a:solidFill>
              </a:rPr>
              <a:t>Ketua  APTISI  Pusat - Bidang Organisasi</a:t>
            </a:r>
            <a:endParaRPr lang="id-ID" sz="2000" b="1" dirty="0">
              <a:solidFill>
                <a:schemeClr val="accent3">
                  <a:lumMod val="75000"/>
                </a:schemeClr>
              </a:solidFill>
            </a:endParaRPr>
          </a:p>
        </p:txBody>
      </p:sp>
      <p:sp>
        <p:nvSpPr>
          <p:cNvPr id="30" name="TextBox 29"/>
          <p:cNvSpPr txBox="1"/>
          <p:nvPr/>
        </p:nvSpPr>
        <p:spPr>
          <a:xfrm>
            <a:off x="1600200" y="304800"/>
            <a:ext cx="5943600" cy="1754326"/>
          </a:xfrm>
          <a:prstGeom prst="rect">
            <a:avLst/>
          </a:prstGeom>
          <a:noFill/>
        </p:spPr>
        <p:txBody>
          <a:bodyPr wrap="square" rtlCol="0">
            <a:spAutoFit/>
          </a:bodyPr>
          <a:lstStyle/>
          <a:p>
            <a:pPr algn="ctr"/>
            <a:r>
              <a:rPr lang="id-ID" sz="3600" b="1" dirty="0" smtClean="0">
                <a:latin typeface="Arial Narrow" pitchFamily="34" charset="0"/>
                <a:cs typeface="Aharoni" pitchFamily="2" charset="-79"/>
              </a:rPr>
              <a:t>KRITERIA PENILAIAN STANDAR 3 :</a:t>
            </a:r>
          </a:p>
          <a:p>
            <a:r>
              <a:rPr lang="fr-FR" sz="3600" b="1" dirty="0" err="1" smtClean="0"/>
              <a:t>Mahasiswa</a:t>
            </a:r>
            <a:r>
              <a:rPr lang="fr-FR" sz="3600" b="1" dirty="0" smtClean="0"/>
              <a:t> dan </a:t>
            </a:r>
            <a:r>
              <a:rPr lang="fr-FR" sz="3600" b="1" dirty="0" err="1" smtClean="0"/>
              <a:t>lulusan</a:t>
            </a:r>
            <a:endParaRPr lang="id-ID" sz="3600" b="1" dirty="0" smtClean="0"/>
          </a:p>
        </p:txBody>
      </p:sp>
      <p:sp>
        <p:nvSpPr>
          <p:cNvPr id="32" name="Subtitle 2"/>
          <p:cNvSpPr txBox="1">
            <a:spLocks/>
          </p:cNvSpPr>
          <p:nvPr/>
        </p:nvSpPr>
        <p:spPr>
          <a:xfrm>
            <a:off x="228600" y="4343400"/>
            <a:ext cx="8686800" cy="2197100"/>
          </a:xfrm>
          <a:prstGeom prst="rect">
            <a:avLst/>
          </a:prstGeom>
        </p:spPr>
        <p:txBody>
          <a:bodyPr vert="horz"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3200" b="1" i="0" u="none" strike="noStrike" kern="1200" cap="none" spc="0" normalizeH="0" baseline="0" noProof="0" dirty="0" smtClean="0">
                <a:ln>
                  <a:noFill/>
                </a:ln>
                <a:solidFill>
                  <a:srgbClr val="0070C0"/>
                </a:solidFill>
                <a:effectLst/>
                <a:uLnTx/>
                <a:uFillTx/>
                <a:latin typeface="+mn-lt"/>
                <a:ea typeface="+mn-ea"/>
                <a:cs typeface="+mn-cs"/>
              </a:rPr>
              <a:t>Asosiasi Perguruan Tinggi Swasta Indonesia Wilayah </a:t>
            </a:r>
            <a:r>
              <a:rPr kumimoji="0" lang="en-US" sz="3200" b="1" i="0" u="none" strike="noStrike" kern="1200" cap="none" spc="0" normalizeH="0" baseline="0" noProof="0" dirty="0" smtClean="0">
                <a:ln>
                  <a:noFill/>
                </a:ln>
                <a:solidFill>
                  <a:srgbClr val="0070C0"/>
                </a:solidFill>
                <a:effectLst/>
                <a:uLnTx/>
                <a:uFillTx/>
                <a:latin typeface="+mn-lt"/>
                <a:ea typeface="+mn-ea"/>
                <a:cs typeface="+mn-cs"/>
              </a:rPr>
              <a:t>III DKI Jakarta</a:t>
            </a:r>
            <a:endParaRPr kumimoji="0" lang="id-ID" sz="3200" b="1" i="0" u="none" strike="noStrike" kern="1200" cap="none" spc="0" normalizeH="0" baseline="0" noProof="0" dirty="0" smtClean="0">
              <a:ln>
                <a:noFill/>
              </a:ln>
              <a:solidFill>
                <a:srgbClr val="0070C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0" i="0" u="none" strike="noStrike" kern="1200" cap="none" spc="0" normalizeH="0" baseline="0" noProof="0" dirty="0" smtClean="0">
                <a:ln>
                  <a:noFill/>
                </a:ln>
                <a:solidFill>
                  <a:srgbClr val="FF0000"/>
                </a:solidFill>
                <a:effectLst/>
                <a:uLnTx/>
                <a:uFillTx/>
                <a:latin typeface="Arial" pitchFamily="34" charset="0"/>
                <a:cs typeface="Arial" pitchFamily="34" charset="0"/>
              </a:rPr>
              <a:t>Badan Akreditasi Nasional Perguruan Tinggi</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Hotel </a:t>
            </a:r>
            <a:r>
              <a:rPr kumimoji="0" lang="en-US" sz="28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Danau</a:t>
            </a:r>
            <a:r>
              <a:rPr kumimoji="0" lang="en-US"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en-US" sz="28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Sunter</a:t>
            </a: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 2</a:t>
            </a:r>
            <a:r>
              <a:rPr kumimoji="0" lang="en-US"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7-28</a:t>
            </a: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November 2013</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id-ID" sz="28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5138" indent="-465138"/>
            <a:r>
              <a:rPr lang="en-US" sz="1600" b="1" dirty="0" smtClean="0">
                <a:solidFill>
                  <a:schemeClr val="tx1"/>
                </a:solidFill>
                <a:latin typeface="Cambria" pitchFamily="18" charset="0"/>
              </a:rPr>
              <a:t>3.1.2 SISTEM PENERIMAAN MAHASISWA BARU YANG  MEMBERIKAN PELUANG DAN MENERIMA MAHASISWA YANG MEMILIKI POTENSI AKADEMIK NAMUN KURANG MAMPU SECARA EKONOMI DAN/ATAU CACAT FISIK DISERTAI BUKTI IMPLEMENTASI SISTEM TSB BERUPA KETERSEDIAAN SARANA DAN PRASARANA PENUNJANG</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Kebijakan  penerimaan mahasiswa baru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tidak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mampu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ekonomi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cacat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fisik</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r>
              <a:rPr lang="en-US" sz="1600" dirty="0" err="1" smtClean="0">
                <a:solidFill>
                  <a:schemeClr val="tx1"/>
                </a:solidFill>
                <a:latin typeface="Book Antiqua" pitchFamily="18" charset="0"/>
              </a:rPr>
              <a:t>Beasiswa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bagi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ekonomi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lemah</a:t>
            </a:r>
            <a:r>
              <a:rPr lang="en-US" sz="1600" dirty="0" smtClean="0">
                <a:solidFill>
                  <a:schemeClr val="tx1"/>
                </a:solidFill>
                <a:latin typeface="Book Antiqua" pitchFamily="18" charset="0"/>
              </a:rPr>
              <a:t> (internal </a:t>
            </a:r>
            <a:r>
              <a:rPr lang="en-US" sz="1600" dirty="0" err="1" smtClean="0">
                <a:solidFill>
                  <a:schemeClr val="tx1"/>
                </a:solidFill>
                <a:latin typeface="Book Antiqua" pitchFamily="18" charset="0"/>
              </a:rPr>
              <a:t>atau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eksternal</a:t>
            </a:r>
            <a:r>
              <a:rPr lang="en-US" sz="1600" dirty="0" smtClean="0">
                <a:solidFill>
                  <a:schemeClr val="tx1"/>
                </a:solidFill>
                <a:latin typeface="Book Antiqua" pitchFamily="18" charset="0"/>
              </a:rPr>
              <a:t>)</a:t>
            </a:r>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 </a:t>
            </a:r>
          </a:p>
          <a:p>
            <a:r>
              <a:rPr lang="en-US" sz="1600" dirty="0" err="1" smtClean="0">
                <a:solidFill>
                  <a:schemeClr val="tx1"/>
                </a:solidFill>
                <a:latin typeface="Book Antiqua" pitchFamily="18" charset="0"/>
              </a:rPr>
              <a:t>Menyediakan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fasilitas</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untuk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para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difabel</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fontScale="92500" lnSpcReduction="20000"/>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r>
              <a:rPr lang="id-ID" sz="1800" dirty="0" smtClean="0">
                <a:solidFill>
                  <a:srgbClr val="000000"/>
                </a:solidFill>
                <a:latin typeface="Arial" pitchFamily="34" charset="0"/>
                <a:ea typeface="Times New Roman"/>
                <a:cs typeface="Arial" pitchFamily="34" charset="0"/>
              </a:rPr>
              <a:t>	Dokumen sistem untuk memberikan peluang dan menerima mahasiswa yang memiliki potensi akademik tetapi tidak mampu secara ekonomi </a:t>
            </a:r>
            <a:r>
              <a:rPr lang="id-ID" sz="1800" u="sng" dirty="0" smtClean="0">
                <a:solidFill>
                  <a:srgbClr val="000000"/>
                </a:solidFill>
                <a:latin typeface="Arial" pitchFamily="34" charset="0"/>
                <a:ea typeface="Times New Roman"/>
                <a:cs typeface="Arial" pitchFamily="34" charset="0"/>
              </a:rPr>
              <a:t>dan</a:t>
            </a:r>
            <a:r>
              <a:rPr lang="id-ID" sz="1800" dirty="0" smtClean="0">
                <a:solidFill>
                  <a:srgbClr val="000000"/>
                </a:solidFill>
                <a:latin typeface="Arial" pitchFamily="34" charset="0"/>
                <a:ea typeface="Times New Roman"/>
                <a:cs typeface="Arial" pitchFamily="34" charset="0"/>
              </a:rPr>
              <a:t> cacat fisik dan bukti implementasi sistem tsb. yang ditunjang oleh fasilitas yang sangat lengkap</a:t>
            </a:r>
            <a:endParaRPr lang="id-ID" sz="1800" dirty="0" smtClean="0">
              <a:latin typeface="Arial" pitchFamily="34" charset="0"/>
              <a:ea typeface="Times New Roman"/>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sistem untuk memberikan peluang dan menerima mahasiswa yang memiliki potensi akademik tetapi tidak mampu secara ekonomi </a:t>
            </a:r>
            <a:r>
              <a:rPr lang="id-ID" sz="1800" u="sng" dirty="0" smtClean="0">
                <a:solidFill>
                  <a:srgbClr val="000000"/>
                </a:solidFill>
                <a:latin typeface="Arial" pitchFamily="34" charset="0"/>
                <a:ea typeface="Times New Roman"/>
                <a:cs typeface="Arial" pitchFamily="34" charset="0"/>
              </a:rPr>
              <a:t>atau</a:t>
            </a:r>
            <a:r>
              <a:rPr lang="id-ID" sz="1800" dirty="0" smtClean="0">
                <a:solidFill>
                  <a:srgbClr val="000000"/>
                </a:solidFill>
                <a:latin typeface="Arial" pitchFamily="34" charset="0"/>
                <a:ea typeface="Times New Roman"/>
                <a:cs typeface="Arial" pitchFamily="34" charset="0"/>
              </a:rPr>
              <a:t> cacat fisik dan bukti implementasi sistem tsb. yang ditunjang oleh fasilitas yang lengkap</a:t>
            </a:r>
            <a:endParaRPr lang="id-ID" sz="1800" dirty="0" smtClean="0">
              <a:latin typeface="Arial" pitchFamily="34" charset="0"/>
              <a:ea typeface="Times New Roman"/>
              <a:cs typeface="Arial" pitchFamily="34" charset="0"/>
            </a:endParaRPr>
          </a:p>
          <a:p>
            <a:pPr>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(2)</a:t>
            </a: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a:ea typeface="Times New Roman"/>
              </a:rPr>
              <a:t>Dokumen sistem untuk memberikan peluang dan menerima mahasiswa yang memiliki potensi akademik tetapi tidak mampu secara ekonomi </a:t>
            </a:r>
            <a:r>
              <a:rPr lang="id-ID" sz="1800" u="sng" dirty="0" smtClean="0">
                <a:solidFill>
                  <a:srgbClr val="000000"/>
                </a:solidFill>
                <a:latin typeface="Arial"/>
                <a:ea typeface="Times New Roman"/>
              </a:rPr>
              <a:t>atau</a:t>
            </a:r>
            <a:r>
              <a:rPr lang="id-ID" sz="1800" dirty="0" smtClean="0">
                <a:solidFill>
                  <a:srgbClr val="000000"/>
                </a:solidFill>
                <a:latin typeface="Arial"/>
                <a:ea typeface="Times New Roman"/>
              </a:rPr>
              <a:t> cacat fisik dan bukti implementasi sistem tsb. yang ditunjang oleh fasilitas yang cukup</a:t>
            </a:r>
            <a:endParaRPr lang="id-ID" sz="1800" dirty="0" smtClean="0">
              <a:solidFill>
                <a:schemeClr val="tx1"/>
              </a:solidFill>
              <a:latin typeface="Times New Roman"/>
              <a:ea typeface="Times New Roman"/>
            </a:endParaRPr>
          </a:p>
          <a:p>
            <a:pPr lvl="0">
              <a:spcBef>
                <a:spcPts val="0"/>
              </a:spcBef>
              <a:buClrTx/>
              <a:buSzTx/>
              <a:buNone/>
              <a:defRPr/>
            </a:pPr>
            <a:endParaRPr lang="id-ID"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(1)</a:t>
            </a:r>
          </a:p>
          <a:p>
            <a:pPr lvl="0">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a:ea typeface="Times New Roman"/>
              </a:rPr>
              <a:t>Tidak ditemukan sistem untuk memberikan peluang dan menerima  mahasiswa yang memiliki potensi akademik tetapi tidak mampu secara ekonomi atau cacat fisik.</a:t>
            </a:r>
            <a:endParaRPr lang="id-ID" sz="1800" b="1" dirty="0" smtClean="0">
              <a:solidFill>
                <a:schemeClr val="tx1"/>
              </a:solidFill>
              <a:latin typeface="Arial" pitchFamily="34" charset="0"/>
              <a:cs typeface="Arial" pitchFamily="34" charset="0"/>
            </a:endParaRP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spcBef>
                <a:spcPts val="0"/>
              </a:spcBef>
              <a:buNone/>
            </a:pPr>
            <a:endParaRPr lang="id-ID" sz="1800" dirty="0" smtClean="0">
              <a:solidFill>
                <a:schemeClr val="tx1"/>
              </a:solidFill>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3.1.3 SISTEM PENERIMAAN MAHASISWA BARU YANG MENERAPKAN PRINSIP-PRINSIP EKUITAS</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Kebijakan dituangkan dalam surat keputusan rektor</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Panduan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admisi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mahasiswa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baru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terhadap</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prinsip</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ekuitas</a:t>
            </a:r>
            <a:r>
              <a:rPr lang="en-US" sz="1600" dirty="0" smtClean="0">
                <a:solidFill>
                  <a:schemeClr val="tx1"/>
                </a:solidFill>
                <a:latin typeface="Book Antiqua" pitchFamily="18" charset="0"/>
              </a:rPr>
              <a:t>.</a:t>
            </a:r>
            <a:endParaRPr lang="id-ID" sz="1600" dirty="0" smtClean="0">
              <a:solidFill>
                <a:schemeClr val="tx1"/>
              </a:solidFill>
              <a:latin typeface="Book Antiqua" pitchFamily="18" charset="0"/>
            </a:endParaRPr>
          </a:p>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kebijakan yang sesuai dengan prinsip ekuitas yang diterapkan secara konsisten</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kebijakan yang sesuai dengan prinsip ekuitas yang kurang diterapkan secara konsisten</a:t>
            </a:r>
            <a:endParaRPr lang="en-US" sz="1800" dirty="0" smtClean="0">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kebijakan yang sesuai dengan prinsip ekuitas yang tidak diterapkan secara konsisten</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lvl="0">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kebijakan yang sesuai dengan prinsip ekuitas tetapi tidak diterapkan </a:t>
            </a:r>
            <a:endParaRPr lang="id-ID" sz="1800" dirty="0" smtClean="0">
              <a:solidFill>
                <a:schemeClr val="tx1"/>
              </a:solidFill>
              <a:latin typeface="Arial" pitchFamily="34" charset="0"/>
              <a:ea typeface="Times New Roman"/>
              <a:cs typeface="Arial" pitchFamily="34" charset="0"/>
            </a:endParaRPr>
          </a:p>
          <a:p>
            <a:pPr lvl="0">
              <a:buClrTx/>
              <a:buSzTx/>
              <a:buFont typeface="Arial" pitchFamily="34" charset="0"/>
              <a:buChar char="•"/>
              <a:defRPr/>
            </a:pPr>
            <a:endParaRPr lang="en-US" sz="1800" dirty="0" smtClean="0">
              <a:solidFill>
                <a:schemeClr val="tx1"/>
              </a:solidFill>
              <a:latin typeface="Arial" pitchFamily="34" charset="0"/>
              <a:cs typeface="Arial" pitchFamily="34" charset="0"/>
            </a:endParaRPr>
          </a:p>
          <a:p>
            <a:pPr>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3.1.4 SISTEM PENERIMAAN MAHASISWA BARU MENERAPKAN  PRINSIP PEMERATAAN WILAYAH ASAL MAHASISWA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Kebijakan dituangkan dalam surat keputusan rektor</a:t>
            </a:r>
          </a:p>
          <a:p>
            <a:endParaRPr lang="id-ID" sz="1600" dirty="0" smtClean="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cs typeface="Arial" pitchFamily="34" charset="0"/>
              </a:rPr>
              <a:t>Jika N</a:t>
            </a:r>
            <a:r>
              <a:rPr lang="id-ID" sz="1800" baseline="-25000" dirty="0" smtClean="0">
                <a:solidFill>
                  <a:schemeClr val="tx1"/>
                </a:solidFill>
                <a:latin typeface="Arial" pitchFamily="34" charset="0"/>
                <a:cs typeface="Arial" pitchFamily="34" charset="0"/>
              </a:rPr>
              <a:t>P</a:t>
            </a:r>
            <a:r>
              <a:rPr lang="id-ID" sz="1800" dirty="0" smtClean="0">
                <a:solidFill>
                  <a:schemeClr val="tx1"/>
                </a:solidFill>
                <a:latin typeface="Arial" pitchFamily="34" charset="0"/>
                <a:cs typeface="Arial" pitchFamily="34" charset="0"/>
              </a:rPr>
              <a:t> ≥ 7 </a:t>
            </a: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Point (1)</a:t>
            </a:r>
            <a:endParaRPr lang="en-US" sz="1800" b="1" dirty="0" smtClean="0">
              <a:solidFill>
                <a:schemeClr val="tx1"/>
              </a:solidFill>
              <a:latin typeface="Arial" pitchFamily="34" charset="0"/>
              <a:ea typeface="Times New Roman"/>
              <a:cs typeface="Arial" pitchFamily="34" charset="0"/>
            </a:endParaRPr>
          </a:p>
          <a:p>
            <a:pPr>
              <a:buNone/>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N</a:t>
            </a:r>
            <a:r>
              <a:rPr lang="id-ID" sz="1800" baseline="-25000" dirty="0" smtClean="0">
                <a:solidFill>
                  <a:srgbClr val="000000"/>
                </a:solidFill>
                <a:latin typeface="Arial" pitchFamily="34" charset="0"/>
                <a:ea typeface="Times New Roman"/>
                <a:cs typeface="Arial" pitchFamily="34" charset="0"/>
              </a:rPr>
              <a:t>P</a:t>
            </a:r>
            <a:r>
              <a:rPr lang="id-ID" sz="1800" dirty="0" smtClean="0">
                <a:solidFill>
                  <a:srgbClr val="000000"/>
                </a:solidFill>
                <a:latin typeface="Arial" pitchFamily="34" charset="0"/>
                <a:ea typeface="Times New Roman"/>
                <a:cs typeface="Arial" pitchFamily="34" charset="0"/>
              </a:rPr>
              <a:t> &lt; 7 maka skor = (5 + N</a:t>
            </a:r>
            <a:r>
              <a:rPr lang="id-ID" sz="1800" baseline="-25000" dirty="0" smtClean="0">
                <a:solidFill>
                  <a:srgbClr val="000000"/>
                </a:solidFill>
                <a:latin typeface="Arial" pitchFamily="34" charset="0"/>
                <a:ea typeface="Times New Roman"/>
                <a:cs typeface="Arial" pitchFamily="34" charset="0"/>
              </a:rPr>
              <a:t>P</a:t>
            </a:r>
            <a:r>
              <a:rPr lang="id-ID" sz="1800" dirty="0" smtClean="0">
                <a:solidFill>
                  <a:srgbClr val="000000"/>
                </a:solidFill>
                <a:latin typeface="Arial" pitchFamily="34" charset="0"/>
                <a:ea typeface="Times New Roman"/>
                <a:cs typeface="Arial" pitchFamily="34" charset="0"/>
              </a:rPr>
              <a:t>) / 3.</a:t>
            </a:r>
          </a:p>
          <a:p>
            <a:pPr>
              <a:buNone/>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N</a:t>
            </a:r>
            <a:r>
              <a:rPr lang="id-ID" sz="1800" baseline="-25000" dirty="0" smtClean="0">
                <a:solidFill>
                  <a:srgbClr val="000000"/>
                </a:solidFill>
                <a:latin typeface="Arial" pitchFamily="34" charset="0"/>
                <a:ea typeface="Times New Roman"/>
                <a:cs typeface="Arial" pitchFamily="34" charset="0"/>
              </a:rPr>
              <a:t>P</a:t>
            </a:r>
            <a:r>
              <a:rPr lang="id-ID" sz="1800" dirty="0" smtClean="0">
                <a:solidFill>
                  <a:srgbClr val="000000"/>
                </a:solidFill>
                <a:latin typeface="Arial" pitchFamily="34" charset="0"/>
                <a:ea typeface="Times New Roman"/>
                <a:cs typeface="Arial" pitchFamily="34" charset="0"/>
              </a:rPr>
              <a:t> = Jumlah propinsi asal mahasiswa</a:t>
            </a:r>
            <a:endParaRPr lang="en-US" sz="1800" dirty="0" smtClean="0">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4075" indent="-854075"/>
            <a:r>
              <a:rPr lang="en-US" sz="2000" b="1" dirty="0" smtClean="0">
                <a:solidFill>
                  <a:schemeClr val="tx1"/>
                </a:solidFill>
                <a:latin typeface="Cambria" pitchFamily="18" charset="0"/>
              </a:rPr>
              <a:t>3.1.5.1 RASIO JUMLAH CALON MAHASISWA YANG IKUT SELEKSI TERHADAP JUMLAH CALON MAHASISWA YANG LULUS SELEKSI</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 = Jumlah calon mahasiswa dari semua jenjang pendidikan yang  lulus seleksi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A</a:t>
            </a:r>
            <a:r>
              <a:rPr lang="id-ID" sz="1600" dirty="0" smtClean="0">
                <a:solidFill>
                  <a:srgbClr val="000000"/>
                </a:solidFill>
                <a:latin typeface="Book Antiqua" pitchFamily="18" charset="0"/>
                <a:ea typeface="Times New Roman"/>
              </a:rPr>
              <a:t> = Jumlah calon mahasiswa dari semua jenjang pendidikan yang ikut seleksi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r>
              <a:rPr lang="id-ID" sz="1600" dirty="0" smtClean="0">
                <a:solidFill>
                  <a:srgbClr val="000000"/>
                </a:solidFill>
                <a:latin typeface="Book Antiqua" pitchFamily="18" charset="0"/>
                <a:ea typeface="Times New Roman"/>
              </a:rPr>
              <a:t>Rasio = (N</a:t>
            </a:r>
            <a:r>
              <a:rPr lang="id-ID" sz="1600" baseline="-25000" dirty="0" smtClean="0">
                <a:solidFill>
                  <a:srgbClr val="000000"/>
                </a:solidFill>
                <a:latin typeface="Book Antiqua" pitchFamily="18" charset="0"/>
                <a:ea typeface="Times New Roman"/>
              </a:rPr>
              <a:t>A</a:t>
            </a:r>
            <a:r>
              <a:rPr lang="id-ID" sz="1600" dirty="0" smtClean="0">
                <a:solidFill>
                  <a:srgbClr val="000000"/>
                </a:solidFill>
                <a:latin typeface="Book Antiqua" pitchFamily="18" charset="0"/>
                <a:ea typeface="Times New Roman"/>
              </a:rPr>
              <a:t> / 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a:t>
            </a:r>
            <a:endParaRPr lang="en-US" sz="1600" dirty="0">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id-ID"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Rasio ≥ 5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err="1" smtClean="0">
                <a:solidFill>
                  <a:schemeClr val="tx1"/>
                </a:solidFill>
                <a:latin typeface="Arial" pitchFamily="34" charset="0"/>
                <a:ea typeface="Times New Roman"/>
                <a:cs typeface="Arial" pitchFamily="34" charset="0"/>
              </a:rPr>
              <a:t>dan</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1 &lt; Rasio &lt; 5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(3 + Rasio) / 2.</a:t>
            </a:r>
            <a:endParaRPr lang="en-US" sz="1800" dirty="0" smtClean="0">
              <a:solidFill>
                <a:schemeClr val="tx1"/>
              </a:solidFill>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Rasio ≤ 1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2 x Rasio.</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3.1.6 INSTRUMEN DAN TATA CARA PENGUKURAN KEPUASAN MAHASISWA TERHADAP LAYANAN KEMAHASISWAAN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Kuesioner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uji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terlebih</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dahulu</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id-ID" sz="1600" dirty="0" smtClean="0">
                <a:solidFill>
                  <a:schemeClr val="tx1"/>
                </a:solidFill>
                <a:latin typeface="Book Antiqua" pitchFamily="18" charset="0"/>
              </a:rPr>
              <a:t>Dilakukan dengan menyebarkan kuesioner</a:t>
            </a:r>
            <a:r>
              <a:rPr lang="en-US" sz="1600" dirty="0" smtClean="0">
                <a:solidFill>
                  <a:schemeClr val="tx1"/>
                </a:solidFill>
                <a:latin typeface="Book Antiqua" pitchFamily="18" charset="0"/>
              </a:rPr>
              <a:t>. </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Dilakukan secara on-line </a:t>
            </a:r>
            <a:r>
              <a:rPr lang="en-US" sz="1600" dirty="0" smtClean="0">
                <a:solidFill>
                  <a:schemeClr val="tx1"/>
                </a:solidFill>
                <a:latin typeface="Book Antiqua" pitchFamily="18" charset="0"/>
              </a:rPr>
              <a:t>. </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Instrumen pengukuran kepuasan mahasiswa terhadap layanan kemahasiswaan yang</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sahih,</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andal</a:t>
            </a:r>
            <a:r>
              <a:rPr lang="fi-FI" sz="1800" dirty="0" smtClean="0">
                <a:solidFill>
                  <a:srgbClr val="000000"/>
                </a:solidFill>
                <a:latin typeface="Arial" pitchFamily="34" charset="0"/>
                <a:ea typeface="Times New Roman"/>
                <a:cs typeface="Arial" pitchFamily="34" charset="0"/>
              </a:rPr>
              <a:t>,</a:t>
            </a: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(3)   mudah digu</a:t>
            </a:r>
            <a:r>
              <a:rPr lang="id-ID" sz="1800" dirty="0" smtClean="0">
                <a:solidFill>
                  <a:srgbClr val="000000"/>
                </a:solidFill>
                <a:latin typeface="Arial" pitchFamily="34" charset="0"/>
                <a:ea typeface="Times New Roman"/>
                <a:cs typeface="Arial" pitchFamily="34" charset="0"/>
              </a:rPr>
              <a:t>nakan,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dilaksanakan secara berkala setiap semester</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Instrumen pengukuran kepuasan mahasiswa terhadap layanan kemahasiswaan yang</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sahih,</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andal</a:t>
            </a:r>
            <a:r>
              <a:rPr lang="fi-FI"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namun </a:t>
            </a:r>
            <a:r>
              <a:rPr lang="fi-FI" sz="1800" dirty="0" smtClean="0">
                <a:solidFill>
                  <a:srgbClr val="000000"/>
                </a:solidFill>
                <a:latin typeface="Arial" pitchFamily="34" charset="0"/>
                <a:ea typeface="Times New Roman"/>
                <a:cs typeface="Arial" pitchFamily="34" charset="0"/>
              </a:rPr>
              <a:t>tidak mudah digunakan</a:t>
            </a:r>
            <a:r>
              <a:rPr lang="id-ID" sz="1800" dirty="0" smtClean="0">
                <a:solidFill>
                  <a:srgbClr val="000000"/>
                </a:solidFill>
                <a:latin typeface="Arial" pitchFamily="34" charset="0"/>
                <a:ea typeface="Times New Roman"/>
                <a:cs typeface="Arial" pitchFamily="34" charset="0"/>
              </a:rPr>
              <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dilaksanakan secara berkala minimal setiap tahun</a:t>
            </a:r>
            <a:endParaRPr lang="en-US" sz="1800" dirty="0" smtClean="0">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p:txBody>
      </p:sp>
      <p:sp>
        <p:nvSpPr>
          <p:cNvPr id="6" name="Rectangle 5"/>
          <p:cNvSpPr/>
          <p:nvPr/>
        </p:nvSpPr>
        <p:spPr>
          <a:xfrm>
            <a:off x="7086600" y="0"/>
            <a:ext cx="20574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4075" indent="-854075"/>
            <a:r>
              <a:rPr lang="en-US" sz="2000" b="1" dirty="0" smtClean="0">
                <a:solidFill>
                  <a:schemeClr val="tx1"/>
                </a:solidFill>
                <a:latin typeface="Cambria" pitchFamily="18" charset="0"/>
              </a:rPr>
              <a:t>3.1.5.2 RASIO JUMLAH MAHASISWA YANG MENDAFTAR ULANG TERHADAP JUMLAH MAHASISWA YANG LULUS SELEKSI</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 = Jumlah mahasiswa dari semua jenjang pendidikan yang lulus seleksi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 = Jumlah mahasiswa baru bukan transfer dari semua jenjang pendidikan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pPr marL="344488" indent="-344488">
              <a:spcAft>
                <a:spcPts val="0"/>
              </a:spcAft>
            </a:pPr>
            <a:r>
              <a:rPr lang="id-ID" sz="1600" dirty="0" smtClean="0">
                <a:solidFill>
                  <a:srgbClr val="000000"/>
                </a:solidFill>
                <a:latin typeface="Book Antiqua" pitchFamily="18" charset="0"/>
                <a:ea typeface="Times New Roman"/>
              </a:rPr>
              <a:t>Rasio = (N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 x 100%</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4</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Jika Rasio ≥ 95%</a:t>
            </a:r>
            <a:endParaRPr lang="en-US" sz="1800" dirty="0" smtClean="0">
              <a:solidFill>
                <a:srgbClr val="000000"/>
              </a:solidFill>
              <a:latin typeface="Arial"/>
              <a:ea typeface="Times New Roman"/>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maka skor = 4</a:t>
            </a:r>
            <a:endParaRPr lang="en-US" sz="1800" dirty="0" smtClean="0"/>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Point (1)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Jika 25% &lt; Rasio &lt; 95%</a:t>
            </a:r>
            <a:endParaRPr lang="en-US" sz="1800" dirty="0" smtClean="0">
              <a:solidFill>
                <a:srgbClr val="000000"/>
              </a:solidFill>
              <a:latin typeface="Arial"/>
              <a:ea typeface="Times New Roman"/>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maka skor = ((40 x Rasio)–10)/7</a:t>
            </a:r>
            <a:endParaRPr lang="en-US" sz="1800" dirty="0" smtClean="0">
              <a:solidFill>
                <a:schemeClr val="tx1"/>
              </a:solidFill>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dirty="0" smtClean="0">
                <a:solidFill>
                  <a:srgbClr val="000000"/>
                </a:solidFill>
                <a:latin typeface="Arial"/>
                <a:ea typeface="Times New Roman"/>
              </a:rPr>
              <a:t>Jika Rasio ≤ 25%</a:t>
            </a:r>
            <a:endParaRPr lang="en-US" sz="1800" dirty="0" smtClean="0">
              <a:solidFill>
                <a:srgbClr val="000000"/>
              </a:solidFill>
              <a:latin typeface="Arial"/>
              <a:ea typeface="Times New Roman"/>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maka</a:t>
            </a: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skor = 0</a:t>
            </a:r>
            <a:endParaRPr lang="en-US" sz="1800" dirty="0" smtClean="0">
              <a:solidFill>
                <a:schemeClr val="tx1"/>
              </a:solidFill>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4075" indent="-854075"/>
            <a:r>
              <a:rPr lang="en-US" sz="2000" b="1" dirty="0" smtClean="0">
                <a:solidFill>
                  <a:schemeClr val="tx1"/>
                </a:solidFill>
                <a:latin typeface="Cambria" pitchFamily="18" charset="0"/>
              </a:rPr>
              <a:t>3.1.5.3 RASIO JUMLAH MAHASISWA BARU TRANSFER TERHADAP JUMLAH MAHASISWA BARU BUKAN TRANSFER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 = Jumlah mahasiswa baru bukan transfer dari semua jenjang pendidikan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pPr marL="381635" indent="-381635">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D</a:t>
            </a:r>
            <a:r>
              <a:rPr lang="id-ID" sz="1600" dirty="0" smtClean="0">
                <a:solidFill>
                  <a:srgbClr val="000000"/>
                </a:solidFill>
                <a:latin typeface="Book Antiqua" pitchFamily="18" charset="0"/>
                <a:ea typeface="Times New Roman"/>
              </a:rPr>
              <a:t> = Jumlah mahasiswa baru  transfer dari semua jenjang pendidikan </a:t>
            </a:r>
            <a:endParaRPr lang="en-US" sz="1600" dirty="0" smtClean="0">
              <a:solidFill>
                <a:srgbClr val="000000"/>
              </a:solidFill>
              <a:latin typeface="Book Antiqua" pitchFamily="18" charset="0"/>
              <a:ea typeface="Times New Roman"/>
            </a:endParaRPr>
          </a:p>
          <a:p>
            <a:pPr marL="381635" indent="-381635">
              <a:spcAft>
                <a:spcPts val="0"/>
              </a:spcAft>
            </a:pPr>
            <a:endParaRPr lang="id-ID" sz="1600" dirty="0" smtClean="0">
              <a:latin typeface="Book Antiqua" pitchFamily="18" charset="0"/>
              <a:ea typeface="Times New Roman"/>
            </a:endParaRPr>
          </a:p>
          <a:p>
            <a:pPr marL="21590" indent="-21590">
              <a:spcAft>
                <a:spcPts val="0"/>
              </a:spcAft>
              <a:buNone/>
            </a:pPr>
            <a:r>
              <a:rPr lang="id-ID" sz="1600" dirty="0" smtClean="0">
                <a:solidFill>
                  <a:srgbClr val="000000"/>
                </a:solidFill>
                <a:latin typeface="Book Antiqua" pitchFamily="18" charset="0"/>
                <a:ea typeface="Times New Roman"/>
              </a:rPr>
              <a:t>Rasio = (N</a:t>
            </a:r>
            <a:r>
              <a:rPr lang="id-ID" sz="1600" baseline="-25000" dirty="0" smtClean="0">
                <a:solidFill>
                  <a:srgbClr val="000000"/>
                </a:solidFill>
                <a:latin typeface="Book Antiqua" pitchFamily="18" charset="0"/>
                <a:ea typeface="Times New Roman"/>
              </a:rPr>
              <a:t>D</a:t>
            </a: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a:t>
            </a:r>
            <a:endParaRPr lang="id-ID" sz="1600" dirty="0" smtClean="0">
              <a:latin typeface="Book Antiqua" pitchFamily="18" charset="0"/>
              <a:ea typeface="Times New Roman"/>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4</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Jika Rasio ≤ 0.25</a:t>
            </a:r>
            <a:endParaRPr lang="en-US" sz="1800" dirty="0" smtClean="0">
              <a:solidFill>
                <a:srgbClr val="000000"/>
              </a:solidFill>
              <a:latin typeface="Arial"/>
              <a:ea typeface="Times New Roman"/>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maka skor = 4.</a:t>
            </a:r>
            <a:endParaRPr lang="en-US" sz="1800" dirty="0" smtClean="0"/>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Point (1)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Jika 0.25 &lt; Rasio &lt; 1.25</a:t>
            </a:r>
            <a:endParaRPr lang="en-US" sz="2000" dirty="0" smtClean="0">
              <a:solidFill>
                <a:schemeClr val="tx1"/>
              </a:solidFill>
              <a:latin typeface="Times New Roman"/>
              <a:ea typeface="Times New Roman"/>
            </a:endParaRPr>
          </a:p>
          <a:p>
            <a:pPr lvl="0">
              <a:spcBef>
                <a:spcPts val="0"/>
              </a:spcBef>
              <a:buClrTx/>
              <a:buSzTx/>
              <a:buNone/>
              <a:defRPr/>
            </a:pPr>
            <a:r>
              <a:rPr lang="en-US" sz="2000" dirty="0" smtClean="0">
                <a:solidFill>
                  <a:schemeClr val="tx1"/>
                </a:solidFill>
                <a:latin typeface="Times New Roman"/>
                <a:ea typeface="Times New Roman"/>
              </a:rPr>
              <a:t>	</a:t>
            </a:r>
            <a:r>
              <a:rPr lang="id-ID" sz="1800" dirty="0" smtClean="0">
                <a:solidFill>
                  <a:srgbClr val="000000"/>
                </a:solidFill>
                <a:latin typeface="Arial"/>
                <a:ea typeface="Times New Roman"/>
              </a:rPr>
              <a:t>maka skor = 5 – (4 x Rasio)</a:t>
            </a:r>
            <a:endParaRPr lang="en-US" sz="1800" dirty="0" smtClean="0">
              <a:solidFill>
                <a:schemeClr val="tx1"/>
              </a:solidFill>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dirty="0" smtClean="0">
                <a:solidFill>
                  <a:srgbClr val="000000"/>
                </a:solidFill>
                <a:latin typeface="Arial"/>
                <a:ea typeface="Times New Roman"/>
              </a:rPr>
              <a:t>Jika Rasio ≥ 1.25</a:t>
            </a:r>
            <a:endParaRPr lang="en-US" sz="1800" dirty="0" smtClean="0">
              <a:solidFill>
                <a:srgbClr val="000000"/>
              </a:solidFill>
              <a:latin typeface="Arial"/>
              <a:ea typeface="Times New Roman"/>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maka skor = 0.</a:t>
            </a:r>
            <a:endParaRPr lang="en-US" sz="1800" dirty="0" smtClean="0">
              <a:solidFill>
                <a:schemeClr val="tx1"/>
              </a:solidFill>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3.1.6 INSTRUMEN DAN TATA CARA PENGUKURAN KEPUASAN MAHASISWA TERHADAP LAYANAN KEMAHASISWAAN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Kuesioner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uji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terlebih</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dahulu</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id-ID" sz="1600" dirty="0" smtClean="0">
                <a:solidFill>
                  <a:schemeClr val="tx1"/>
                </a:solidFill>
                <a:latin typeface="Book Antiqua" pitchFamily="18" charset="0"/>
              </a:rPr>
              <a:t>Dilakukan dengan menyebarkan kuesioner</a:t>
            </a:r>
            <a:r>
              <a:rPr lang="en-US" sz="1600" dirty="0" smtClean="0">
                <a:solidFill>
                  <a:schemeClr val="tx1"/>
                </a:solidFill>
                <a:latin typeface="Book Antiqua" pitchFamily="18" charset="0"/>
              </a:rPr>
              <a:t>. </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Dilakukan secara on-line</a:t>
            </a:r>
            <a:r>
              <a:rPr lang="en-US" sz="1600" dirty="0" smtClean="0">
                <a:solidFill>
                  <a:schemeClr val="tx1"/>
                </a:solidFill>
                <a:latin typeface="Book Antiqua" pitchFamily="18" charset="0"/>
              </a:rPr>
              <a:t> </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I</a:t>
            </a:r>
            <a:r>
              <a:rPr lang="fi-FI" sz="1800" dirty="0" smtClean="0">
                <a:solidFill>
                  <a:srgbClr val="000000"/>
                </a:solidFill>
                <a:latin typeface="Arial" pitchFamily="34" charset="0"/>
                <a:ea typeface="Times New Roman"/>
                <a:cs typeface="Arial" pitchFamily="34" charset="0"/>
              </a:rPr>
              <a:t>nstrumen untuk mengukur kepuasan mahasiswa terhadap layanan kemahasiswaan, yang </a:t>
            </a:r>
            <a:r>
              <a:rPr lang="id-ID" sz="1800" dirty="0" smtClean="0">
                <a:solidFill>
                  <a:srgbClr val="000000"/>
                </a:solidFill>
                <a:latin typeface="Arial" pitchFamily="34" charset="0"/>
                <a:ea typeface="Times New Roman"/>
                <a:cs typeface="Arial" pitchFamily="34" charset="0"/>
              </a:rPr>
              <a:t>sahih,  </a:t>
            </a:r>
            <a:r>
              <a:rPr lang="fi-FI" sz="1800" dirty="0" smtClean="0">
                <a:solidFill>
                  <a:srgbClr val="000000"/>
                </a:solidFill>
                <a:latin typeface="Arial" pitchFamily="34" charset="0"/>
                <a:ea typeface="Times New Roman"/>
                <a:cs typeface="Arial" pitchFamily="34" charset="0"/>
              </a:rPr>
              <a:t>tetapi </a:t>
            </a:r>
            <a:r>
              <a:rPr lang="id-ID" sz="1800" dirty="0" smtClean="0">
                <a:solidFill>
                  <a:srgbClr val="000000"/>
                </a:solidFill>
                <a:latin typeface="Arial" pitchFamily="34" charset="0"/>
                <a:ea typeface="Times New Roman"/>
                <a:cs typeface="Arial" pitchFamily="34" charset="0"/>
              </a:rPr>
              <a:t>kurang andal atau tidak berkala.</a:t>
            </a:r>
            <a:endParaRPr lang="id-ID" sz="1800" dirty="0" smtClean="0">
              <a:solidFill>
                <a:schemeClr val="tx1"/>
              </a:solidFill>
              <a:latin typeface="Arial" pitchFamily="34" charset="0"/>
              <a:ea typeface="Times New Roman"/>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a:spcBef>
                <a:spcPts val="0"/>
              </a:spcBef>
              <a:buClrTx/>
              <a:buSzTx/>
              <a:buNone/>
              <a:defRPr/>
            </a:pPr>
            <a:r>
              <a:rPr lang="fi-FI" sz="1800" dirty="0" smtClean="0">
                <a:solidFill>
                  <a:srgbClr val="000000"/>
                </a:solidFill>
                <a:latin typeface="Arial" pitchFamily="34" charset="0"/>
                <a:ea typeface="Times New Roman"/>
                <a:cs typeface="Arial" pitchFamily="34" charset="0"/>
              </a:rPr>
              <a:t>	Tidak </a:t>
            </a:r>
            <a:r>
              <a:rPr lang="id-ID" sz="1800" dirty="0" smtClean="0">
                <a:solidFill>
                  <a:srgbClr val="000000"/>
                </a:solidFill>
                <a:latin typeface="Arial" pitchFamily="34" charset="0"/>
                <a:ea typeface="Times New Roman"/>
                <a:cs typeface="Arial" pitchFamily="34" charset="0"/>
              </a:rPr>
              <a:t>memiliki i</a:t>
            </a:r>
            <a:r>
              <a:rPr lang="fi-FI" sz="1800" dirty="0" smtClean="0">
                <a:solidFill>
                  <a:srgbClr val="000000"/>
                </a:solidFill>
                <a:latin typeface="Arial" pitchFamily="34" charset="0"/>
                <a:ea typeface="Times New Roman"/>
                <a:cs typeface="Arial" pitchFamily="34" charset="0"/>
              </a:rPr>
              <a:t>nstrumen untuk mengukur kepuasan mahasiswa terhadap layanan kemahasiswaan</a:t>
            </a:r>
            <a:r>
              <a:rPr lang="id-ID" sz="1800" dirty="0" smtClean="0">
                <a:solidFill>
                  <a:srgbClr val="000000"/>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9342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3.1.7 HASIL PELAKSANAAN SURVEI KEPUASAN MAHASISWA TERHADAP LAYANAN KEGIATAN KEMAHASISWAAN, DAN TINDAK LANJUTNYA</a:t>
            </a:r>
          </a:p>
        </p:txBody>
      </p:sp>
      <p:sp>
        <p:nvSpPr>
          <p:cNvPr id="16" name="Rectangle 15"/>
          <p:cNvSpPr/>
          <p:nvPr/>
        </p:nvSpPr>
        <p:spPr>
          <a:xfrm>
            <a:off x="6934200" y="1524000"/>
            <a:ext cx="22098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Kepuasaan mahasiswa</a:t>
            </a:r>
          </a:p>
          <a:p>
            <a:pPr marL="165100" indent="-165100">
              <a:buFont typeface="Wingdings" pitchFamily="2" charset="2"/>
              <a:buChar char="ü"/>
            </a:pPr>
            <a:r>
              <a:rPr lang="id-ID" sz="1500" dirty="0" smtClean="0">
                <a:solidFill>
                  <a:schemeClr val="tx1"/>
                </a:solidFill>
                <a:latin typeface="Book Antiqua" pitchFamily="18" charset="0"/>
              </a:rPr>
              <a:t>Nilai Kinerja Dosen</a:t>
            </a:r>
          </a:p>
          <a:p>
            <a:pPr marL="165100" indent="-165100">
              <a:buFont typeface="Wingdings" pitchFamily="2" charset="2"/>
              <a:buChar char="ü"/>
            </a:pPr>
            <a:r>
              <a:rPr lang="id-ID" sz="1500" dirty="0" smtClean="0">
                <a:solidFill>
                  <a:schemeClr val="tx1"/>
                </a:solidFill>
                <a:latin typeface="Book Antiqua" pitchFamily="18" charset="0"/>
              </a:rPr>
              <a:t>Pelayanan kepada mahasiswa</a:t>
            </a:r>
          </a:p>
          <a:p>
            <a:pPr marL="165100" indent="-165100">
              <a:buFont typeface="Wingdings" pitchFamily="2" charset="2"/>
              <a:buChar char="ü"/>
            </a:pPr>
            <a:r>
              <a:rPr lang="id-ID" sz="1500" dirty="0" smtClean="0">
                <a:solidFill>
                  <a:schemeClr val="tx1"/>
                </a:solidFill>
                <a:latin typeface="Book Antiqua" pitchFamily="18" charset="0"/>
              </a:rPr>
              <a:t>Kepuasan mahasiswa untuk </a:t>
            </a:r>
            <a:r>
              <a:rPr lang="id-ID" sz="1500" i="1" dirty="0" smtClean="0">
                <a:solidFill>
                  <a:schemeClr val="tx1"/>
                </a:solidFill>
                <a:latin typeface="Book Antiqua" pitchFamily="18" charset="0"/>
              </a:rPr>
              <a:t>softskill</a:t>
            </a:r>
          </a:p>
          <a:p>
            <a:endParaRPr lang="id-ID" sz="1500" i="1" dirty="0" smtClean="0">
              <a:solidFill>
                <a:schemeClr val="tx1"/>
              </a:solidFill>
              <a:latin typeface="Book Antiqua" pitchFamily="18" charset="0"/>
            </a:endParaRPr>
          </a:p>
          <a:p>
            <a:r>
              <a:rPr lang="id-ID" sz="1500" dirty="0" smtClean="0">
                <a:solidFill>
                  <a:schemeClr val="tx1"/>
                </a:solidFill>
                <a:latin typeface="Book Antiqua" pitchFamily="18" charset="0"/>
              </a:rPr>
              <a:t>Kuesioner diuji (Validitas dan reabilitas)</a:t>
            </a:r>
          </a:p>
          <a:p>
            <a:endParaRPr lang="id-ID" sz="1500" dirty="0" smtClean="0">
              <a:solidFill>
                <a:schemeClr val="tx1"/>
              </a:solidFill>
              <a:latin typeface="Book Antiqua" pitchFamily="18" charset="0"/>
            </a:endParaRPr>
          </a:p>
          <a:p>
            <a:r>
              <a:rPr lang="id-ID" sz="1500" dirty="0" smtClean="0">
                <a:solidFill>
                  <a:schemeClr val="tx1"/>
                </a:solidFill>
                <a:latin typeface="Book Antiqua" pitchFamily="18" charset="0"/>
              </a:rPr>
              <a:t>Hasil survey disampaikan dalam Rapat Tinjauan Mutu untuk tindak lanjut</a:t>
            </a:r>
            <a:endParaRPr lang="id-ID" sz="1500" dirty="0">
              <a:solidFill>
                <a:schemeClr val="tx1"/>
              </a:solidFill>
              <a:latin typeface="Book Antiqua" pitchFamily="18" charset="0"/>
            </a:endParaRPr>
          </a:p>
        </p:txBody>
      </p:sp>
      <p:sp>
        <p:nvSpPr>
          <p:cNvPr id="18" name="Content Placeholder 17"/>
          <p:cNvSpPr>
            <a:spLocks noGrp="1"/>
          </p:cNvSpPr>
          <p:nvPr>
            <p:ph idx="1"/>
          </p:nvPr>
        </p:nvSpPr>
        <p:spPr>
          <a:xfrm>
            <a:off x="0" y="1524000"/>
            <a:ext cx="69342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Laporan tentang hasil survei kepuasan mahasiswa terhadap layanan kegiatan kemahasiswaan yang:</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fi-FI" sz="1800" dirty="0" smtClean="0">
                <a:solidFill>
                  <a:srgbClr val="000000"/>
                </a:solidFill>
                <a:latin typeface="Arial" pitchFamily="34" charset="0"/>
                <a:ea typeface="Times New Roman"/>
                <a:cs typeface="Arial" pitchFamily="34" charset="0"/>
              </a:rPr>
              <a:t>komprehensif,</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dianalisis dengan metode yang tepat,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fi-FI" sz="1800" dirty="0" smtClean="0">
                <a:solidFill>
                  <a:srgbClr val="000000"/>
                </a:solidFill>
                <a:latin typeface="Arial" pitchFamily="34" charset="0"/>
                <a:ea typeface="Times New Roman"/>
                <a:cs typeface="Arial" pitchFamily="34" charset="0"/>
              </a:rPr>
              <a:t>disimpulkan dengan baik</a:t>
            </a:r>
            <a:r>
              <a:rPr lang="id-ID" sz="1800" dirty="0" smtClean="0">
                <a:solidFill>
                  <a:srgbClr val="000000"/>
                </a:solidFill>
                <a:latin typeface="Arial" pitchFamily="34" charset="0"/>
                <a:ea typeface="Times New Roman"/>
                <a:cs typeface="Arial" pitchFamily="34" charset="0"/>
              </a:rPr>
              <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fi-FI" sz="1800" dirty="0" smtClean="0">
                <a:solidFill>
                  <a:srgbClr val="000000"/>
                </a:solidFill>
                <a:latin typeface="Arial" pitchFamily="34" charset="0"/>
                <a:ea typeface="Times New Roman"/>
                <a:cs typeface="Arial" pitchFamily="34" charset="0"/>
              </a:rPr>
              <a:t>digunakan untuk perbaikan sistem manajemen layanan kegiatan kemahasiswaan</a:t>
            </a:r>
            <a:r>
              <a:rPr lang="id-ID" sz="1800" dirty="0" smtClean="0">
                <a:solidFill>
                  <a:srgbClr val="000000"/>
                </a:solidFill>
                <a:latin typeface="Arial" pitchFamily="34" charset="0"/>
                <a:ea typeface="Times New Roman"/>
                <a:cs typeface="Arial" pitchFamily="34" charset="0"/>
              </a:rPr>
              <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(5)   mudah diakses oleh pemangku kepentingan</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Laporan tentang hasil survei kepuasan mahasiswa terhadap layanan kegiatan kemahasiswaan yang:</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fi-FI" sz="1800" dirty="0" smtClean="0">
                <a:solidFill>
                  <a:srgbClr val="000000"/>
                </a:solidFill>
                <a:latin typeface="Arial" pitchFamily="34" charset="0"/>
                <a:ea typeface="Times New Roman"/>
                <a:cs typeface="Arial" pitchFamily="34" charset="0"/>
              </a:rPr>
              <a:t>komprehensif,</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dianalisis dengan metode yang tepat,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fi-FI" sz="1800" dirty="0" smtClean="0">
                <a:solidFill>
                  <a:srgbClr val="000000"/>
                </a:solidFill>
                <a:latin typeface="Arial" pitchFamily="34" charset="0"/>
                <a:ea typeface="Times New Roman"/>
                <a:cs typeface="Arial" pitchFamily="34" charset="0"/>
              </a:rPr>
              <a:t>disimpulkan dengan baik,</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fi-FI" sz="1800" dirty="0" smtClean="0">
                <a:solidFill>
                  <a:srgbClr val="000000"/>
                </a:solidFill>
                <a:latin typeface="Arial" pitchFamily="34" charset="0"/>
                <a:ea typeface="Times New Roman"/>
                <a:cs typeface="Arial" pitchFamily="34" charset="0"/>
              </a:rPr>
              <a:t>digunakan untuk perbaikan sistem manajemen layanan kegiatan kemahasiswaan,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tetapi </a:t>
            </a:r>
            <a:r>
              <a:rPr lang="id-ID" sz="1800" b="1" dirty="0" smtClean="0">
                <a:solidFill>
                  <a:srgbClr val="000000"/>
                </a:solidFill>
                <a:latin typeface="Arial" pitchFamily="34" charset="0"/>
                <a:ea typeface="Times New Roman"/>
                <a:cs typeface="Arial" pitchFamily="34" charset="0"/>
              </a:rPr>
              <a:t>tidak mudah</a:t>
            </a:r>
            <a:r>
              <a:rPr lang="id-ID" sz="1800" dirty="0" smtClean="0">
                <a:solidFill>
                  <a:srgbClr val="000000"/>
                </a:solidFill>
                <a:latin typeface="Arial" pitchFamily="34" charset="0"/>
                <a:ea typeface="Times New Roman"/>
                <a:cs typeface="Arial" pitchFamily="34" charset="0"/>
              </a:rPr>
              <a:t> diakses oleh pemangku kepentingan.</a:t>
            </a:r>
            <a:endParaRPr lang="en-US" sz="1800" dirty="0" smtClean="0">
              <a:latin typeface="Arial" pitchFamily="34" charset="0"/>
              <a:cs typeface="Arial" pitchFamily="34" charset="0"/>
            </a:endParaRPr>
          </a:p>
        </p:txBody>
      </p:sp>
      <p:sp>
        <p:nvSpPr>
          <p:cNvPr id="6" name="Rectangle 5"/>
          <p:cNvSpPr/>
          <p:nvPr/>
        </p:nvSpPr>
        <p:spPr>
          <a:xfrm>
            <a:off x="6934200" y="0"/>
            <a:ext cx="22098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8580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3.1.7 HASIL PELAKSANAAN SURVEI KEPUASAN MAHASISWA TERHADAP LAYANAN KEGIATAN KEMAHASISWAAN, DAN TINDAK LANJUTNYA</a:t>
            </a:r>
          </a:p>
        </p:txBody>
      </p:sp>
      <p:sp>
        <p:nvSpPr>
          <p:cNvPr id="16" name="Rectangle 15"/>
          <p:cNvSpPr/>
          <p:nvPr/>
        </p:nvSpPr>
        <p:spPr>
          <a:xfrm>
            <a:off x="6858000" y="1524000"/>
            <a:ext cx="22860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Kepuasaan mahasiswa</a:t>
            </a:r>
          </a:p>
          <a:p>
            <a:pPr marL="165100" indent="-165100">
              <a:buFont typeface="Wingdings" pitchFamily="2" charset="2"/>
              <a:buChar char="ü"/>
            </a:pPr>
            <a:r>
              <a:rPr lang="id-ID" sz="1500" dirty="0" smtClean="0">
                <a:solidFill>
                  <a:schemeClr val="tx1"/>
                </a:solidFill>
                <a:latin typeface="Book Antiqua" pitchFamily="18" charset="0"/>
              </a:rPr>
              <a:t>Nilai Kinerja Dosen</a:t>
            </a:r>
          </a:p>
          <a:p>
            <a:pPr marL="165100" indent="-165100">
              <a:buFont typeface="Wingdings" pitchFamily="2" charset="2"/>
              <a:buChar char="ü"/>
            </a:pPr>
            <a:r>
              <a:rPr lang="id-ID" sz="1500" dirty="0" smtClean="0">
                <a:solidFill>
                  <a:schemeClr val="tx1"/>
                </a:solidFill>
                <a:latin typeface="Book Antiqua" pitchFamily="18" charset="0"/>
              </a:rPr>
              <a:t>Pelayanan kepada mahasiswa</a:t>
            </a:r>
          </a:p>
          <a:p>
            <a:pPr marL="165100" indent="-165100">
              <a:buFont typeface="Wingdings" pitchFamily="2" charset="2"/>
              <a:buChar char="ü"/>
            </a:pPr>
            <a:r>
              <a:rPr lang="id-ID" sz="1500" dirty="0" smtClean="0">
                <a:solidFill>
                  <a:schemeClr val="tx1"/>
                </a:solidFill>
                <a:latin typeface="Book Antiqua" pitchFamily="18" charset="0"/>
              </a:rPr>
              <a:t>Kepuasan mahasiswa untuk </a:t>
            </a:r>
            <a:r>
              <a:rPr lang="id-ID" sz="1500" i="1" dirty="0" smtClean="0">
                <a:solidFill>
                  <a:schemeClr val="tx1"/>
                </a:solidFill>
                <a:latin typeface="Book Antiqua" pitchFamily="18" charset="0"/>
              </a:rPr>
              <a:t>softskill</a:t>
            </a:r>
          </a:p>
          <a:p>
            <a:endParaRPr lang="id-ID" sz="1500" i="1" dirty="0" smtClean="0">
              <a:solidFill>
                <a:schemeClr val="tx1"/>
              </a:solidFill>
              <a:latin typeface="Book Antiqua" pitchFamily="18" charset="0"/>
            </a:endParaRPr>
          </a:p>
          <a:p>
            <a:r>
              <a:rPr lang="id-ID" sz="1500" dirty="0" smtClean="0">
                <a:solidFill>
                  <a:schemeClr val="tx1"/>
                </a:solidFill>
                <a:latin typeface="Book Antiqua" pitchFamily="18" charset="0"/>
              </a:rPr>
              <a:t>Kuesioner diuji (Validitas dan reabilitas)</a:t>
            </a:r>
          </a:p>
          <a:p>
            <a:endParaRPr lang="id-ID" sz="1500" dirty="0" smtClean="0">
              <a:solidFill>
                <a:schemeClr val="tx1"/>
              </a:solidFill>
              <a:latin typeface="Book Antiqua" pitchFamily="18" charset="0"/>
            </a:endParaRPr>
          </a:p>
          <a:p>
            <a:r>
              <a:rPr lang="id-ID" sz="1500" dirty="0" smtClean="0">
                <a:solidFill>
                  <a:schemeClr val="tx1"/>
                </a:solidFill>
                <a:latin typeface="Book Antiqua" pitchFamily="18" charset="0"/>
              </a:rPr>
              <a:t>Hasil survey disampaikan dalam Rapat Tinjauan Mutu untuk tindak lanjut</a:t>
            </a:r>
            <a:endParaRPr lang="id-ID" sz="1500" dirty="0">
              <a:solidFill>
                <a:schemeClr val="tx1"/>
              </a:solidFill>
              <a:latin typeface="Book Antiqua" pitchFamily="18" charset="0"/>
            </a:endParaRPr>
          </a:p>
        </p:txBody>
      </p:sp>
      <p:sp>
        <p:nvSpPr>
          <p:cNvPr id="18" name="Content Placeholder 17"/>
          <p:cNvSpPr>
            <a:spLocks noGrp="1"/>
          </p:cNvSpPr>
          <p:nvPr>
            <p:ph idx="1"/>
          </p:nvPr>
        </p:nvSpPr>
        <p:spPr>
          <a:xfrm>
            <a:off x="0" y="1524000"/>
            <a:ext cx="6858000" cy="5334000"/>
          </a:xfrm>
          <a:solidFill>
            <a:schemeClr val="bg1"/>
          </a:solidFill>
        </p:spPr>
        <p:txBody>
          <a:bodyPr>
            <a:noAutofit/>
          </a:bodyPr>
          <a:lstStyle/>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Laporan tentang hasil survei kepuasan mahasiswa terhadap layanan kegiatan kemahasiswaan yang: </a:t>
            </a:r>
            <a:r>
              <a:rPr lang="fi-FI" sz="1800" dirty="0" smtClean="0">
                <a:solidFill>
                  <a:srgbClr val="000000"/>
                </a:solidFill>
                <a:latin typeface="Arial" pitchFamily="34" charset="0"/>
                <a:ea typeface="Times New Roman"/>
                <a:cs typeface="Arial" pitchFamily="34" charset="0"/>
              </a:rPr>
              <a:t>komprehensif, tetapi tidak:</a:t>
            </a: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(1)   dianalisis dengan metode yang tepat,</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disimpulkan dengan baik,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(3)   </a:t>
            </a:r>
            <a:r>
              <a:rPr lang="fi-FI" sz="1800" dirty="0" smtClean="0">
                <a:solidFill>
                  <a:srgbClr val="000000"/>
                </a:solidFill>
                <a:latin typeface="Arial" pitchFamily="34" charset="0"/>
                <a:ea typeface="Times New Roman"/>
                <a:cs typeface="Arial" pitchFamily="34" charset="0"/>
              </a:rPr>
              <a:t>digunakan untuk perbaikan sistem manajemen layanan kegiatan kemahasiswaan,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dan </a:t>
            </a:r>
            <a:r>
              <a:rPr lang="fi-FI" sz="1800" b="1" dirty="0" smtClean="0">
                <a:solidFill>
                  <a:srgbClr val="000000"/>
                </a:solidFill>
                <a:latin typeface="Arial" pitchFamily="34" charset="0"/>
                <a:ea typeface="Times New Roman"/>
                <a:cs typeface="Arial" pitchFamily="34" charset="0"/>
              </a:rPr>
              <a:t>tidak mudah</a:t>
            </a:r>
            <a:r>
              <a:rPr lang="fi-FI" sz="1800" dirty="0" smtClean="0">
                <a:solidFill>
                  <a:srgbClr val="000000"/>
                </a:solidFill>
                <a:latin typeface="Arial" pitchFamily="34" charset="0"/>
                <a:ea typeface="Times New Roman"/>
                <a:cs typeface="Arial" pitchFamily="34" charset="0"/>
              </a:rPr>
              <a:t> diakses oleh pemangku kepentingan</a:t>
            </a:r>
            <a:r>
              <a:rPr lang="id-ID" sz="1800" dirty="0" smtClean="0">
                <a:solidFill>
                  <a:srgbClr val="000000"/>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Tidak ditemukan laporan tentang hasil survei kepuasan mahasiswa terhadap layanan kegiatan kemahasiswaan</a:t>
            </a:r>
            <a:r>
              <a:rPr lang="id-ID" sz="1800" dirty="0" smtClean="0">
                <a:solidFill>
                  <a:srgbClr val="000000"/>
                </a:solidFill>
                <a:latin typeface="Arial" pitchFamily="34" charset="0"/>
                <a:ea typeface="Times New Roman"/>
                <a:cs typeface="Arial" pitchFamily="34" charset="0"/>
              </a:rPr>
              <a:t>.</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latin typeface="Arial" pitchFamily="34" charset="0"/>
              <a:cs typeface="Arial" pitchFamily="34" charset="0"/>
            </a:endParaRPr>
          </a:p>
        </p:txBody>
      </p:sp>
      <p:sp>
        <p:nvSpPr>
          <p:cNvPr id="6" name="Rectangle 5"/>
          <p:cNvSpPr/>
          <p:nvPr/>
        </p:nvSpPr>
        <p:spPr>
          <a:xfrm>
            <a:off x="6858000" y="0"/>
            <a:ext cx="22860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7200" y="1026616"/>
            <a:ext cx="8305800" cy="4154984"/>
          </a:xfrm>
          <a:prstGeom prst="rect">
            <a:avLst/>
          </a:prstGeom>
          <a:noFill/>
        </p:spPr>
        <p:txBody>
          <a:bodyPr wrap="square" rtlCol="0">
            <a:spAutoFit/>
          </a:bodyPr>
          <a:lstStyle/>
          <a:p>
            <a:pPr algn="ctr"/>
            <a:r>
              <a:rPr lang="id-ID" sz="4400" b="1" dirty="0" smtClean="0">
                <a:latin typeface="Arial Narrow" pitchFamily="34" charset="0"/>
                <a:cs typeface="Aharoni" pitchFamily="2" charset="-79"/>
              </a:rPr>
              <a:t>KRITERIA PENILAIAN STANDAR 3 :</a:t>
            </a:r>
          </a:p>
          <a:p>
            <a:pPr algn="ctr"/>
            <a:r>
              <a:rPr lang="fr-FR" sz="4400" b="1" dirty="0" err="1" smtClean="0"/>
              <a:t>Mahasiswa</a:t>
            </a:r>
            <a:r>
              <a:rPr lang="fr-FR" sz="4400" b="1" dirty="0" smtClean="0"/>
              <a:t> dan </a:t>
            </a:r>
            <a:r>
              <a:rPr lang="fr-FR" sz="4400" b="1" dirty="0" err="1" smtClean="0"/>
              <a:t>lulusan</a:t>
            </a:r>
            <a:endParaRPr lang="id-ID" sz="4400" b="1" dirty="0" smtClean="0"/>
          </a:p>
          <a:p>
            <a:pPr algn="ctr"/>
            <a:r>
              <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rPr>
              <a:t>Terdiri dari 21 pertanyaaan</a:t>
            </a:r>
          </a:p>
          <a:p>
            <a:pPr algn="ctr"/>
            <a:r>
              <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rPr>
              <a:t>Dengan Total Bobot : </a:t>
            </a:r>
            <a:r>
              <a:rPr lang="id-ID" sz="4400" b="1" dirty="0" smtClean="0">
                <a:solidFill>
                  <a:srgbClr val="FF0000"/>
                </a:solidFill>
                <a:latin typeface="Arial"/>
              </a:rPr>
              <a:t>13,16</a:t>
            </a:r>
          </a:p>
          <a:p>
            <a:pPr algn="ctr"/>
            <a:endParaRPr lang="id-ID" sz="4400" b="1" dirty="0" smtClean="0">
              <a:solidFill>
                <a:srgbClr val="FF0000"/>
              </a:solidFill>
              <a:latin typeface="Arial"/>
            </a:endParaRPr>
          </a:p>
          <a:p>
            <a:pPr algn="ctr"/>
            <a:endPar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3.1.8 LAYANAN KEPADA MAHASISWA DALAM BIDANG BIMBINGAN DAN KONSELING, MINAT DAN BAKAT, PEMBINAAN SOFT SKILLS, BEASISWA, DAN KESEHATAN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Tim bimbingan dan konseling diangkat berdasarkan surat keputusan rektor</a:t>
            </a: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Tempat</a:t>
            </a:r>
            <a:r>
              <a:rPr lang="en-US" sz="1600" dirty="0" smtClean="0">
                <a:solidFill>
                  <a:schemeClr val="tx1"/>
                </a:solidFill>
                <a:latin typeface="Book Antiqua" pitchFamily="18" charset="0"/>
              </a:rPr>
              <a:t> yang </a:t>
            </a:r>
            <a:r>
              <a:rPr lang="en-US" sz="1600" dirty="0" err="1" smtClean="0">
                <a:solidFill>
                  <a:schemeClr val="tx1"/>
                </a:solidFill>
                <a:latin typeface="Book Antiqua" pitchFamily="18" charset="0"/>
              </a:rPr>
              <a:t>memadai</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Ada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personel</a:t>
            </a:r>
            <a:r>
              <a:rPr lang="en-US" sz="1600" dirty="0" smtClean="0">
                <a:solidFill>
                  <a:schemeClr val="tx1"/>
                </a:solidFill>
                <a:latin typeface="Book Antiqua" pitchFamily="18" charset="0"/>
              </a:rPr>
              <a:t> yang </a:t>
            </a:r>
            <a:r>
              <a:rPr lang="en-US" sz="1600" dirty="0" err="1" smtClean="0">
                <a:solidFill>
                  <a:schemeClr val="tx1"/>
                </a:solidFill>
                <a:latin typeface="Book Antiqua" pitchFamily="18" charset="0"/>
              </a:rPr>
              <a:t>memiliki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kompetensi</a:t>
            </a:r>
            <a:r>
              <a:rPr lang="en-US" sz="1600" dirty="0" smtClean="0">
                <a:solidFill>
                  <a:schemeClr val="tx1"/>
                </a:solidFill>
                <a:latin typeface="Book Antiqua" pitchFamily="18" charset="0"/>
              </a:rPr>
              <a:t> </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Aksesibilitas dan layanan unit pembinaan dan pengembangan bidang: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bimbingan dan konseling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minat dan bakat</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pembinaan </a:t>
            </a:r>
            <a:r>
              <a:rPr lang="id-ID" sz="1800" i="1" dirty="0" smtClean="0">
                <a:solidFill>
                  <a:srgbClr val="000000"/>
                </a:solidFill>
                <a:latin typeface="Arial" pitchFamily="34" charset="0"/>
                <a:ea typeface="Times New Roman"/>
                <a:cs typeface="Arial" pitchFamily="34" charset="0"/>
              </a:rPr>
              <a:t>soft skills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(4)   beasiswa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(5)   kesehatan</a:t>
            </a:r>
            <a:endParaRPr lang="id-ID"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800" dirty="0" smtClean="0">
                <a:solidFill>
                  <a:srgbClr val="000000"/>
                </a:solidFill>
                <a:latin typeface="Arial"/>
                <a:ea typeface="Times New Roman"/>
              </a:rPr>
              <a:t>	Aksesibilitas dan layanan sebanyak empat  unit pembinaan dan pengembangan bidang:</a:t>
            </a:r>
          </a:p>
          <a:p>
            <a:pPr lvl="0">
              <a:spcBef>
                <a:spcPts val="0"/>
              </a:spcBef>
              <a:buClrTx/>
              <a:buSzTx/>
              <a:buNone/>
              <a:defRPr/>
            </a:pPr>
            <a:r>
              <a:rPr lang="id-ID" sz="1800" dirty="0" smtClean="0">
                <a:solidFill>
                  <a:srgbClr val="000000"/>
                </a:solidFill>
                <a:latin typeface="Arial"/>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(1)   bimbingan dan konseling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minat dan bakat</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pembinaan </a:t>
            </a:r>
            <a:r>
              <a:rPr lang="id-ID" sz="1800" i="1" dirty="0" smtClean="0">
                <a:solidFill>
                  <a:srgbClr val="000000"/>
                </a:solidFill>
                <a:latin typeface="Arial" pitchFamily="34" charset="0"/>
                <a:ea typeface="Times New Roman"/>
                <a:cs typeface="Arial" pitchFamily="34" charset="0"/>
              </a:rPr>
              <a:t>soft skills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(4)   beasiswa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(5)   kesehatan</a:t>
            </a:r>
            <a:endParaRPr lang="id-ID" sz="1800" dirty="0" smtClean="0">
              <a:solidFill>
                <a:schemeClr val="tx1"/>
              </a:solidFill>
              <a:latin typeface="Arial" pitchFamily="34" charset="0"/>
              <a:ea typeface="Times New Roman"/>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3.1.8 LAYANAN KEPADA MAHASISWA DALAM BIDANG BIMBINGAN DAN KONSELING, MINAT DAN BAKAT, PEMBINAAN SOFT SKILLS, BEASISWA, DAN KESEHATAN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Tim bimbingan dan konseling diangkat berdasarkan surat keputusan rektor</a:t>
            </a: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Tempat</a:t>
            </a:r>
            <a:r>
              <a:rPr lang="en-US" sz="1600" dirty="0" smtClean="0">
                <a:solidFill>
                  <a:schemeClr val="tx1"/>
                </a:solidFill>
                <a:latin typeface="Book Antiqua" pitchFamily="18" charset="0"/>
              </a:rPr>
              <a:t> yang </a:t>
            </a:r>
            <a:r>
              <a:rPr lang="en-US" sz="1600" dirty="0" err="1" smtClean="0">
                <a:solidFill>
                  <a:schemeClr val="tx1"/>
                </a:solidFill>
                <a:latin typeface="Book Antiqua" pitchFamily="18" charset="0"/>
              </a:rPr>
              <a:t>memadai</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Ada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personel</a:t>
            </a:r>
            <a:r>
              <a:rPr lang="en-US" sz="1600" dirty="0" smtClean="0">
                <a:solidFill>
                  <a:schemeClr val="tx1"/>
                </a:solidFill>
                <a:latin typeface="Book Antiqua" pitchFamily="18" charset="0"/>
              </a:rPr>
              <a:t> yang </a:t>
            </a:r>
            <a:r>
              <a:rPr lang="en-US" sz="1600" dirty="0" err="1" smtClean="0">
                <a:solidFill>
                  <a:schemeClr val="tx1"/>
                </a:solidFill>
                <a:latin typeface="Book Antiqua" pitchFamily="18" charset="0"/>
              </a:rPr>
              <a:t>memiliki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kompetensi</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(2)</a:t>
            </a:r>
          </a:p>
          <a:p>
            <a:pPr lvl="0">
              <a:spcBef>
                <a:spcPts val="0"/>
              </a:spcBef>
              <a:buClrTx/>
              <a:buSzTx/>
              <a:buNone/>
              <a:defRPr/>
            </a:pPr>
            <a:r>
              <a:rPr lang="id-ID" sz="1800" dirty="0" smtClean="0">
                <a:solidFill>
                  <a:srgbClr val="000000"/>
                </a:solidFill>
                <a:latin typeface="Arial"/>
                <a:ea typeface="Times New Roman"/>
              </a:rPr>
              <a:t>	Aksesibilitas dan layanan sebanyak 2 s.d. 3 unit pembinaan dan pengembangan bidang: </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bimbingan dan konseling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minat dan bakat</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pembinaan </a:t>
            </a:r>
            <a:r>
              <a:rPr lang="id-ID" sz="1800" i="1" dirty="0" smtClean="0">
                <a:solidFill>
                  <a:srgbClr val="000000"/>
                </a:solidFill>
                <a:latin typeface="Arial" pitchFamily="34" charset="0"/>
                <a:ea typeface="Times New Roman"/>
                <a:cs typeface="Arial" pitchFamily="34" charset="0"/>
              </a:rPr>
              <a:t>soft skills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(4)   beasiswa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(5)   kesehatan</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(1)</a:t>
            </a:r>
          </a:p>
          <a:p>
            <a:pPr lvl="0">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a:ea typeface="Times New Roman"/>
              </a:rPr>
              <a:t>Aksesibilitas dan layanan minimal satu unit pembinaan dan pengembangan bidang: </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bimbingan dan konseling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minat dan bakat</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pembinaan </a:t>
            </a:r>
            <a:r>
              <a:rPr lang="id-ID" sz="1800" i="1" dirty="0" smtClean="0">
                <a:solidFill>
                  <a:srgbClr val="000000"/>
                </a:solidFill>
                <a:latin typeface="Arial" pitchFamily="34" charset="0"/>
                <a:ea typeface="Times New Roman"/>
                <a:cs typeface="Arial" pitchFamily="34" charset="0"/>
              </a:rPr>
              <a:t>soft skills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(4)   beasiswa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(5)   kesehatan</a:t>
            </a:r>
            <a:endParaRPr lang="id-ID" sz="1800" dirty="0" smtClean="0">
              <a:latin typeface="Arial" pitchFamily="34" charset="0"/>
              <a:cs typeface="Arial" pitchFamily="34" charset="0"/>
            </a:endParaRPr>
          </a:p>
          <a:p>
            <a:pPr>
              <a:spcBef>
                <a:spcPts val="0"/>
              </a:spcBef>
              <a:buClrTx/>
              <a:buSzTx/>
              <a:buNone/>
              <a:defRPr/>
            </a:pPr>
            <a:endParaRPr lang="id-ID" sz="1800" b="1" dirty="0" smtClean="0">
              <a:solidFill>
                <a:schemeClr val="tx1"/>
              </a:solidFill>
              <a:latin typeface="Arial" pitchFamily="34" charset="0"/>
              <a:cs typeface="Arial" pitchFamily="34" charset="0"/>
            </a:endParaRP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spcBef>
                <a:spcPts val="0"/>
              </a:spcBef>
              <a:buNone/>
            </a:pPr>
            <a:endParaRPr lang="id-ID" sz="1800" dirty="0" smtClean="0">
              <a:solidFill>
                <a:schemeClr val="tx1"/>
              </a:solidFill>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1038" indent="-681038"/>
            <a:r>
              <a:rPr lang="id-ID" sz="2000" b="1" dirty="0" smtClean="0">
                <a:solidFill>
                  <a:schemeClr val="tx1"/>
                </a:solidFill>
                <a:latin typeface="Cambria" pitchFamily="18" charset="0"/>
              </a:rPr>
              <a:t>3.1.9 </a:t>
            </a:r>
            <a:r>
              <a:rPr lang="en-US" sz="2000" b="1" dirty="0" smtClean="0">
                <a:solidFill>
                  <a:schemeClr val="tx1"/>
                </a:solidFill>
                <a:latin typeface="Cambria" pitchFamily="18" charset="0"/>
              </a:rPr>
              <a:t> PEMILIKAN PROGRAM LAYANAN BIMBINGAN KARIR DAN INFORMASI KERJA BAGI MAHASISWA DAN LULUSAN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masuk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RKAT</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p>
          <a:p>
            <a:pPr lvl="0">
              <a:spcBef>
                <a:spcPts val="0"/>
              </a:spcBef>
              <a:buClrTx/>
              <a:buSzTx/>
              <a:buNone/>
              <a:defRPr/>
            </a:pPr>
            <a:r>
              <a:rPr lang="id-ID" sz="1800" b="1"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Dokumen formal  kebijakan dan program terjadual  tentang pemberian layanan bimbingan karir dan informasi kerja bagi mahasiswa serta lulusan, yang mencakup:</a:t>
            </a:r>
          </a:p>
          <a:p>
            <a:pPr lvl="0">
              <a:spcBef>
                <a:spcPts val="0"/>
              </a:spcBef>
              <a:buClrTx/>
              <a:buSzTx/>
              <a:buNone/>
              <a:defRPr/>
            </a:pPr>
            <a:r>
              <a:rPr lang="id-ID" sz="1800" dirty="0" smtClean="0">
                <a:solidFill>
                  <a:schemeClr val="tx1"/>
                </a:solidFill>
                <a:latin typeface="Arial" pitchFamily="34" charset="0"/>
                <a:cs typeface="Arial" pitchFamily="34" charset="0"/>
              </a:rPr>
              <a:t>	(1)   penyebaran informasi kerja</a:t>
            </a:r>
          </a:p>
          <a:p>
            <a:pPr lvl="0">
              <a:spcBef>
                <a:spcPts val="0"/>
              </a:spcBef>
              <a:buClrTx/>
              <a:buSzTx/>
              <a:buNone/>
              <a:defRPr/>
            </a:pPr>
            <a:r>
              <a:rPr lang="id-ID" sz="1800" dirty="0" smtClean="0">
                <a:solidFill>
                  <a:schemeClr val="tx1"/>
                </a:solidFill>
                <a:latin typeface="Arial" pitchFamily="34" charset="0"/>
                <a:cs typeface="Arial" pitchFamily="34" charset="0"/>
              </a:rPr>
              <a:t>	(2)   penyelenggaraan bursa kerja secara berkala</a:t>
            </a:r>
          </a:p>
          <a:p>
            <a:pPr lvl="0">
              <a:spcBef>
                <a:spcPts val="0"/>
              </a:spcBef>
              <a:buClrTx/>
              <a:buSzTx/>
              <a:buNone/>
              <a:defRPr/>
            </a:pPr>
            <a:r>
              <a:rPr lang="id-ID" sz="1800" dirty="0" smtClean="0">
                <a:solidFill>
                  <a:schemeClr val="tx1"/>
                </a:solidFill>
                <a:latin typeface="Arial" pitchFamily="34" charset="0"/>
                <a:cs typeface="Arial" pitchFamily="34" charset="0"/>
              </a:rPr>
              <a:t>	(3)   perencanaan karir</a:t>
            </a:r>
          </a:p>
          <a:p>
            <a:pPr lvl="0">
              <a:spcBef>
                <a:spcPts val="0"/>
              </a:spcBef>
              <a:buClrTx/>
              <a:buSzTx/>
              <a:buNone/>
              <a:defRPr/>
            </a:pPr>
            <a:r>
              <a:rPr lang="id-ID" sz="1800" dirty="0" smtClean="0">
                <a:solidFill>
                  <a:schemeClr val="tx1"/>
                </a:solidFill>
                <a:latin typeface="Arial" pitchFamily="34" charset="0"/>
                <a:cs typeface="Arial" pitchFamily="34" charset="0"/>
              </a:rPr>
              <a:t>	(4)   pelatihan melamar kerja</a:t>
            </a:r>
          </a:p>
          <a:p>
            <a:pPr lvl="0">
              <a:spcBef>
                <a:spcPts val="0"/>
              </a:spcBef>
              <a:buClrTx/>
              <a:buSzTx/>
              <a:buNone/>
              <a:defRPr/>
            </a:pPr>
            <a:r>
              <a:rPr lang="id-ID" sz="1800" dirty="0" smtClean="0">
                <a:solidFill>
                  <a:schemeClr val="tx1"/>
                </a:solidFill>
                <a:latin typeface="Arial" pitchFamily="34" charset="0"/>
                <a:cs typeface="Arial" pitchFamily="34" charset="0"/>
              </a:rPr>
              <a:t>	(5)   layanan penempatan kerja</a:t>
            </a: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b="1"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Dokumen formal  kebijakan dan program terjadwal tentang pemberian layanan bimbingan karir dan informasi kerja bagi mahasiswa serta lulusan, yang mencakup:</a:t>
            </a:r>
          </a:p>
          <a:p>
            <a:pPr lvl="0">
              <a:spcBef>
                <a:spcPts val="0"/>
              </a:spcBef>
              <a:buClrTx/>
              <a:buSzTx/>
              <a:buNone/>
              <a:defRPr/>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(1)   penyebaran informasi kerja</a:t>
            </a:r>
          </a:p>
          <a:p>
            <a:pPr lvl="0">
              <a:spcBef>
                <a:spcPts val="0"/>
              </a:spcBef>
              <a:buClrTx/>
              <a:buSzTx/>
              <a:buNone/>
              <a:defRPr/>
            </a:pPr>
            <a:r>
              <a:rPr lang="id-ID" sz="1800" dirty="0" smtClean="0">
                <a:solidFill>
                  <a:schemeClr val="tx1"/>
                </a:solidFill>
                <a:latin typeface="Arial" pitchFamily="34" charset="0"/>
                <a:cs typeface="Arial" pitchFamily="34" charset="0"/>
              </a:rPr>
              <a:t>	(2)   penyelenggaraan bursa kerja secara berkala</a:t>
            </a:r>
          </a:p>
          <a:p>
            <a:pPr lvl="0">
              <a:spcBef>
                <a:spcPts val="0"/>
              </a:spcBef>
              <a:buClrTx/>
              <a:buSzTx/>
              <a:buNone/>
              <a:defRPr/>
            </a:pPr>
            <a:r>
              <a:rPr lang="id-ID" sz="1800" dirty="0" smtClean="0">
                <a:solidFill>
                  <a:schemeClr val="tx1"/>
                </a:solidFill>
                <a:latin typeface="Arial" pitchFamily="34" charset="0"/>
                <a:cs typeface="Arial" pitchFamily="34" charset="0"/>
              </a:rPr>
              <a:t>	(3)   perencanaan karir</a:t>
            </a: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1038" indent="-681038"/>
            <a:r>
              <a:rPr lang="id-ID" sz="2000" b="1" dirty="0" smtClean="0">
                <a:solidFill>
                  <a:schemeClr val="tx1"/>
                </a:solidFill>
                <a:latin typeface="Cambria" pitchFamily="18" charset="0"/>
              </a:rPr>
              <a:t>3.1.9 </a:t>
            </a:r>
            <a:r>
              <a:rPr lang="en-US" sz="2000" b="1" dirty="0" smtClean="0">
                <a:solidFill>
                  <a:schemeClr val="tx1"/>
                </a:solidFill>
                <a:latin typeface="Cambria" pitchFamily="18" charset="0"/>
              </a:rPr>
              <a:t> PEMILIKAN PROGRAM LAYANAN BIMBINGAN KARIR DAN INFORMASI KERJA BAGI MAHASISWA DAN LULUSAN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masuk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RKAT</a:t>
            </a:r>
            <a:endParaRPr lang="id-ID" sz="1600" dirty="0" smtClean="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(2)</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b="1" dirty="0" smtClean="0">
                <a:solidFill>
                  <a:schemeClr val="tx1"/>
                </a:solidFill>
                <a:latin typeface="Arial" pitchFamily="34" charset="0"/>
                <a:cs typeface="Arial" pitchFamily="34" charset="0"/>
              </a:rPr>
              <a:t>	</a:t>
            </a:r>
            <a:r>
              <a:rPr lang="fi-FI" sz="1800" dirty="0" smtClean="0">
                <a:solidFill>
                  <a:schemeClr val="tx1"/>
                </a:solidFill>
                <a:latin typeface="Arial" pitchFamily="34" charset="0"/>
                <a:cs typeface="Arial" pitchFamily="34" charset="0"/>
              </a:rPr>
              <a:t>Dokumen formal  kebijakan dan program terjadwal tentang pemberian layanan bimbingan karir dan informasi kerja bagi mahasiswa serta lulusan, yang mencakup:</a:t>
            </a:r>
            <a:endParaRPr lang="en-US" sz="1800" dirty="0" smtClean="0">
              <a:solidFill>
                <a:schemeClr val="tx1"/>
              </a:solidFill>
              <a:latin typeface="Arial" pitchFamily="34" charset="0"/>
              <a:cs typeface="Arial" pitchFamily="34" charset="0"/>
            </a:endParaRPr>
          </a:p>
          <a:p>
            <a:pPr lvl="0">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cs typeface="Arial" pitchFamily="34" charset="0"/>
              </a:rPr>
              <a:t>(1)   penyebaran informasi kerja</a:t>
            </a:r>
          </a:p>
          <a:p>
            <a:pPr lvl="0">
              <a:spcBef>
                <a:spcPts val="0"/>
              </a:spcBef>
              <a:buClrTx/>
              <a:buSzTx/>
              <a:buNone/>
              <a:defRPr/>
            </a:pPr>
            <a:r>
              <a:rPr lang="id-ID" sz="1800" dirty="0" smtClean="0">
                <a:solidFill>
                  <a:schemeClr val="tx1"/>
                </a:solidFill>
                <a:latin typeface="Arial" pitchFamily="34" charset="0"/>
                <a:cs typeface="Arial" pitchFamily="34" charset="0"/>
              </a:rPr>
              <a:t>	(2)   penyelenggaraan bursa kerja secara berkala</a:t>
            </a:r>
          </a:p>
          <a:p>
            <a:pPr lvl="0">
              <a:spcBef>
                <a:spcPts val="0"/>
              </a:spcBef>
              <a:buClrTx/>
              <a:buSzTx/>
              <a:buNone/>
              <a:defRPr/>
            </a:pPr>
            <a:endParaRPr lang="id-ID"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(1)</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b="1"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Tidak ditemukan dokumen formal kebijakan dan pelaksanaan layanan bimbingan karir dan informasi kerja bagi mahasiswa serta lulusan</a:t>
            </a:r>
            <a:endParaRPr lang="id-ID" sz="1800" b="1" dirty="0" smtClean="0">
              <a:solidFill>
                <a:schemeClr val="tx1"/>
              </a:solidFill>
              <a:latin typeface="Arial" pitchFamily="34" charset="0"/>
              <a:cs typeface="Arial" pitchFamily="34" charset="0"/>
            </a:endParaRP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buNone/>
            </a:pPr>
            <a:endParaRPr lang="id-ID" sz="1800" dirty="0" smtClean="0">
              <a:solidFill>
                <a:schemeClr val="tx1"/>
              </a:solidFill>
              <a:latin typeface="Arial" pitchFamily="34" charset="0"/>
              <a:cs typeface="Arial" pitchFamily="34" charset="0"/>
            </a:endParaRPr>
          </a:p>
          <a:p>
            <a:endParaRPr lang="id-ID" sz="1800" dirty="0">
              <a:solidFill>
                <a:schemeClr val="tx1"/>
              </a:solidFill>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750" indent="-793750"/>
            <a:r>
              <a:rPr lang="en-US" sz="2000" b="1" dirty="0" smtClean="0">
                <a:solidFill>
                  <a:schemeClr val="tx1"/>
                </a:solidFill>
                <a:latin typeface="Cambria" pitchFamily="18" charset="0"/>
              </a:rPr>
              <a:t>3.1.10 PELAKSANAAN PROGRAM LAYANAN BIMBINGAN KARIR DAN INFORMASI KERJA BAGI MAHASISWA DAN LULUSAN, SERTA HASILNYA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Ada lembaga menyelenggarakan bursa kerja bekerjasama dengan perusahaan (</a:t>
            </a:r>
            <a:r>
              <a:rPr lang="id-ID" sz="1500" i="1" dirty="0" smtClean="0">
                <a:solidFill>
                  <a:schemeClr val="tx1"/>
                </a:solidFill>
                <a:latin typeface="Book Antiqua" pitchFamily="18" charset="0"/>
              </a:rPr>
              <a:t>Job Offer</a:t>
            </a:r>
            <a:r>
              <a:rPr lang="id-ID" sz="1500" dirty="0" smtClean="0">
                <a:solidFill>
                  <a:schemeClr val="tx1"/>
                </a:solidFill>
                <a:latin typeface="Book Antiqua" pitchFamily="18" charset="0"/>
              </a:rPr>
              <a:t>) untuk melaksanakan rekruitmen melalui program </a:t>
            </a:r>
            <a:r>
              <a:rPr lang="id-ID" sz="1500" i="1" dirty="0" smtClean="0">
                <a:solidFill>
                  <a:schemeClr val="tx1"/>
                </a:solidFill>
                <a:latin typeface="Book Antiqua" pitchFamily="18" charset="0"/>
              </a:rPr>
              <a:t>On Campus Recruitment</a:t>
            </a:r>
            <a:r>
              <a:rPr lang="id-ID" sz="1500" dirty="0" smtClean="0">
                <a:solidFill>
                  <a:schemeClr val="tx1"/>
                </a:solidFill>
                <a:latin typeface="Book Antiqua" pitchFamily="18" charset="0"/>
              </a:rPr>
              <a:t> (OCR) dan </a:t>
            </a:r>
            <a:r>
              <a:rPr lang="id-ID" sz="1500" i="1" dirty="0" smtClean="0">
                <a:solidFill>
                  <a:schemeClr val="tx1"/>
                </a:solidFill>
                <a:latin typeface="Book Antiqua" pitchFamily="18" charset="0"/>
              </a:rPr>
              <a:t>Walk-in Interview</a:t>
            </a:r>
            <a:r>
              <a:rPr lang="id-ID" sz="1500" dirty="0" smtClean="0">
                <a:solidFill>
                  <a:schemeClr val="tx1"/>
                </a:solidFill>
                <a:latin typeface="Book Antiqua" pitchFamily="18" charset="0"/>
              </a:rPr>
              <a:t> yang dilaksanakan minimal satu bulan sekali. </a:t>
            </a:r>
            <a:endParaRPr lang="en-US" sz="1500" dirty="0" smtClean="0">
              <a:solidFill>
                <a:schemeClr val="tx1"/>
              </a:solidFill>
              <a:latin typeface="Book Antiqua" pitchFamily="18" charset="0"/>
            </a:endParaRP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ACC  menyelenggarakan </a:t>
            </a:r>
            <a:r>
              <a:rPr lang="id-ID" sz="1500" i="1" dirty="0" smtClean="0">
                <a:solidFill>
                  <a:schemeClr val="tx1"/>
                </a:solidFill>
                <a:latin typeface="Book Antiqua" pitchFamily="18" charset="0"/>
              </a:rPr>
              <a:t>Job Fair/Career Day</a:t>
            </a:r>
            <a:r>
              <a:rPr lang="id-ID" sz="1500" dirty="0" smtClean="0">
                <a:solidFill>
                  <a:schemeClr val="tx1"/>
                </a:solidFill>
                <a:latin typeface="Book Antiqua" pitchFamily="18" charset="0"/>
              </a:rPr>
              <a:t> yang diselenggarakan setahun sekali. </a:t>
            </a:r>
            <a:endParaRPr lang="en-US" sz="1500" dirty="0" smtClean="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Pelaksanaan program layanan bimbingan karir dan informasi kerja bagi mahasiswa dan lulusan yang menghasilkan kemudahan bagi mahasiswa dan lulusan untuk:</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memperoleh informasi yang komprehensif tentang pasar kerja,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merencanakan karir yang realistik,</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mengajukan lamaran kerja dengan baik.</a:t>
            </a:r>
            <a:endParaRPr lang="id-ID" sz="1800" dirty="0" smtClean="0">
              <a:latin typeface="Arial" pitchFamily="34" charset="0"/>
              <a:ea typeface="Times New Roman"/>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800" b="1"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Pelaksanaan program layanan bimbingan karir dan informasi kerja bagi mahasiswa dan lulusan yang menghasilkan kemudahan bagi mahasiswa dan lulusan untuk:</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memperoleh informasi yang komprehensif tentang pasar kerja,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merencanakan karir yang realistik,</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tanpa kemudahan untuk mengajukan lamaran kerja.</a:t>
            </a:r>
            <a:endParaRPr lang="id-ID" sz="1800" dirty="0" smtClean="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750" indent="-793750"/>
            <a:r>
              <a:rPr lang="en-US" sz="2000" b="1" dirty="0" smtClean="0">
                <a:solidFill>
                  <a:schemeClr val="tx1"/>
                </a:solidFill>
                <a:latin typeface="Cambria" pitchFamily="18" charset="0"/>
              </a:rPr>
              <a:t>3.1.10 PELAKSANAAN PROGRAM LAYANAN BIMBINGAN KARIR DAN INFORMASI KERJA BAGI MAHASISWA DAN LULUSAN, SERTA HASILNYA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Ada lembaga menyelenggarakan bursa kerja bekerjasama dengan perusahaan (</a:t>
            </a:r>
            <a:r>
              <a:rPr lang="id-ID" sz="1500" i="1" dirty="0" smtClean="0">
                <a:solidFill>
                  <a:schemeClr val="tx1"/>
                </a:solidFill>
                <a:latin typeface="Book Antiqua" pitchFamily="18" charset="0"/>
              </a:rPr>
              <a:t>Job Offer</a:t>
            </a:r>
            <a:r>
              <a:rPr lang="id-ID" sz="1500" dirty="0" smtClean="0">
                <a:solidFill>
                  <a:schemeClr val="tx1"/>
                </a:solidFill>
                <a:latin typeface="Book Antiqua" pitchFamily="18" charset="0"/>
              </a:rPr>
              <a:t>) untuk melaksanakan rekruitmen melalui program </a:t>
            </a:r>
            <a:r>
              <a:rPr lang="id-ID" sz="1500" i="1" dirty="0" smtClean="0">
                <a:solidFill>
                  <a:schemeClr val="tx1"/>
                </a:solidFill>
                <a:latin typeface="Book Antiqua" pitchFamily="18" charset="0"/>
              </a:rPr>
              <a:t>On Campus Recruitment</a:t>
            </a:r>
            <a:r>
              <a:rPr lang="id-ID" sz="1500" dirty="0" smtClean="0">
                <a:solidFill>
                  <a:schemeClr val="tx1"/>
                </a:solidFill>
                <a:latin typeface="Book Antiqua" pitchFamily="18" charset="0"/>
              </a:rPr>
              <a:t> (OCR) dan </a:t>
            </a:r>
            <a:r>
              <a:rPr lang="id-ID" sz="1500" i="1" dirty="0" smtClean="0">
                <a:solidFill>
                  <a:schemeClr val="tx1"/>
                </a:solidFill>
                <a:latin typeface="Book Antiqua" pitchFamily="18" charset="0"/>
              </a:rPr>
              <a:t>Walk-in Interview</a:t>
            </a:r>
            <a:r>
              <a:rPr lang="id-ID" sz="1500" dirty="0" smtClean="0">
                <a:solidFill>
                  <a:schemeClr val="tx1"/>
                </a:solidFill>
                <a:latin typeface="Book Antiqua" pitchFamily="18" charset="0"/>
              </a:rPr>
              <a:t> yang dilaksanakan minimal satu bulan sekali. </a:t>
            </a:r>
            <a:endParaRPr lang="en-US" sz="1500" dirty="0" smtClean="0">
              <a:solidFill>
                <a:schemeClr val="tx1"/>
              </a:solidFill>
              <a:latin typeface="Book Antiqua" pitchFamily="18" charset="0"/>
            </a:endParaRP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ACC  menyelenggarakan </a:t>
            </a:r>
            <a:r>
              <a:rPr lang="id-ID" sz="1500" i="1" dirty="0" smtClean="0">
                <a:solidFill>
                  <a:schemeClr val="tx1"/>
                </a:solidFill>
                <a:latin typeface="Book Antiqua" pitchFamily="18" charset="0"/>
              </a:rPr>
              <a:t>Job Fair/Career Day</a:t>
            </a:r>
            <a:r>
              <a:rPr lang="id-ID" sz="1500" dirty="0" smtClean="0">
                <a:solidFill>
                  <a:schemeClr val="tx1"/>
                </a:solidFill>
                <a:latin typeface="Book Antiqua" pitchFamily="18" charset="0"/>
              </a:rPr>
              <a:t> yang diselenggarakan setahun sekali. </a:t>
            </a:r>
            <a:endParaRPr lang="en-US" sz="1500" dirty="0" smtClean="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(2)</a:t>
            </a: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Pelaksanaan program layanan bimbingan karir dan informasi kerja bagi mahasiswa dan lulusan yang menghasilkan kemudahan bagi mahasiswa dan lulusan untuk memperoleh informasi yang komprehensif tentang pasar kerja,tanpa kemudahan untuk merencanakan karir dan melamar kerja.</a:t>
            </a:r>
            <a:endParaRPr lang="id-ID" sz="1800" dirty="0" smtClean="0">
              <a:solidFill>
                <a:schemeClr val="tx1"/>
              </a:solidFill>
              <a:latin typeface="Arial" pitchFamily="34" charset="0"/>
              <a:cs typeface="Arial" pitchFamily="34" charset="0"/>
            </a:endParaRPr>
          </a:p>
          <a:p>
            <a:pPr lvl="0">
              <a:spcBef>
                <a:spcPts val="0"/>
              </a:spcBef>
              <a:buClrTx/>
              <a:buSzTx/>
              <a:buNone/>
              <a:defRPr/>
            </a:pPr>
            <a:endParaRPr lang="id-ID"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(1)</a:t>
            </a:r>
          </a:p>
          <a:p>
            <a:pPr>
              <a:spcBef>
                <a:spcPts val="0"/>
              </a:spcBef>
              <a:buClrTx/>
              <a:buSzTx/>
              <a:buNone/>
              <a:defRPr/>
            </a:pPr>
            <a:r>
              <a:rPr lang="id-ID" sz="1800" dirty="0" smtClean="0">
                <a:solidFill>
                  <a:srgbClr val="000000"/>
                </a:solidFill>
                <a:latin typeface="Arial" pitchFamily="34" charset="0"/>
                <a:ea typeface="Times New Roman"/>
                <a:cs typeface="Arial" pitchFamily="34" charset="0"/>
              </a:rPr>
              <a:t>	Tidak ditemukan pelaksanaan program layanan bimbingan karir dan informasi kerja bagi mahasiswa dan lulusan.</a:t>
            </a:r>
            <a:endParaRPr lang="id-ID" sz="1800" b="1" dirty="0" smtClean="0">
              <a:solidFill>
                <a:schemeClr val="tx1"/>
              </a:solidFill>
              <a:latin typeface="Arial" pitchFamily="34" charset="0"/>
              <a:cs typeface="Arial" pitchFamily="34" charset="0"/>
            </a:endParaRP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endParaRPr lang="id-ID" sz="1800" b="1" dirty="0" smtClean="0">
              <a:solidFill>
                <a:schemeClr val="tx1"/>
              </a:solidFill>
              <a:latin typeface="Arial" pitchFamily="34" charset="0"/>
              <a:cs typeface="Arial" pitchFamily="34" charset="0"/>
            </a:endParaRPr>
          </a:p>
          <a:p>
            <a:pPr>
              <a:spcBef>
                <a:spcPts val="0"/>
              </a:spcBef>
              <a:buClrTx/>
              <a:buSzTx/>
              <a:buNone/>
              <a:defRPr/>
            </a:pPr>
            <a:r>
              <a:rPr lang="id-ID" sz="1800" dirty="0" smtClean="0">
                <a:solidFill>
                  <a:schemeClr val="tx1"/>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buNone/>
            </a:pPr>
            <a:endParaRPr lang="id-ID" sz="1800" dirty="0" smtClean="0">
              <a:solidFill>
                <a:schemeClr val="tx1"/>
              </a:solidFill>
              <a:latin typeface="Arial" pitchFamily="34" charset="0"/>
              <a:cs typeface="Arial" pitchFamily="34" charset="0"/>
            </a:endParaRPr>
          </a:p>
          <a:p>
            <a:endParaRPr lang="id-ID" sz="18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400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750" indent="-793750"/>
            <a:r>
              <a:rPr lang="en-US" sz="2000" b="1" dirty="0" smtClean="0">
                <a:solidFill>
                  <a:schemeClr val="tx1"/>
                </a:solidFill>
                <a:latin typeface="Cambria" pitchFamily="18" charset="0"/>
              </a:rPr>
              <a:t>3.1.11 PENCAPAIAN PRESTASI MAHASISWA DI TINGKAT PROPINSI/ WILAYAH, NASIONAL, DAN INTERNASIONAL</a:t>
            </a:r>
          </a:p>
        </p:txBody>
      </p:sp>
      <p:sp>
        <p:nvSpPr>
          <p:cNvPr id="16" name="Rectangle 15"/>
          <p:cNvSpPr/>
          <p:nvPr/>
        </p:nvSpPr>
        <p:spPr>
          <a:xfrm>
            <a:off x="6400800" y="1524000"/>
            <a:ext cx="2743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A</a:t>
            </a:r>
            <a:r>
              <a:rPr lang="id-ID" sz="1600" dirty="0" smtClean="0">
                <a:solidFill>
                  <a:srgbClr val="000000"/>
                </a:solidFill>
                <a:latin typeface="Book Antiqua" pitchFamily="18" charset="0"/>
                <a:ea typeface="Times New Roman"/>
              </a:rPr>
              <a:t> = Jumlah penghargaan tingkat propinsi/wilayah</a:t>
            </a:r>
            <a:endParaRPr lang="en-US" sz="1600" dirty="0" smtClean="0">
              <a:solidFill>
                <a:srgbClr val="000000"/>
              </a:solidFill>
              <a:latin typeface="Book Antiqua" pitchFamily="18" charset="0"/>
              <a:ea typeface="Times New Roman"/>
            </a:endParaRPr>
          </a:p>
          <a:p>
            <a:pPr>
              <a:spcAft>
                <a:spcPts val="0"/>
              </a:spcAft>
            </a:pPr>
            <a:endParaRPr lang="en-US" sz="1600" dirty="0" smtClean="0">
              <a:solidFill>
                <a:srgbClr val="000000"/>
              </a:solidFill>
              <a:latin typeface="Book Antiqua" pitchFamily="18" charset="0"/>
              <a:ea typeface="Times New Roman"/>
            </a:endParaRPr>
          </a:p>
          <a:p>
            <a:pPr>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 = Jumlah penghargaan tingkat nasional</a:t>
            </a:r>
            <a:endParaRPr lang="en-US" sz="1600" dirty="0" smtClean="0">
              <a:solidFill>
                <a:srgbClr val="000000"/>
              </a:solidFill>
              <a:latin typeface="Book Antiqua" pitchFamily="18" charset="0"/>
              <a:ea typeface="Times New Roman"/>
            </a:endParaRPr>
          </a:p>
          <a:p>
            <a:pPr>
              <a:spcAft>
                <a:spcPts val="0"/>
              </a:spcAft>
            </a:pPr>
            <a:endParaRPr lang="en-US" sz="1600" dirty="0" smtClean="0">
              <a:solidFill>
                <a:srgbClr val="000000"/>
              </a:solidFill>
              <a:latin typeface="Book Antiqua" pitchFamily="18" charset="0"/>
              <a:ea typeface="Times New Roman"/>
            </a:endParaRPr>
          </a:p>
          <a:p>
            <a:pPr>
              <a:spcAft>
                <a:spcPts val="0"/>
              </a:spcAft>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 = Jumlah penghargaan tingkat internasional</a:t>
            </a:r>
            <a:endParaRPr lang="en-US" sz="1600" dirty="0" smtClean="0">
              <a:solidFill>
                <a:srgbClr val="000000"/>
              </a:solidFill>
              <a:latin typeface="Book Antiqua" pitchFamily="18" charset="0"/>
              <a:ea typeface="Times New Roman"/>
            </a:endParaRPr>
          </a:p>
          <a:p>
            <a:pPr>
              <a:spcAft>
                <a:spcPts val="0"/>
              </a:spcAft>
            </a:pPr>
            <a:endParaRPr lang="en-US" sz="1600" dirty="0" smtClean="0">
              <a:solidFill>
                <a:srgbClr val="000000"/>
              </a:solidFill>
              <a:latin typeface="Book Antiqua" pitchFamily="18" charset="0"/>
              <a:ea typeface="Times New Roman"/>
            </a:endParaRPr>
          </a:p>
          <a:p>
            <a:pPr>
              <a:spcAft>
                <a:spcPts val="0"/>
              </a:spcAft>
            </a:pPr>
            <a:r>
              <a:rPr lang="id-ID" sz="1600" dirty="0" smtClean="0">
                <a:solidFill>
                  <a:srgbClr val="000000"/>
                </a:solidFill>
                <a:latin typeface="Book Antiqua" pitchFamily="18" charset="0"/>
                <a:ea typeface="Times New Roman"/>
              </a:rPr>
              <a:t>N = Jumlah semua program studi.</a:t>
            </a:r>
            <a:endParaRPr lang="en-US" sz="1600" dirty="0" smtClean="0">
              <a:solidFill>
                <a:srgbClr val="000000"/>
              </a:solidFill>
              <a:latin typeface="Book Antiqua" pitchFamily="18" charset="0"/>
              <a:ea typeface="Times New Roman"/>
            </a:endParaRPr>
          </a:p>
          <a:p>
            <a:pPr>
              <a:spcAft>
                <a:spcPts val="0"/>
              </a:spcAft>
            </a:pPr>
            <a:endParaRPr lang="en-US" sz="1600" dirty="0" smtClean="0">
              <a:solidFill>
                <a:srgbClr val="000000"/>
              </a:solidFill>
              <a:latin typeface="Book Antiqua" pitchFamily="18" charset="0"/>
              <a:ea typeface="Times New Roman"/>
            </a:endParaRPr>
          </a:p>
          <a:p>
            <a:pPr>
              <a:spcAft>
                <a:spcPts val="0"/>
              </a:spcAft>
            </a:pPr>
            <a:r>
              <a:rPr lang="id-ID" sz="1600" dirty="0" smtClean="0">
                <a:solidFill>
                  <a:srgbClr val="000000"/>
                </a:solidFill>
                <a:latin typeface="Book Antiqua" pitchFamily="18" charset="0"/>
                <a:ea typeface="Times New Roman"/>
              </a:rPr>
              <a:t>NP</a:t>
            </a:r>
            <a:r>
              <a:rPr lang="id-ID" sz="1600" baseline="-25000" dirty="0" smtClean="0">
                <a:solidFill>
                  <a:srgbClr val="000000"/>
                </a:solidFill>
                <a:latin typeface="Book Antiqua" pitchFamily="18" charset="0"/>
                <a:ea typeface="Times New Roman"/>
              </a:rPr>
              <a:t>MHS</a:t>
            </a:r>
            <a:r>
              <a:rPr lang="id-ID" sz="1600" dirty="0" smtClean="0">
                <a:solidFill>
                  <a:srgbClr val="000000"/>
                </a:solidFill>
                <a:latin typeface="Book Antiqua" pitchFamily="18" charset="0"/>
                <a:ea typeface="Times New Roman"/>
              </a:rPr>
              <a:t> =</a:t>
            </a:r>
            <a:r>
              <a:rPr lang="en-US" sz="1600" dirty="0" smtClean="0">
                <a:solidFill>
                  <a:srgbClr val="000000"/>
                </a:solidFill>
                <a:latin typeface="Book Antiqua" pitchFamily="18" charset="0"/>
                <a:ea typeface="Times New Roman"/>
              </a:rPr>
              <a:t> </a:t>
            </a:r>
            <a:r>
              <a:rPr lang="id-ID" sz="1600" dirty="0" smtClean="0">
                <a:solidFill>
                  <a:srgbClr val="000000"/>
                </a:solidFill>
                <a:latin typeface="Book Antiqua" pitchFamily="18" charset="0"/>
                <a:ea typeface="Times New Roman"/>
              </a:rPr>
              <a:t>(2 x N</a:t>
            </a:r>
            <a:r>
              <a:rPr lang="id-ID" sz="1600" baseline="-25000" dirty="0" smtClean="0">
                <a:solidFill>
                  <a:srgbClr val="000000"/>
                </a:solidFill>
                <a:latin typeface="Book Antiqua" pitchFamily="18" charset="0"/>
                <a:ea typeface="Times New Roman"/>
              </a:rPr>
              <a:t>A</a:t>
            </a:r>
            <a:r>
              <a:rPr lang="id-ID" sz="1600" dirty="0" smtClean="0">
                <a:solidFill>
                  <a:srgbClr val="000000"/>
                </a:solidFill>
                <a:latin typeface="Book Antiqua" pitchFamily="18" charset="0"/>
                <a:ea typeface="Times New Roman"/>
              </a:rPr>
              <a:t> + 3 x N</a:t>
            </a:r>
            <a:r>
              <a:rPr lang="id-ID" sz="1600" baseline="-25000" dirty="0" smtClean="0">
                <a:solidFill>
                  <a:srgbClr val="000000"/>
                </a:solidFill>
                <a:latin typeface="Book Antiqua" pitchFamily="18" charset="0"/>
                <a:ea typeface="Times New Roman"/>
              </a:rPr>
              <a:t>B</a:t>
            </a:r>
            <a:r>
              <a:rPr lang="id-ID" sz="1600" dirty="0" smtClean="0">
                <a:solidFill>
                  <a:srgbClr val="000000"/>
                </a:solidFill>
                <a:latin typeface="Book Antiqua" pitchFamily="18" charset="0"/>
                <a:ea typeface="Times New Roman"/>
              </a:rPr>
              <a:t> + 4 x N</a:t>
            </a:r>
            <a:r>
              <a:rPr lang="id-ID" sz="1600" baseline="-25000" dirty="0" smtClean="0">
                <a:solidFill>
                  <a:srgbClr val="000000"/>
                </a:solidFill>
                <a:latin typeface="Book Antiqua" pitchFamily="18" charset="0"/>
                <a:ea typeface="Times New Roman"/>
              </a:rPr>
              <a:t>C</a:t>
            </a:r>
            <a:r>
              <a:rPr lang="id-ID" sz="1600" dirty="0" smtClean="0">
                <a:solidFill>
                  <a:srgbClr val="000000"/>
                </a:solidFill>
                <a:latin typeface="Book Antiqua" pitchFamily="18" charset="0"/>
                <a:ea typeface="Times New Roman"/>
              </a:rPr>
              <a:t>) / N</a:t>
            </a:r>
            <a:endParaRPr lang="id-ID" sz="1600" dirty="0" smtClean="0">
              <a:latin typeface="Book Antiqua" pitchFamily="18" charset="0"/>
              <a:ea typeface="Times New Roman"/>
            </a:endParaRPr>
          </a:p>
        </p:txBody>
      </p:sp>
      <p:sp>
        <p:nvSpPr>
          <p:cNvPr id="18" name="Content Placeholder 17"/>
          <p:cNvSpPr>
            <a:spLocks noGrp="1"/>
          </p:cNvSpPr>
          <p:nvPr>
            <p:ph idx="1"/>
          </p:nvPr>
        </p:nvSpPr>
        <p:spPr>
          <a:xfrm>
            <a:off x="0" y="1524000"/>
            <a:ext cx="6400800" cy="5334000"/>
          </a:xfrm>
          <a:solidFill>
            <a:schemeClr val="bg1"/>
          </a:solidFill>
        </p:spPr>
        <p:txBody>
          <a:bodyPr>
            <a:normAutofit/>
          </a:bodyPr>
          <a:lstStyle/>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4</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NP</a:t>
            </a:r>
            <a:r>
              <a:rPr lang="id-ID" sz="1800" baseline="-25000" dirty="0" smtClean="0">
                <a:solidFill>
                  <a:srgbClr val="000000"/>
                </a:solidFill>
                <a:latin typeface="Arial" pitchFamily="34" charset="0"/>
                <a:ea typeface="Times New Roman"/>
                <a:cs typeface="Arial" pitchFamily="34" charset="0"/>
              </a:rPr>
              <a:t>MHS</a:t>
            </a:r>
            <a:r>
              <a:rPr lang="id-ID" sz="1800" dirty="0" smtClean="0">
                <a:solidFill>
                  <a:srgbClr val="000000"/>
                </a:solidFill>
                <a:latin typeface="Arial" pitchFamily="34" charset="0"/>
                <a:ea typeface="Times New Roman"/>
                <a:cs typeface="Arial" pitchFamily="34" charset="0"/>
              </a:rPr>
              <a:t> ≥ 4,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id-ID" sz="1800" dirty="0" smtClean="0">
              <a:solidFill>
                <a:schemeClr val="tx1"/>
              </a:solidFill>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Point (1)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NP</a:t>
            </a:r>
            <a:r>
              <a:rPr lang="id-ID" sz="1800" baseline="-25000" dirty="0" smtClean="0">
                <a:solidFill>
                  <a:srgbClr val="000000"/>
                </a:solidFill>
                <a:latin typeface="Arial" pitchFamily="34" charset="0"/>
                <a:ea typeface="Times New Roman"/>
                <a:cs typeface="Arial" pitchFamily="34" charset="0"/>
              </a:rPr>
              <a:t>MHS</a:t>
            </a:r>
            <a:r>
              <a:rPr lang="id-ID" sz="1800" dirty="0" smtClean="0">
                <a:solidFill>
                  <a:srgbClr val="000000"/>
                </a:solidFill>
                <a:latin typeface="Arial" pitchFamily="34" charset="0"/>
                <a:ea typeface="Times New Roman"/>
                <a:cs typeface="Arial" pitchFamily="34" charset="0"/>
              </a:rPr>
              <a:t> &lt; 4,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NP</a:t>
            </a:r>
            <a:r>
              <a:rPr lang="id-ID" sz="1800" baseline="-25000" dirty="0" smtClean="0">
                <a:solidFill>
                  <a:srgbClr val="000000"/>
                </a:solidFill>
                <a:latin typeface="Arial" pitchFamily="34" charset="0"/>
                <a:ea typeface="Times New Roman"/>
                <a:cs typeface="Arial" pitchFamily="34" charset="0"/>
              </a:rPr>
              <a:t>MHS</a:t>
            </a:r>
            <a:r>
              <a:rPr lang="id-ID" sz="1800" dirty="0" smtClean="0">
                <a:solidFill>
                  <a:srgbClr val="000000"/>
                </a:solidFill>
                <a:latin typeface="Arial" pitchFamily="34" charset="0"/>
                <a:ea typeface="Times New Roman"/>
                <a:cs typeface="Arial" pitchFamily="34" charset="0"/>
              </a:rPr>
              <a:t>.</a:t>
            </a:r>
            <a:endParaRPr lang="id-ID" sz="1800" dirty="0" smtClean="0">
              <a:solidFill>
                <a:schemeClr val="tx1"/>
              </a:solidFill>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latin typeface="Arial" pitchFamily="34" charset="0"/>
              <a:cs typeface="Arial" pitchFamily="34" charset="0"/>
            </a:endParaRPr>
          </a:p>
        </p:txBody>
      </p:sp>
      <p:sp>
        <p:nvSpPr>
          <p:cNvPr id="6" name="Rectangle 5"/>
          <p:cNvSpPr/>
          <p:nvPr/>
        </p:nvSpPr>
        <p:spPr>
          <a:xfrm>
            <a:off x="6400800" y="0"/>
            <a:ext cx="28194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1722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750" indent="-793750"/>
            <a:r>
              <a:rPr lang="en-US" sz="2000" b="1" dirty="0" smtClean="0">
                <a:solidFill>
                  <a:schemeClr val="tx1"/>
                </a:solidFill>
                <a:latin typeface="Cambria" pitchFamily="18" charset="0"/>
              </a:rPr>
              <a:t>3.1.12 UPAYA INSTITUSI UNTUK MENINGKATKAN PRESTASI MAHASISWA DALAM BIDANG AKADEMIK DAN NON-AKADEMIK</a:t>
            </a:r>
          </a:p>
        </p:txBody>
      </p:sp>
      <p:sp>
        <p:nvSpPr>
          <p:cNvPr id="16" name="Rectangle 15"/>
          <p:cNvSpPr/>
          <p:nvPr/>
        </p:nvSpPr>
        <p:spPr>
          <a:xfrm>
            <a:off x="6096000" y="1524000"/>
            <a:ext cx="30480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Peningkatan prestasi mahasiswa di bidang akademik dan non-akademik dituangkan  </a:t>
            </a:r>
            <a:r>
              <a:rPr lang="en-US" sz="1400" dirty="0" err="1" smtClean="0">
                <a:solidFill>
                  <a:schemeClr val="tx1"/>
                </a:solidFill>
                <a:latin typeface="Book Antiqua" pitchFamily="18" charset="0"/>
              </a:rPr>
              <a:t>dalam</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Rencana Strategis (Renstra).  </a:t>
            </a:r>
          </a:p>
          <a:p>
            <a:endParaRPr lang="id-ID" sz="1400" dirty="0" smtClean="0">
              <a:solidFill>
                <a:schemeClr val="tx1"/>
              </a:solidFill>
              <a:latin typeface="Book Antiqua" pitchFamily="18" charset="0"/>
            </a:endParaRPr>
          </a:p>
          <a:p>
            <a:r>
              <a:rPr lang="en-US" sz="1400" dirty="0" err="1" smtClean="0">
                <a:solidFill>
                  <a:schemeClr val="tx1"/>
                </a:solidFill>
                <a:latin typeface="Book Antiqua" pitchFamily="18" charset="0"/>
              </a:rPr>
              <a:t>Bagian</a:t>
            </a:r>
            <a:r>
              <a:rPr lang="en-US" sz="1400" dirty="0" smtClean="0">
                <a:solidFill>
                  <a:schemeClr val="tx1"/>
                </a:solidFill>
                <a:latin typeface="Book Antiqua" pitchFamily="18" charset="0"/>
              </a:rPr>
              <a:t>  </a:t>
            </a:r>
            <a:r>
              <a:rPr lang="en-US" sz="1400" dirty="0" err="1" smtClean="0">
                <a:solidFill>
                  <a:schemeClr val="tx1"/>
                </a:solidFill>
                <a:latin typeface="Book Antiqua" pitchFamily="18" charset="0"/>
              </a:rPr>
              <a:t>kemahasiswaan</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melakukan upaya peningkatan prestasi mahasiswa yang dituangkan dalam RKAT. </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Program peningkatan prestasi </a:t>
            </a:r>
            <a:r>
              <a:rPr lang="en-US" sz="1400" dirty="0" err="1" smtClean="0">
                <a:solidFill>
                  <a:schemeClr val="tx1"/>
                </a:solidFill>
                <a:latin typeface="Book Antiqua" pitchFamily="18" charset="0"/>
              </a:rPr>
              <a:t>dilakukan</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 secara rutin melalui </a:t>
            </a:r>
            <a:r>
              <a:rPr lang="id-ID" sz="1400" i="1" dirty="0" smtClean="0">
                <a:solidFill>
                  <a:schemeClr val="tx1"/>
                </a:solidFill>
                <a:latin typeface="Book Antiqua" pitchFamily="18" charset="0"/>
              </a:rPr>
              <a:t>workshop</a:t>
            </a:r>
            <a:r>
              <a:rPr lang="id-ID" sz="1400" dirty="0" smtClean="0">
                <a:solidFill>
                  <a:schemeClr val="tx1"/>
                </a:solidFill>
                <a:latin typeface="Book Antiqua" pitchFamily="18" charset="0"/>
              </a:rPr>
              <a:t> penulisan karya ilmiah mahasiswa. </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Peningkatan prestasi mahasiswa yang bersifat non-akademik dilakukan melalui menyediakan fasilitas-fasilitas yang menunjang peningkatan prestasi mahasiswa di bidang olahraga dan seni. </a:t>
            </a:r>
          </a:p>
        </p:txBody>
      </p:sp>
      <p:sp>
        <p:nvSpPr>
          <p:cNvPr id="18" name="Content Placeholder 17"/>
          <p:cNvSpPr>
            <a:spLocks noGrp="1"/>
          </p:cNvSpPr>
          <p:nvPr>
            <p:ph idx="1"/>
          </p:nvPr>
        </p:nvSpPr>
        <p:spPr>
          <a:xfrm>
            <a:off x="0" y="1524000"/>
            <a:ext cx="60960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Ketiga upaya berikut: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Bimbingan peningkatan prestasi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Penyediaan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Pemberian kesempatan untuk berpartisipasi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dilakukan secara terprogram.</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None/>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Dua dari tiga upaya berikut</a:t>
            </a:r>
            <a:r>
              <a:rPr lang="en-US"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Bimbingan peningkatan prestasi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Penyediaan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Pemberian kesempatan untuk berpartisipasi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dilakukan secara terprogram.</a:t>
            </a:r>
            <a:endParaRPr lang="en-US" sz="1800" dirty="0" smtClean="0">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p:txBody>
      </p:sp>
      <p:sp>
        <p:nvSpPr>
          <p:cNvPr id="6" name="Rectangle 5"/>
          <p:cNvSpPr/>
          <p:nvPr/>
        </p:nvSpPr>
        <p:spPr>
          <a:xfrm>
            <a:off x="6096000" y="0"/>
            <a:ext cx="30480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4770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750" indent="-793750"/>
            <a:r>
              <a:rPr lang="en-US" sz="2000" b="1" dirty="0" smtClean="0">
                <a:solidFill>
                  <a:schemeClr val="tx1"/>
                </a:solidFill>
                <a:latin typeface="Cambria" pitchFamily="18" charset="0"/>
              </a:rPr>
              <a:t>3.1.12 UPAYA INSTITUSI UNTUK MENINGKATKAN PRESTASI MAHASISWA DALAM BIDANG AKADEMIK DAN NON-AKADEMIK</a:t>
            </a:r>
          </a:p>
        </p:txBody>
      </p:sp>
      <p:sp>
        <p:nvSpPr>
          <p:cNvPr id="16" name="Rectangle 15"/>
          <p:cNvSpPr/>
          <p:nvPr/>
        </p:nvSpPr>
        <p:spPr>
          <a:xfrm>
            <a:off x="6019800" y="1524000"/>
            <a:ext cx="3124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Peningkatan prestasi mahasiswa di bidang akademik dan non-akademik dituangkan  </a:t>
            </a:r>
            <a:r>
              <a:rPr lang="en-US" sz="1400" dirty="0" err="1" smtClean="0">
                <a:solidFill>
                  <a:schemeClr val="tx1"/>
                </a:solidFill>
                <a:latin typeface="Book Antiqua" pitchFamily="18" charset="0"/>
              </a:rPr>
              <a:t>dalam</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Rencana Strategis (Renstra).  </a:t>
            </a:r>
          </a:p>
          <a:p>
            <a:endParaRPr lang="id-ID" sz="1400" dirty="0" smtClean="0">
              <a:solidFill>
                <a:schemeClr val="tx1"/>
              </a:solidFill>
              <a:latin typeface="Book Antiqua" pitchFamily="18" charset="0"/>
            </a:endParaRPr>
          </a:p>
          <a:p>
            <a:r>
              <a:rPr lang="en-US" sz="1400" dirty="0" err="1" smtClean="0">
                <a:solidFill>
                  <a:schemeClr val="tx1"/>
                </a:solidFill>
                <a:latin typeface="Book Antiqua" pitchFamily="18" charset="0"/>
              </a:rPr>
              <a:t>Bagian</a:t>
            </a:r>
            <a:r>
              <a:rPr lang="en-US" sz="1400" dirty="0" smtClean="0">
                <a:solidFill>
                  <a:schemeClr val="tx1"/>
                </a:solidFill>
                <a:latin typeface="Book Antiqua" pitchFamily="18" charset="0"/>
              </a:rPr>
              <a:t>  </a:t>
            </a:r>
            <a:r>
              <a:rPr lang="en-US" sz="1400" dirty="0" err="1" smtClean="0">
                <a:solidFill>
                  <a:schemeClr val="tx1"/>
                </a:solidFill>
                <a:latin typeface="Book Antiqua" pitchFamily="18" charset="0"/>
              </a:rPr>
              <a:t>kemahasiswaan</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melakukan upaya peningkatan prestasi mahasiswa yang dituangkan dalam RKAT. </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Program peningkatan prestasi </a:t>
            </a:r>
            <a:r>
              <a:rPr lang="en-US" sz="1400" dirty="0" err="1" smtClean="0">
                <a:solidFill>
                  <a:schemeClr val="tx1"/>
                </a:solidFill>
                <a:latin typeface="Book Antiqua" pitchFamily="18" charset="0"/>
              </a:rPr>
              <a:t>dilakukan</a:t>
            </a:r>
            <a:r>
              <a:rPr lang="en-US" sz="1400" dirty="0" smtClean="0">
                <a:solidFill>
                  <a:schemeClr val="tx1"/>
                </a:solidFill>
                <a:latin typeface="Book Antiqua" pitchFamily="18" charset="0"/>
              </a:rPr>
              <a:t> </a:t>
            </a:r>
            <a:r>
              <a:rPr lang="id-ID" sz="1400" dirty="0" smtClean="0">
                <a:solidFill>
                  <a:schemeClr val="tx1"/>
                </a:solidFill>
                <a:latin typeface="Book Antiqua" pitchFamily="18" charset="0"/>
              </a:rPr>
              <a:t> secara rutin melalui </a:t>
            </a:r>
            <a:r>
              <a:rPr lang="id-ID" sz="1400" i="1" dirty="0" smtClean="0">
                <a:solidFill>
                  <a:schemeClr val="tx1"/>
                </a:solidFill>
                <a:latin typeface="Book Antiqua" pitchFamily="18" charset="0"/>
              </a:rPr>
              <a:t>workshop</a:t>
            </a:r>
            <a:r>
              <a:rPr lang="id-ID" sz="1400" dirty="0" smtClean="0">
                <a:solidFill>
                  <a:schemeClr val="tx1"/>
                </a:solidFill>
                <a:latin typeface="Book Antiqua" pitchFamily="18" charset="0"/>
              </a:rPr>
              <a:t> penulisan karya ilmiah mahasiswa. </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Peningkatan prestasi mahasiswa yang bersifat non-akademik dilakukan melalui menyediakan fasilitas-fasilitas yang menunjang peningkatan prestasi mahasiswa di bidang olahraga dan seni. </a:t>
            </a:r>
          </a:p>
        </p:txBody>
      </p:sp>
      <p:sp>
        <p:nvSpPr>
          <p:cNvPr id="18" name="Content Placeholder 17"/>
          <p:cNvSpPr>
            <a:spLocks noGrp="1"/>
          </p:cNvSpPr>
          <p:nvPr>
            <p:ph idx="1"/>
          </p:nvPr>
        </p:nvSpPr>
        <p:spPr>
          <a:xfrm>
            <a:off x="0" y="1524000"/>
            <a:ext cx="6019800" cy="5334000"/>
          </a:xfrm>
          <a:solidFill>
            <a:schemeClr val="bg1"/>
          </a:solidFill>
        </p:spPr>
        <p:txBody>
          <a:bodyPr>
            <a:noAutofit/>
          </a:bodyPr>
          <a:lstStyle/>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Satu dari tiga upaya berikut</a:t>
            </a:r>
            <a:r>
              <a:rPr lang="en-US" sz="1800" dirty="0" smtClean="0">
                <a:solidFill>
                  <a:srgbClr val="000000"/>
                </a:solidFill>
                <a:latin typeface="Arial" pitchFamily="34" charset="0"/>
                <a:ea typeface="Times New Roman"/>
                <a:cs typeface="Arial" pitchFamily="34" charset="0"/>
              </a:rPr>
              <a:t>.</a:t>
            </a:r>
            <a:endParaRPr lang="id-ID" sz="18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Bimbingan peningkatan prestasi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Penyediaan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Pemberian kesempatan untuk berpartisipasi</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dilakukan secara terprogram.</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Ada upaya, tetapi tidak terprogram.</a:t>
            </a: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latin typeface="Arial" pitchFamily="34" charset="0"/>
              <a:cs typeface="Arial" pitchFamily="34" charset="0"/>
            </a:endParaRPr>
          </a:p>
        </p:txBody>
      </p:sp>
      <p:sp>
        <p:nvSpPr>
          <p:cNvPr id="6" name="Rectangle 5"/>
          <p:cNvSpPr/>
          <p:nvPr/>
        </p:nvSpPr>
        <p:spPr>
          <a:xfrm>
            <a:off x="6019800" y="0"/>
            <a:ext cx="32004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0960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3.2.1.1 PERSENTASE MAHASISWA DO ATAU MENGUNDURKAN DIRI UNTUK SEMUA PROGRAM STUDI</a:t>
            </a:r>
          </a:p>
        </p:txBody>
      </p:sp>
      <p:sp>
        <p:nvSpPr>
          <p:cNvPr id="16" name="Rectangle 15"/>
          <p:cNvSpPr/>
          <p:nvPr/>
        </p:nvSpPr>
        <p:spPr>
          <a:xfrm>
            <a:off x="6096000" y="1524000"/>
            <a:ext cx="30480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68580">
              <a:spcAft>
                <a:spcPts val="0"/>
              </a:spcAft>
              <a:buNone/>
            </a:pPr>
            <a:r>
              <a:rPr lang="id-ID" sz="2000" dirty="0" smtClean="0">
                <a:solidFill>
                  <a:srgbClr val="000000"/>
                </a:solidFill>
                <a:latin typeface="Book Antiqua" pitchFamily="18" charset="0"/>
                <a:ea typeface="Times New Roman"/>
              </a:rPr>
              <a:t>Keterangan:</a:t>
            </a:r>
          </a:p>
          <a:p>
            <a:pPr indent="68580">
              <a:spcAft>
                <a:spcPts val="0"/>
              </a:spcAft>
              <a:buNone/>
            </a:pPr>
            <a:r>
              <a:rPr lang="id-ID" sz="2000" dirty="0" smtClean="0">
                <a:solidFill>
                  <a:srgbClr val="000000"/>
                </a:solidFill>
                <a:latin typeface="Book Antiqua" pitchFamily="18" charset="0"/>
                <a:ea typeface="Times New Roman"/>
              </a:rPr>
              <a:t>(a) = (a1) + ... + (a7)</a:t>
            </a:r>
            <a:endParaRPr lang="id-ID" sz="2000" dirty="0" smtClean="0">
              <a:latin typeface="Book Antiqua" pitchFamily="18" charset="0"/>
              <a:ea typeface="Times New Roman"/>
            </a:endParaRPr>
          </a:p>
          <a:p>
            <a:pPr indent="68580">
              <a:spcAft>
                <a:spcPts val="0"/>
              </a:spcAft>
              <a:buNone/>
            </a:pPr>
            <a:r>
              <a:rPr lang="id-ID" sz="2000" dirty="0" smtClean="0">
                <a:solidFill>
                  <a:srgbClr val="000000"/>
                </a:solidFill>
                <a:latin typeface="Book Antiqua" pitchFamily="18" charset="0"/>
                <a:ea typeface="Times New Roman"/>
              </a:rPr>
              <a:t>(b) = (b1) + ... + (b7)</a:t>
            </a:r>
            <a:endParaRPr lang="id-ID" sz="2000" dirty="0" smtClean="0">
              <a:latin typeface="Book Antiqua" pitchFamily="18" charset="0"/>
              <a:ea typeface="Times New Roman"/>
            </a:endParaRPr>
          </a:p>
          <a:p>
            <a:pPr indent="68580">
              <a:spcAft>
                <a:spcPts val="0"/>
              </a:spcAft>
              <a:buNone/>
            </a:pPr>
            <a:r>
              <a:rPr lang="id-ID" sz="2000" dirty="0" smtClean="0">
                <a:solidFill>
                  <a:srgbClr val="000000"/>
                </a:solidFill>
                <a:latin typeface="Book Antiqua" pitchFamily="18" charset="0"/>
                <a:ea typeface="Times New Roman"/>
              </a:rPr>
              <a:t>(c) = (c1) + ... + (c7)</a:t>
            </a:r>
            <a:endParaRPr lang="id-ID" sz="2000" dirty="0" smtClean="0">
              <a:latin typeface="Book Antiqua" pitchFamily="18" charset="0"/>
              <a:ea typeface="Times New Roman"/>
            </a:endParaRPr>
          </a:p>
          <a:p>
            <a:pPr indent="68580">
              <a:spcAft>
                <a:spcPts val="0"/>
              </a:spcAft>
              <a:buNone/>
            </a:pPr>
            <a:r>
              <a:rPr lang="id-ID" sz="2000" dirty="0" smtClean="0">
                <a:solidFill>
                  <a:srgbClr val="000000"/>
                </a:solidFill>
                <a:latin typeface="Book Antiqua" pitchFamily="18" charset="0"/>
                <a:ea typeface="Times New Roman"/>
              </a:rPr>
              <a:t>M</a:t>
            </a:r>
            <a:r>
              <a:rPr lang="id-ID" sz="2000" baseline="-25000" dirty="0" smtClean="0">
                <a:solidFill>
                  <a:srgbClr val="000000"/>
                </a:solidFill>
                <a:latin typeface="Book Antiqua" pitchFamily="18" charset="0"/>
                <a:ea typeface="Times New Roman"/>
              </a:rPr>
              <a:t>DO</a:t>
            </a:r>
            <a:r>
              <a:rPr lang="id-ID" sz="2000" dirty="0" smtClean="0">
                <a:solidFill>
                  <a:srgbClr val="000000"/>
                </a:solidFill>
                <a:latin typeface="Book Antiqua" pitchFamily="18" charset="0"/>
                <a:ea typeface="Times New Roman"/>
              </a:rPr>
              <a:t> = </a:t>
            </a:r>
          </a:p>
          <a:p>
            <a:pPr indent="68580">
              <a:spcAft>
                <a:spcPts val="0"/>
              </a:spcAft>
              <a:buNone/>
            </a:pPr>
            <a:r>
              <a:rPr lang="id-ID" sz="2000" u="sng" dirty="0" smtClean="0">
                <a:solidFill>
                  <a:srgbClr val="000000"/>
                </a:solidFill>
                <a:latin typeface="Book Antiqua" pitchFamily="18" charset="0"/>
                <a:ea typeface="Times New Roman"/>
              </a:rPr>
              <a:t>(a) – (b) – (c)</a:t>
            </a:r>
            <a:r>
              <a:rPr lang="id-ID" sz="2000" dirty="0" smtClean="0">
                <a:solidFill>
                  <a:srgbClr val="000000"/>
                </a:solidFill>
                <a:latin typeface="Book Antiqua" pitchFamily="18" charset="0"/>
                <a:ea typeface="Times New Roman"/>
              </a:rPr>
              <a:t> x 100%</a:t>
            </a:r>
            <a:endParaRPr lang="id-ID" sz="2000" u="sng" dirty="0" smtClean="0">
              <a:latin typeface="Book Antiqua" pitchFamily="18" charset="0"/>
              <a:ea typeface="Times New Roman"/>
            </a:endParaRPr>
          </a:p>
          <a:p>
            <a:pPr indent="68580">
              <a:spcAft>
                <a:spcPts val="0"/>
              </a:spcAft>
              <a:buNone/>
            </a:pPr>
            <a:r>
              <a:rPr lang="id-ID" sz="2000" dirty="0" smtClean="0">
                <a:solidFill>
                  <a:schemeClr val="tx1"/>
                </a:solidFill>
                <a:latin typeface="Book Antiqua" pitchFamily="18" charset="0"/>
                <a:ea typeface="Times New Roman"/>
              </a:rPr>
              <a:t>          (a)</a:t>
            </a:r>
          </a:p>
        </p:txBody>
      </p:sp>
      <p:sp>
        <p:nvSpPr>
          <p:cNvPr id="18" name="Content Placeholder 17"/>
          <p:cNvSpPr>
            <a:spLocks noGrp="1"/>
          </p:cNvSpPr>
          <p:nvPr>
            <p:ph idx="1"/>
          </p:nvPr>
        </p:nvSpPr>
        <p:spPr>
          <a:xfrm>
            <a:off x="0" y="1524000"/>
            <a:ext cx="6096000" cy="5334000"/>
          </a:xfrm>
          <a:solidFill>
            <a:schemeClr val="bg1"/>
          </a:solidFill>
        </p:spPr>
        <p:txBody>
          <a:bodyPr>
            <a:normAutofit/>
          </a:bodyPr>
          <a:lstStyle/>
          <a:p>
            <a:pPr>
              <a:spcBef>
                <a:spcPts val="0"/>
              </a:spcBef>
              <a:buClrTx/>
              <a:buSzTx/>
              <a:buFont typeface="Wingdings"/>
              <a:buChar char="à"/>
              <a:defRPr/>
            </a:pPr>
            <a:r>
              <a:rPr lang="id-ID" sz="2000" b="1" dirty="0" smtClean="0">
                <a:solidFill>
                  <a:schemeClr val="tx1"/>
                </a:solidFill>
                <a:latin typeface="Arial" pitchFamily="34" charset="0"/>
                <a:ea typeface="Times New Roman"/>
                <a:cs typeface="Arial" pitchFamily="34" charset="0"/>
                <a:sym typeface="Wingdings" pitchFamily="2" charset="2"/>
              </a:rPr>
              <a:t>Point </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4</a:t>
            </a:r>
            <a:r>
              <a:rPr lang="id-ID" sz="2000" b="1" dirty="0" smtClean="0">
                <a:solidFill>
                  <a:schemeClr val="tx1"/>
                </a:solidFill>
                <a:latin typeface="Arial" pitchFamily="34" charset="0"/>
                <a:ea typeface="Times New Roman"/>
                <a:cs typeface="Arial" pitchFamily="34" charset="0"/>
              </a:rPr>
              <a:t>)</a:t>
            </a:r>
            <a:endParaRPr lang="en-US" sz="20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M</a:t>
            </a:r>
            <a:r>
              <a:rPr lang="id-ID" sz="2000" baseline="-25000" dirty="0" smtClean="0">
                <a:solidFill>
                  <a:srgbClr val="000000"/>
                </a:solidFill>
                <a:latin typeface="Arial" pitchFamily="34" charset="0"/>
                <a:ea typeface="Times New Roman"/>
                <a:cs typeface="Arial" pitchFamily="34" charset="0"/>
              </a:rPr>
              <a:t>DO</a:t>
            </a:r>
            <a:r>
              <a:rPr lang="id-ID" sz="2000" dirty="0" smtClean="0">
                <a:solidFill>
                  <a:srgbClr val="000000"/>
                </a:solidFill>
                <a:latin typeface="Arial" pitchFamily="34" charset="0"/>
                <a:ea typeface="Times New Roman"/>
                <a:cs typeface="Arial" pitchFamily="34" charset="0"/>
              </a:rPr>
              <a:t> ≤ 6% </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2000" b="1" dirty="0" smtClean="0">
                <a:solidFill>
                  <a:schemeClr val="tx1"/>
                </a:solidFill>
                <a:latin typeface="Arial" pitchFamily="34" charset="0"/>
                <a:ea typeface="Times New Roman"/>
                <a:cs typeface="Arial" pitchFamily="34" charset="0"/>
                <a:sym typeface="Wingdings" pitchFamily="2" charset="2"/>
              </a:rPr>
              <a:t>Point </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3</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 </a:t>
            </a:r>
            <a:r>
              <a:rPr lang="en-US" sz="2000" b="1" dirty="0" smtClean="0">
                <a:solidFill>
                  <a:schemeClr val="tx1"/>
                </a:solidFill>
                <a:latin typeface="Arial" pitchFamily="34" charset="0"/>
                <a:cs typeface="Arial" pitchFamily="34" charset="0"/>
              </a:rPr>
              <a:t>Point (2), </a:t>
            </a:r>
            <a:r>
              <a:rPr lang="en-US" sz="2000" b="1" dirty="0" err="1" smtClean="0">
                <a:solidFill>
                  <a:schemeClr val="tx1"/>
                </a:solidFill>
                <a:latin typeface="Arial" pitchFamily="34" charset="0"/>
                <a:cs typeface="Arial" pitchFamily="34" charset="0"/>
              </a:rPr>
              <a:t>dan</a:t>
            </a:r>
            <a:r>
              <a:rPr lang="en-US" sz="2000" b="1" dirty="0" smtClean="0">
                <a:solidFill>
                  <a:schemeClr val="tx1"/>
                </a:solidFill>
                <a:latin typeface="Arial" pitchFamily="34" charset="0"/>
                <a:cs typeface="Arial" pitchFamily="34" charset="0"/>
              </a:rPr>
              <a:t> Point (1)</a:t>
            </a:r>
            <a:endParaRPr lang="en-US" sz="20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6% &lt; M</a:t>
            </a:r>
            <a:r>
              <a:rPr lang="id-ID" sz="2000" baseline="-25000" dirty="0" smtClean="0">
                <a:solidFill>
                  <a:srgbClr val="000000"/>
                </a:solidFill>
                <a:latin typeface="Arial" pitchFamily="34" charset="0"/>
                <a:ea typeface="Times New Roman"/>
                <a:cs typeface="Arial" pitchFamily="34" charset="0"/>
              </a:rPr>
              <a:t>DO</a:t>
            </a:r>
            <a:r>
              <a:rPr lang="id-ID" sz="2000" dirty="0" smtClean="0">
                <a:solidFill>
                  <a:srgbClr val="000000"/>
                </a:solidFill>
                <a:latin typeface="Arial" pitchFamily="34" charset="0"/>
                <a:ea typeface="Times New Roman"/>
                <a:cs typeface="Arial" pitchFamily="34" charset="0"/>
              </a:rPr>
              <a:t> &lt; 45%</a:t>
            </a:r>
            <a:endParaRPr lang="en-US" sz="20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chemeClr val="tx1"/>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[180 – (400 x M</a:t>
            </a:r>
            <a:r>
              <a:rPr lang="id-ID" sz="2000" baseline="-25000" dirty="0" smtClean="0">
                <a:solidFill>
                  <a:srgbClr val="000000"/>
                </a:solidFill>
                <a:latin typeface="Arial" pitchFamily="34" charset="0"/>
                <a:ea typeface="Times New Roman"/>
                <a:cs typeface="Arial" pitchFamily="34" charset="0"/>
              </a:rPr>
              <a:t>DO</a:t>
            </a:r>
            <a:r>
              <a:rPr lang="id-ID" sz="2000" dirty="0" smtClean="0">
                <a:solidFill>
                  <a:srgbClr val="000000"/>
                </a:solidFill>
                <a:latin typeface="Arial" pitchFamily="34" charset="0"/>
                <a:ea typeface="Times New Roman"/>
                <a:cs typeface="Arial" pitchFamily="34" charset="0"/>
              </a:rPr>
              <a:t>)] / 39</a:t>
            </a:r>
            <a:endParaRPr lang="en-US" sz="2000" dirty="0" smtClean="0">
              <a:solidFill>
                <a:schemeClr val="tx1"/>
              </a:solidFill>
              <a:latin typeface="Arial" pitchFamily="34" charset="0"/>
              <a:cs typeface="Arial" pitchFamily="34" charset="0"/>
            </a:endParaRPr>
          </a:p>
          <a:p>
            <a:pPr>
              <a:spcBef>
                <a:spcPts val="0"/>
              </a:spcBef>
              <a:buClrTx/>
              <a:buSzTx/>
              <a:buNone/>
              <a:defRPr/>
            </a:pPr>
            <a:endParaRPr lang="en-US" sz="20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2000" dirty="0" smtClean="0">
                <a:solidFill>
                  <a:srgbClr val="000000"/>
                </a:solidFill>
                <a:latin typeface="Arial" pitchFamily="34" charset="0"/>
                <a:ea typeface="Times New Roman"/>
                <a:cs typeface="Arial" pitchFamily="34" charset="0"/>
              </a:rPr>
              <a:t>Jika M</a:t>
            </a:r>
            <a:r>
              <a:rPr lang="id-ID" sz="2000" baseline="-25000" dirty="0" smtClean="0">
                <a:solidFill>
                  <a:srgbClr val="000000"/>
                </a:solidFill>
                <a:latin typeface="Arial" pitchFamily="34" charset="0"/>
                <a:ea typeface="Times New Roman"/>
                <a:cs typeface="Arial" pitchFamily="34" charset="0"/>
              </a:rPr>
              <a:t>DO</a:t>
            </a:r>
            <a:r>
              <a:rPr lang="id-ID" sz="2000" dirty="0" smtClean="0">
                <a:solidFill>
                  <a:srgbClr val="000000"/>
                </a:solidFill>
                <a:latin typeface="Arial" pitchFamily="34" charset="0"/>
                <a:ea typeface="Times New Roman"/>
                <a:cs typeface="Arial" pitchFamily="34" charset="0"/>
              </a:rPr>
              <a:t> ≥ 45%</a:t>
            </a:r>
            <a:endParaRPr lang="en-US" sz="2000" dirty="0" smtClean="0">
              <a:solidFill>
                <a:srgbClr val="000000"/>
              </a:solidFill>
              <a:latin typeface="Arial" pitchFamily="34" charset="0"/>
              <a:ea typeface="Times New Roman"/>
              <a:cs typeface="Arial" pitchFamily="34" charset="0"/>
            </a:endParaRPr>
          </a:p>
          <a:p>
            <a:pPr lvl="0" algn="just">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0.</a:t>
            </a:r>
            <a:endParaRPr lang="en-US" sz="2000" dirty="0" smtClean="0">
              <a:solidFill>
                <a:schemeClr val="tx1"/>
              </a:solidFill>
              <a:latin typeface="Arial" pitchFamily="34" charset="0"/>
              <a:cs typeface="Arial" pitchFamily="34" charset="0"/>
            </a:endParaRPr>
          </a:p>
          <a:p>
            <a:pPr lvl="0">
              <a:spcBef>
                <a:spcPts val="0"/>
              </a:spcBef>
              <a:buClrTx/>
              <a:buSzTx/>
              <a:buNone/>
              <a:defRPr/>
            </a:pPr>
            <a:endParaRPr lang="en-US" sz="2000" b="1" dirty="0" smtClean="0">
              <a:solidFill>
                <a:schemeClr val="tx1"/>
              </a:solidFill>
              <a:latin typeface="Arial" pitchFamily="34" charset="0"/>
              <a:cs typeface="Arial" pitchFamily="34" charset="0"/>
            </a:endParaRPr>
          </a:p>
          <a:p>
            <a:pPr>
              <a:spcBef>
                <a:spcPts val="0"/>
              </a:spcBef>
              <a:buClrTx/>
              <a:buSzTx/>
              <a:buNone/>
              <a:defRPr/>
            </a:pPr>
            <a:r>
              <a:rPr lang="en-US" sz="2000" dirty="0" smtClean="0">
                <a:solidFill>
                  <a:schemeClr val="tx1"/>
                </a:solidFill>
                <a:latin typeface="Arial" pitchFamily="34" charset="0"/>
                <a:ea typeface="Times New Roman"/>
                <a:cs typeface="Arial" pitchFamily="34" charset="0"/>
              </a:rPr>
              <a:t>	</a:t>
            </a:r>
            <a:endParaRPr lang="en-US" sz="2000" b="1" dirty="0" smtClean="0">
              <a:solidFill>
                <a:schemeClr val="tx1"/>
              </a:solidFill>
              <a:latin typeface="Arial" pitchFamily="34" charset="0"/>
              <a:cs typeface="Arial" pitchFamily="34" charset="0"/>
            </a:endParaRPr>
          </a:p>
          <a:p>
            <a:pPr>
              <a:spcBef>
                <a:spcPts val="0"/>
              </a:spcBef>
              <a:buClrTx/>
              <a:buSzTx/>
              <a:buNone/>
              <a:defRPr/>
            </a:pPr>
            <a:r>
              <a:rPr lang="en-US" sz="2000" dirty="0" smtClean="0">
                <a:solidFill>
                  <a:schemeClr val="tx1"/>
                </a:solidFill>
                <a:latin typeface="Arial" pitchFamily="34" charset="0"/>
                <a:ea typeface="Times New Roman"/>
                <a:cs typeface="Arial" pitchFamily="34" charset="0"/>
              </a:rPr>
              <a:t>	</a:t>
            </a:r>
            <a:endParaRPr lang="en-US" sz="2000" dirty="0" smtClean="0">
              <a:solidFill>
                <a:schemeClr val="tx1"/>
              </a:solidFill>
              <a:latin typeface="Arial" pitchFamily="34" charset="0"/>
              <a:cs typeface="Arial" pitchFamily="34" charset="0"/>
            </a:endParaRPr>
          </a:p>
          <a:p>
            <a:pPr>
              <a:buNone/>
            </a:pPr>
            <a:endParaRPr lang="en-US" sz="2000" dirty="0" smtClean="0">
              <a:solidFill>
                <a:schemeClr val="tx1"/>
              </a:solidFill>
              <a:latin typeface="Arial" pitchFamily="34" charset="0"/>
              <a:cs typeface="Arial" pitchFamily="34" charset="0"/>
            </a:endParaRPr>
          </a:p>
          <a:p>
            <a:endParaRPr lang="en-US" sz="2000" dirty="0">
              <a:latin typeface="Arial" pitchFamily="34" charset="0"/>
              <a:cs typeface="Arial" pitchFamily="34" charset="0"/>
            </a:endParaRPr>
          </a:p>
        </p:txBody>
      </p:sp>
      <p:sp>
        <p:nvSpPr>
          <p:cNvPr id="6" name="Rectangle 5"/>
          <p:cNvSpPr/>
          <p:nvPr/>
        </p:nvSpPr>
        <p:spPr>
          <a:xfrm>
            <a:off x="6096000" y="0"/>
            <a:ext cx="31242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533400" y="914400"/>
          <a:ext cx="8305800" cy="6394451"/>
        </p:xfrm>
        <a:graphic>
          <a:graphicData uri="http://schemas.openxmlformats.org/presentationml/2006/ole">
            <p:oleObj spid="_x0000_s2050" name="Document" r:id="rId3" imgW="7318197" imgH="8780012" progId="Word.Document.12">
              <p:embed/>
            </p:oleObj>
          </a:graphicData>
        </a:graphic>
      </p:graphicFrame>
      <p:sp>
        <p:nvSpPr>
          <p:cNvPr id="5" name="TextBox 4"/>
          <p:cNvSpPr txBox="1"/>
          <p:nvPr/>
        </p:nvSpPr>
        <p:spPr>
          <a:xfrm>
            <a:off x="457200" y="76200"/>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3 :</a:t>
            </a:r>
          </a:p>
          <a:p>
            <a:pPr algn="ctr"/>
            <a:r>
              <a:rPr lang="fr-FR" sz="2000" b="1" dirty="0" err="1" smtClean="0"/>
              <a:t>Mahasiswa</a:t>
            </a:r>
            <a:r>
              <a:rPr lang="fr-FR" sz="2000" b="1" dirty="0" smtClean="0"/>
              <a:t> dan </a:t>
            </a:r>
            <a:r>
              <a:rPr lang="fr-FR" sz="2000" b="1" dirty="0" err="1" smtClean="0"/>
              <a:t>lulusan</a:t>
            </a:r>
            <a:r>
              <a:rPr lang="id-ID" sz="2000" b="1" dirty="0" smtClean="0"/>
              <a:t> (bobot : </a:t>
            </a:r>
            <a:r>
              <a:rPr lang="en-US" sz="2000" b="1" dirty="0" smtClean="0">
                <a:latin typeface="Arial Narrow" pitchFamily="34" charset="0"/>
              </a:rPr>
              <a:t>13</a:t>
            </a:r>
            <a:r>
              <a:rPr lang="id-ID" sz="2000" b="1" dirty="0" smtClean="0">
                <a:latin typeface="Arial Narrow" pitchFamily="34" charset="0"/>
              </a:rPr>
              <a:t>,</a:t>
            </a:r>
            <a:r>
              <a:rPr lang="en-US" sz="2000" b="1" dirty="0" smtClean="0">
                <a:latin typeface="Arial Narrow" pitchFamily="34" charset="0"/>
              </a:rPr>
              <a:t>16</a:t>
            </a:r>
            <a:r>
              <a:rPr lang="id-ID" sz="2000" b="1" dirty="0" smtClean="0">
                <a:latin typeface="Arial Narrow" pitchFamily="34" charset="0"/>
              </a:rPr>
              <a:t>)</a:t>
            </a:r>
            <a:endParaRPr lang="id-ID" sz="20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1722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3.2.1.2 PERSENTASE KELULUSAN TEPAT WAKTU UNTUK SEMUA PROGRAM STUDI</a:t>
            </a:r>
          </a:p>
        </p:txBody>
      </p:sp>
      <p:sp>
        <p:nvSpPr>
          <p:cNvPr id="16" name="Rectangle 15"/>
          <p:cNvSpPr/>
          <p:nvPr/>
        </p:nvSpPr>
        <p:spPr>
          <a:xfrm>
            <a:off x="6172200" y="1524000"/>
            <a:ext cx="29718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68580">
              <a:spcAft>
                <a:spcPts val="0"/>
              </a:spcAft>
              <a:buNone/>
            </a:pPr>
            <a:r>
              <a:rPr lang="id-ID" sz="1600" dirty="0" smtClean="0">
                <a:solidFill>
                  <a:srgbClr val="000000"/>
                </a:solidFill>
                <a:latin typeface="Book Antiqua" pitchFamily="18" charset="0"/>
                <a:ea typeface="Times New Roman"/>
              </a:rPr>
              <a:t>Keterangan</a:t>
            </a:r>
          </a:p>
          <a:p>
            <a:pPr indent="68580">
              <a:spcAft>
                <a:spcPts val="0"/>
              </a:spcAft>
              <a:buNone/>
            </a:pPr>
            <a:r>
              <a:rPr lang="id-ID" sz="1600" dirty="0" smtClean="0">
                <a:solidFill>
                  <a:srgbClr val="000000"/>
                </a:solidFill>
                <a:latin typeface="Book Antiqua" pitchFamily="18" charset="0"/>
                <a:ea typeface="Times New Roman"/>
              </a:rPr>
              <a:t>(d) = (d1) + ... + (d7)</a:t>
            </a:r>
            <a:endParaRPr lang="id-ID" sz="1600" dirty="0" smtClean="0">
              <a:latin typeface="Book Antiqua" pitchFamily="18" charset="0"/>
              <a:ea typeface="Times New Roman"/>
            </a:endParaRPr>
          </a:p>
          <a:p>
            <a:pPr indent="68580">
              <a:spcAft>
                <a:spcPts val="0"/>
              </a:spcAft>
              <a:buNone/>
            </a:pPr>
            <a:r>
              <a:rPr lang="id-ID" sz="1600" dirty="0" smtClean="0">
                <a:solidFill>
                  <a:srgbClr val="000000"/>
                </a:solidFill>
                <a:latin typeface="Book Antiqua" pitchFamily="18" charset="0"/>
                <a:ea typeface="Times New Roman"/>
              </a:rPr>
              <a:t>(f) = (f1) + ... + (f7)</a:t>
            </a:r>
            <a:endParaRPr lang="id-ID" sz="1600" dirty="0" smtClean="0">
              <a:latin typeface="Book Antiqua" pitchFamily="18" charset="0"/>
              <a:ea typeface="Times New Roman"/>
            </a:endParaRPr>
          </a:p>
          <a:p>
            <a:pPr indent="68580">
              <a:spcAft>
                <a:spcPts val="0"/>
              </a:spcAft>
              <a:buNone/>
            </a:pPr>
            <a:r>
              <a:rPr lang="id-ID" sz="1600" dirty="0" smtClean="0">
                <a:solidFill>
                  <a:srgbClr val="000000"/>
                </a:solidFill>
                <a:latin typeface="Book Antiqua" pitchFamily="18" charset="0"/>
                <a:ea typeface="Times New Roman"/>
              </a:rPr>
              <a:t>K</a:t>
            </a:r>
            <a:r>
              <a:rPr lang="id-ID" sz="1600" baseline="-25000" dirty="0" smtClean="0">
                <a:solidFill>
                  <a:srgbClr val="000000"/>
                </a:solidFill>
                <a:latin typeface="Book Antiqua" pitchFamily="18" charset="0"/>
                <a:ea typeface="Times New Roman"/>
              </a:rPr>
              <a:t>TW</a:t>
            </a:r>
            <a:r>
              <a:rPr lang="id-ID" sz="1600" dirty="0" smtClean="0">
                <a:solidFill>
                  <a:srgbClr val="000000"/>
                </a:solidFill>
                <a:latin typeface="Book Antiqua" pitchFamily="18" charset="0"/>
                <a:ea typeface="Times New Roman"/>
              </a:rPr>
              <a:t> = [(f) / (d)] x 100%</a:t>
            </a:r>
            <a:endParaRPr lang="id-ID" sz="1600" dirty="0" smtClean="0">
              <a:latin typeface="Book Antiqua" pitchFamily="18" charset="0"/>
              <a:ea typeface="Times New Roman"/>
            </a:endParaRPr>
          </a:p>
        </p:txBody>
      </p:sp>
      <p:sp>
        <p:nvSpPr>
          <p:cNvPr id="18" name="Content Placeholder 17"/>
          <p:cNvSpPr>
            <a:spLocks noGrp="1"/>
          </p:cNvSpPr>
          <p:nvPr>
            <p:ph idx="1"/>
          </p:nvPr>
        </p:nvSpPr>
        <p:spPr>
          <a:xfrm>
            <a:off x="0" y="1524000"/>
            <a:ext cx="6172200" cy="5334000"/>
          </a:xfrm>
          <a:solidFill>
            <a:schemeClr val="bg1"/>
          </a:solidFill>
        </p:spPr>
        <p:txBody>
          <a:bodyPr>
            <a:normAutofit/>
          </a:bodyPr>
          <a:lstStyle/>
          <a:p>
            <a:pPr>
              <a:spcBef>
                <a:spcPts val="0"/>
              </a:spcBef>
              <a:buClrTx/>
              <a:buSzTx/>
              <a:buFont typeface="Wingdings"/>
              <a:buChar char="à"/>
              <a:defRPr/>
            </a:pPr>
            <a:r>
              <a:rPr lang="id-ID" sz="2000" b="1" dirty="0" smtClean="0">
                <a:solidFill>
                  <a:schemeClr val="tx1"/>
                </a:solidFill>
                <a:latin typeface="Arial" pitchFamily="34" charset="0"/>
                <a:ea typeface="Times New Roman"/>
                <a:cs typeface="Arial" pitchFamily="34" charset="0"/>
                <a:sym typeface="Wingdings" pitchFamily="2" charset="2"/>
              </a:rPr>
              <a:t>Point </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4</a:t>
            </a:r>
            <a:r>
              <a:rPr lang="id-ID" sz="2000" b="1" dirty="0" smtClean="0">
                <a:solidFill>
                  <a:schemeClr val="tx1"/>
                </a:solidFill>
                <a:latin typeface="Arial" pitchFamily="34" charset="0"/>
                <a:ea typeface="Times New Roman"/>
                <a:cs typeface="Arial" pitchFamily="34" charset="0"/>
              </a:rPr>
              <a:t>)</a:t>
            </a:r>
            <a:endParaRPr lang="en-US" sz="20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K</a:t>
            </a:r>
            <a:r>
              <a:rPr lang="id-ID" sz="2000" baseline="-25000" dirty="0" smtClean="0">
                <a:solidFill>
                  <a:srgbClr val="000000"/>
                </a:solidFill>
                <a:latin typeface="Arial" pitchFamily="34" charset="0"/>
                <a:ea typeface="Times New Roman"/>
                <a:cs typeface="Arial" pitchFamily="34" charset="0"/>
              </a:rPr>
              <a:t>TW</a:t>
            </a:r>
            <a:r>
              <a:rPr lang="id-ID" sz="2000" dirty="0" smtClean="0">
                <a:solidFill>
                  <a:srgbClr val="000000"/>
                </a:solidFill>
                <a:latin typeface="Arial" pitchFamily="34" charset="0"/>
                <a:ea typeface="Times New Roman"/>
                <a:cs typeface="Arial" pitchFamily="34" charset="0"/>
              </a:rPr>
              <a:t> ≥ 50% </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2000" b="1" dirty="0" smtClean="0">
                <a:solidFill>
                  <a:schemeClr val="tx1"/>
                </a:solidFill>
                <a:latin typeface="Arial" pitchFamily="34" charset="0"/>
                <a:ea typeface="Times New Roman"/>
                <a:cs typeface="Arial" pitchFamily="34" charset="0"/>
                <a:sym typeface="Wingdings" pitchFamily="2" charset="2"/>
              </a:rPr>
              <a:t>Point </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3</a:t>
            </a:r>
            <a:r>
              <a:rPr lang="id-ID" sz="2000" b="1" dirty="0" smtClean="0">
                <a:solidFill>
                  <a:schemeClr val="tx1"/>
                </a:solidFill>
                <a:latin typeface="Arial" pitchFamily="34" charset="0"/>
                <a:ea typeface="Times New Roman"/>
                <a:cs typeface="Arial" pitchFamily="34" charset="0"/>
              </a:rPr>
              <a:t>)</a:t>
            </a:r>
            <a:r>
              <a:rPr lang="en-US" sz="2000" b="1" dirty="0" smtClean="0">
                <a:solidFill>
                  <a:schemeClr val="tx1"/>
                </a:solidFill>
                <a:latin typeface="Arial" pitchFamily="34" charset="0"/>
                <a:ea typeface="Times New Roman"/>
                <a:cs typeface="Arial" pitchFamily="34" charset="0"/>
              </a:rPr>
              <a:t>, </a:t>
            </a:r>
            <a:r>
              <a:rPr lang="en-US" sz="2000" b="1" dirty="0" smtClean="0">
                <a:solidFill>
                  <a:schemeClr val="tx1"/>
                </a:solidFill>
                <a:latin typeface="Arial" pitchFamily="34" charset="0"/>
                <a:cs typeface="Arial" pitchFamily="34" charset="0"/>
              </a:rPr>
              <a:t>Point (2), </a:t>
            </a:r>
            <a:r>
              <a:rPr lang="en-US" sz="2000" b="1" dirty="0" err="1" smtClean="0">
                <a:solidFill>
                  <a:schemeClr val="tx1"/>
                </a:solidFill>
                <a:latin typeface="Arial" pitchFamily="34" charset="0"/>
                <a:cs typeface="Arial" pitchFamily="34" charset="0"/>
              </a:rPr>
              <a:t>dan</a:t>
            </a:r>
            <a:r>
              <a:rPr lang="en-US" sz="2000" b="1" dirty="0" smtClean="0">
                <a:solidFill>
                  <a:schemeClr val="tx1"/>
                </a:solidFill>
                <a:latin typeface="Arial" pitchFamily="34" charset="0"/>
                <a:cs typeface="Arial" pitchFamily="34" charset="0"/>
              </a:rPr>
              <a:t> Point (1)</a:t>
            </a:r>
            <a:endParaRPr lang="en-US" sz="20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0 &lt; K</a:t>
            </a:r>
            <a:r>
              <a:rPr lang="id-ID" sz="2000" baseline="-25000" dirty="0" smtClean="0">
                <a:solidFill>
                  <a:srgbClr val="000000"/>
                </a:solidFill>
                <a:latin typeface="Arial" pitchFamily="34" charset="0"/>
                <a:ea typeface="Times New Roman"/>
                <a:cs typeface="Arial" pitchFamily="34" charset="0"/>
              </a:rPr>
              <a:t>TW</a:t>
            </a:r>
            <a:r>
              <a:rPr lang="id-ID" sz="2000" dirty="0" smtClean="0">
                <a:solidFill>
                  <a:srgbClr val="000000"/>
                </a:solidFill>
                <a:latin typeface="Arial" pitchFamily="34" charset="0"/>
                <a:ea typeface="Times New Roman"/>
                <a:cs typeface="Arial" pitchFamily="34" charset="0"/>
              </a:rPr>
              <a:t> &lt; 50%</a:t>
            </a:r>
            <a:endParaRPr lang="en-US" sz="20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chemeClr val="tx1"/>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1 + (6 x K</a:t>
            </a:r>
            <a:r>
              <a:rPr lang="id-ID" sz="2000" baseline="-25000" dirty="0" smtClean="0">
                <a:solidFill>
                  <a:srgbClr val="000000"/>
                </a:solidFill>
                <a:latin typeface="Arial" pitchFamily="34" charset="0"/>
                <a:ea typeface="Times New Roman"/>
                <a:cs typeface="Arial" pitchFamily="34" charset="0"/>
              </a:rPr>
              <a:t>TW</a:t>
            </a:r>
            <a:r>
              <a:rPr lang="id-ID" sz="2000" dirty="0" smtClean="0">
                <a:solidFill>
                  <a:srgbClr val="000000"/>
                </a:solidFill>
                <a:latin typeface="Arial" pitchFamily="34" charset="0"/>
                <a:ea typeface="Times New Roman"/>
                <a:cs typeface="Arial" pitchFamily="34" charset="0"/>
              </a:rPr>
              <a:t>)</a:t>
            </a:r>
            <a:endParaRPr lang="en-US" sz="2000" dirty="0" smtClean="0">
              <a:solidFill>
                <a:schemeClr val="tx1"/>
              </a:solidFill>
              <a:latin typeface="Arial" pitchFamily="34" charset="0"/>
              <a:cs typeface="Arial" pitchFamily="34" charset="0"/>
            </a:endParaRPr>
          </a:p>
          <a:p>
            <a:pPr>
              <a:spcBef>
                <a:spcPts val="0"/>
              </a:spcBef>
              <a:buClrTx/>
              <a:buSzTx/>
              <a:buNone/>
              <a:defRPr/>
            </a:pPr>
            <a:endParaRPr lang="en-US" sz="20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2000" dirty="0" smtClean="0">
                <a:solidFill>
                  <a:srgbClr val="000000"/>
                </a:solidFill>
                <a:latin typeface="Arial" pitchFamily="34" charset="0"/>
                <a:ea typeface="Times New Roman"/>
                <a:cs typeface="Arial" pitchFamily="34" charset="0"/>
              </a:rPr>
              <a:t>Jika K</a:t>
            </a:r>
            <a:r>
              <a:rPr lang="id-ID" sz="2000" baseline="-25000" dirty="0" smtClean="0">
                <a:solidFill>
                  <a:srgbClr val="000000"/>
                </a:solidFill>
                <a:latin typeface="Arial" pitchFamily="34" charset="0"/>
                <a:ea typeface="Times New Roman"/>
                <a:cs typeface="Arial" pitchFamily="34" charset="0"/>
              </a:rPr>
              <a:t>TW</a:t>
            </a:r>
            <a:r>
              <a:rPr lang="id-ID" sz="2000" dirty="0" smtClean="0">
                <a:solidFill>
                  <a:srgbClr val="000000"/>
                </a:solidFill>
                <a:latin typeface="Arial" pitchFamily="34" charset="0"/>
                <a:ea typeface="Times New Roman"/>
                <a:cs typeface="Arial" pitchFamily="34" charset="0"/>
              </a:rPr>
              <a:t> = 0 </a:t>
            </a:r>
            <a:endParaRPr lang="en-US" sz="2000"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2000" dirty="0" smtClean="0">
                <a:solidFill>
                  <a:schemeClr val="tx1"/>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0. </a:t>
            </a:r>
            <a:endParaRPr lang="en-US" sz="2000" dirty="0" smtClean="0">
              <a:solidFill>
                <a:schemeClr val="tx1"/>
              </a:solidFill>
              <a:latin typeface="Arial" pitchFamily="34" charset="0"/>
              <a:cs typeface="Arial" pitchFamily="34" charset="0"/>
            </a:endParaRPr>
          </a:p>
          <a:p>
            <a:pPr lvl="0">
              <a:spcBef>
                <a:spcPts val="0"/>
              </a:spcBef>
              <a:buClrTx/>
              <a:buSzTx/>
              <a:buNone/>
              <a:defRPr/>
            </a:pPr>
            <a:endParaRPr lang="en-US" sz="2000" b="1" dirty="0" smtClean="0">
              <a:solidFill>
                <a:schemeClr val="tx1"/>
              </a:solidFill>
              <a:latin typeface="Arial" pitchFamily="34" charset="0"/>
              <a:cs typeface="Arial" pitchFamily="34" charset="0"/>
            </a:endParaRPr>
          </a:p>
          <a:p>
            <a:pPr>
              <a:buNone/>
            </a:pPr>
            <a:endParaRPr lang="en-US" sz="2000" dirty="0" smtClean="0">
              <a:solidFill>
                <a:schemeClr val="tx1"/>
              </a:solidFill>
              <a:latin typeface="Arial" pitchFamily="34" charset="0"/>
              <a:cs typeface="Arial" pitchFamily="34" charset="0"/>
            </a:endParaRPr>
          </a:p>
          <a:p>
            <a:endParaRPr lang="en-US" sz="2000" dirty="0">
              <a:latin typeface="Arial" pitchFamily="34" charset="0"/>
              <a:cs typeface="Arial" pitchFamily="34" charset="0"/>
            </a:endParaRPr>
          </a:p>
        </p:txBody>
      </p:sp>
      <p:sp>
        <p:nvSpPr>
          <p:cNvPr id="6" name="Rectangle 5"/>
          <p:cNvSpPr/>
          <p:nvPr/>
        </p:nvSpPr>
        <p:spPr>
          <a:xfrm>
            <a:off x="6172200" y="0"/>
            <a:ext cx="30480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3.2.2.1 RATA-RATA LAMA STUDI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doktor</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Rata-rata masa studi program doktor.</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doktor,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doktor, maka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dihitung dengan cara berikut:</a:t>
            </a:r>
            <a:endParaRPr lang="en-US"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3.5 tahun,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4; Jika 3.5 &lt; R</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&lt; 7,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8 – (8 x R</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7 ; Jika R</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7,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0.</a:t>
            </a: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magister</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Rata-rata masa studi program magister.</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magister,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magister, maka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2 tahun,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4; Jika 2 &lt; R</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&lt; 4,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8 – (2 x R</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r>
              <a:rPr lang="id-ID" sz="18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4,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0.</a:t>
            </a: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0,41</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3.2.2.1 RATA-RATA LAMA STUDI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sarjana</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Rata-rata masa studi program sarjana.</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sarjana,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sarjana, maka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4 tahun,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4; Jika 4 &lt; R</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&lt; 7,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=[ 28 – (4 x R</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 3; Jika R</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7,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0.</a:t>
            </a:r>
          </a:p>
          <a:p>
            <a:pPr>
              <a:spcBef>
                <a:spcPts val="0"/>
              </a:spcBef>
              <a:buNone/>
            </a:pPr>
            <a:r>
              <a:rPr lang="id-ID" sz="1800" dirty="0" smtClean="0">
                <a:solidFill>
                  <a:schemeClr val="tx1"/>
                </a:solidFill>
                <a:latin typeface="Arial" pitchFamily="34" charset="0"/>
                <a:cs typeface="Arial" pitchFamily="34" charset="0"/>
              </a:rPr>
              <a:t>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IV</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Rata-rata masa studi program diploma IV.</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IV,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IV, maka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tahun,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Jika 4 &lt; 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&lt; 7,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=[ 28 – (4 x 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 3; Jika 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7,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0.</a:t>
            </a:r>
          </a:p>
          <a:p>
            <a:pPr lvl="0">
              <a:spcBef>
                <a:spcPts val="0"/>
              </a:spcBef>
              <a:buClrTx/>
              <a:buSzTx/>
              <a:buNone/>
              <a:defRPr/>
            </a:pP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solidFill>
                <a:schemeClr val="tx1"/>
              </a:solidFill>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1,23</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3.2.2.2 RATA-RATA IPK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doktor</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b="1"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Rata-rata IPK program doktor.</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doktor,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doktor, maka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3.8,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4; Jika 3 &lt; IPK</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&lt; 3.8,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(2.5 x IPK</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5.5 ; Jika IPK</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2.</a:t>
            </a:r>
          </a:p>
          <a:p>
            <a:pPr>
              <a:spcBef>
                <a:spcPts val="0"/>
              </a:spcBef>
              <a:buNone/>
            </a:pPr>
            <a:r>
              <a:rPr lang="id-ID" sz="1800" dirty="0" smtClean="0">
                <a:solidFill>
                  <a:schemeClr val="tx1"/>
                </a:solidFill>
                <a:latin typeface="Arial" pitchFamily="34" charset="0"/>
                <a:cs typeface="Arial" pitchFamily="34" charset="0"/>
              </a:rPr>
              <a:t> </a:t>
            </a: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magister</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Rata-rata IPK program magister.</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magister,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magister, maka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3.5,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4; Jika 3 &lt; IPK</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&lt; 3.5,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- 10 ; Jika IPK</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2.</a:t>
            </a: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1,23</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3.2.2.1 RATA-RATA LAMA STUDI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III</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Rata-rata masa studi program diploma III</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III,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III, maka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3 tahun,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4; Jika 3 &lt; R</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&lt; 5,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=10 – (2 x R</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Jika R</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5,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0.</a:t>
            </a:r>
          </a:p>
          <a:p>
            <a:pPr>
              <a:spcBef>
                <a:spcPts val="0"/>
              </a:spcBef>
              <a:buNone/>
            </a:pPr>
            <a:r>
              <a:rPr lang="id-ID" sz="1800" dirty="0" smtClean="0">
                <a:solidFill>
                  <a:schemeClr val="tx1"/>
                </a:solidFill>
                <a:latin typeface="Arial" pitchFamily="34" charset="0"/>
                <a:cs typeface="Arial" pitchFamily="34" charset="0"/>
              </a:rPr>
              <a:t> </a:t>
            </a: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II</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Rata-rata masa studi program diploma II.</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II,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II, maka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2 tahun,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4; Jika 2 &lt; R</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=12 – (4 x R</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Jika R</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a:t>
            </a:r>
          </a:p>
          <a:p>
            <a:pPr>
              <a:spcBef>
                <a:spcPts val="0"/>
              </a:spcBef>
              <a:buNone/>
            </a:pPr>
            <a:r>
              <a:rPr lang="id-ID" sz="1800" dirty="0" smtClean="0">
                <a:solidFill>
                  <a:schemeClr val="tx1"/>
                </a:solidFill>
                <a:latin typeface="Arial" pitchFamily="34" charset="0"/>
                <a:cs typeface="Arial" pitchFamily="34" charset="0"/>
              </a:rPr>
              <a:t> </a:t>
            </a: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1,23</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3.2.2.1 RATA-RATA LAMA STUDI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R</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Rata-rata masa studi program diploma I.</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 maka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R</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1 tahun,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4; Jika 1 &lt; R</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&lt; 2,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=8 – (4 x R</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Jika R</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2,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p>
          <a:p>
            <a:pPr>
              <a:spcBef>
                <a:spcPts val="0"/>
              </a:spcBef>
              <a:buNone/>
            </a:pPr>
            <a:endParaRPr lang="en-US" sz="1800" dirty="0" smtClean="0">
              <a:solidFill>
                <a:schemeClr val="tx1"/>
              </a:solidFill>
              <a:latin typeface="Arial" pitchFamily="34" charset="0"/>
              <a:cs typeface="Arial" pitchFamily="34" charset="0"/>
            </a:endParaRPr>
          </a:p>
          <a:p>
            <a:pPr>
              <a:spcBef>
                <a:spcPts val="0"/>
              </a:spcBef>
              <a:buNone/>
            </a:pPr>
            <a:r>
              <a:rPr lang="id-ID" sz="1800" dirty="0" smtClean="0">
                <a:solidFill>
                  <a:schemeClr val="tx1"/>
                </a:solidFill>
                <a:latin typeface="Arial" pitchFamily="34" charset="0"/>
                <a:cs typeface="Arial" pitchFamily="34" charset="0"/>
              </a:rPr>
              <a:t>Skor akhir =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a:t>
            </a: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solidFill>
                <a:schemeClr val="tx1"/>
              </a:solidFill>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1,23</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3.2.2.2 RATA-RATA IPK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sarjana</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Rata-rata IPK program sarjana.</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sarjana,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sarjana, maka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4; Jika 2.75 &lt; 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- 8; Jika 2 ≤ 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2.75, maka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2] / 3.</a:t>
            </a:r>
          </a:p>
          <a:p>
            <a:pPr>
              <a:spcBef>
                <a:spcPts val="0"/>
              </a:spcBef>
              <a:buNone/>
            </a:pPr>
            <a:r>
              <a:rPr lang="id-ID" sz="1800" dirty="0" smtClean="0">
                <a:solidFill>
                  <a:schemeClr val="tx1"/>
                </a:solidFill>
                <a:latin typeface="Arial" pitchFamily="34" charset="0"/>
                <a:cs typeface="Arial" pitchFamily="34" charset="0"/>
              </a:rPr>
              <a:t> </a:t>
            </a: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IV</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Rata-rata IPK program diploma IV.</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IV,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IV, maka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Jika 2.75 &lt; 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- 8; Jika 2 ≤ 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2.75,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2] / 3.</a:t>
            </a:r>
          </a:p>
          <a:p>
            <a:pPr>
              <a:spcBef>
                <a:spcPts val="0"/>
              </a:spcBef>
              <a:buClrTx/>
              <a:buSzTx/>
              <a:buNone/>
              <a:defRPr/>
            </a:pP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solidFill>
                <a:schemeClr val="tx1"/>
              </a:solidFill>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3.2.2.2 RATA-RATA IPK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III</a:t>
            </a:r>
            <a:endParaRPr lang="id-ID" sz="1800" dirty="0" smtClean="0">
              <a:solidFill>
                <a:schemeClr val="tx1"/>
              </a:solidFill>
              <a:latin typeface="Arial" pitchFamily="34" charset="0"/>
              <a:cs typeface="Arial" pitchFamily="34" charset="0"/>
            </a:endParaRPr>
          </a:p>
          <a:p>
            <a:pPr>
              <a:spcBef>
                <a:spcPts val="0"/>
              </a:spcBef>
              <a:buNone/>
            </a:pP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Rata-rata IPK program diploma III</a:t>
            </a:r>
          </a:p>
          <a:p>
            <a:pPr>
              <a:spcBef>
                <a:spcPts val="0"/>
              </a:spcBef>
              <a:buNone/>
            </a:pPr>
            <a:r>
              <a:rPr lang="id-ID" sz="1800" dirty="0" smtClean="0">
                <a:solidFill>
                  <a:schemeClr val="tx1"/>
                </a:solidFill>
                <a:latin typeface="Arial" pitchFamily="34" charset="0"/>
                <a:cs typeface="Arial" pitchFamily="34" charset="0"/>
              </a:rPr>
              <a:t>Jika tidak ada program diploma III,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0.</a:t>
            </a:r>
          </a:p>
          <a:p>
            <a:pPr>
              <a:spcBef>
                <a:spcPts val="0"/>
              </a:spcBef>
              <a:buNone/>
            </a:pPr>
            <a:r>
              <a:rPr lang="id-ID" sz="1800" dirty="0" smtClean="0">
                <a:solidFill>
                  <a:schemeClr val="tx1"/>
                </a:solidFill>
                <a:latin typeface="Arial" pitchFamily="34" charset="0"/>
                <a:cs typeface="Arial" pitchFamily="34" charset="0"/>
              </a:rPr>
              <a:t>Jika ada program diploma III, maka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dihitung dengan cara berikut:</a:t>
            </a:r>
          </a:p>
          <a:p>
            <a:pPr>
              <a:spcBef>
                <a:spcPts val="0"/>
              </a:spcBef>
              <a:buNone/>
            </a:pP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4; Jika 2.75 &lt; 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- 8; Jika 2 ≤ 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2.75, maka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2] / 3.</a:t>
            </a:r>
          </a:p>
          <a:p>
            <a:pPr>
              <a:spcBef>
                <a:spcPts val="0"/>
              </a:spcBef>
              <a:buNone/>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II</a:t>
            </a:r>
            <a:endParaRPr lang="id-ID" sz="1800" dirty="0" smtClean="0">
              <a:solidFill>
                <a:schemeClr val="tx1"/>
              </a:solidFill>
              <a:latin typeface="Arial" pitchFamily="34" charset="0"/>
              <a:cs typeface="Arial" pitchFamily="34" charset="0"/>
            </a:endParaRPr>
          </a:p>
          <a:p>
            <a:pPr>
              <a:spcBef>
                <a:spcPts val="0"/>
              </a:spcBef>
              <a:buNone/>
            </a:pP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Rata-rata IPK program diploma II.</a:t>
            </a:r>
          </a:p>
          <a:p>
            <a:pPr>
              <a:spcBef>
                <a:spcPts val="0"/>
              </a:spcBef>
              <a:buNone/>
            </a:pPr>
            <a:r>
              <a:rPr lang="id-ID" sz="1800" dirty="0" smtClean="0">
                <a:solidFill>
                  <a:schemeClr val="tx1"/>
                </a:solidFill>
                <a:latin typeface="Arial" pitchFamily="34" charset="0"/>
                <a:cs typeface="Arial" pitchFamily="34" charset="0"/>
              </a:rPr>
              <a:t>Jika tidak ada program diploma II,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0.</a:t>
            </a:r>
          </a:p>
          <a:p>
            <a:pPr>
              <a:spcBef>
                <a:spcPts val="0"/>
              </a:spcBef>
              <a:buNone/>
            </a:pPr>
            <a:r>
              <a:rPr lang="id-ID" sz="1800" dirty="0" smtClean="0">
                <a:solidFill>
                  <a:schemeClr val="tx1"/>
                </a:solidFill>
                <a:latin typeface="Arial" pitchFamily="34" charset="0"/>
                <a:cs typeface="Arial" pitchFamily="34" charset="0"/>
              </a:rPr>
              <a:t>Jika ada program diploma II, maka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dihitung dengan cara berikut:</a:t>
            </a:r>
          </a:p>
          <a:p>
            <a:pPr>
              <a:spcBef>
                <a:spcPts val="0"/>
              </a:spcBef>
              <a:buNone/>
            </a:pP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4; Jika 2.75 &lt; 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- 8; Jika 2 ≤ 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2.75, maka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2] / 3.</a:t>
            </a:r>
          </a:p>
          <a:p>
            <a:pPr>
              <a:spcBef>
                <a:spcPts val="0"/>
              </a:spcBef>
              <a:buNone/>
            </a:pPr>
            <a:r>
              <a:rPr lang="id-ID" sz="1800" dirty="0" smtClean="0">
                <a:solidFill>
                  <a:schemeClr val="tx1"/>
                </a:solidFill>
                <a:latin typeface="Arial" pitchFamily="34" charset="0"/>
                <a:cs typeface="Arial" pitchFamily="34" charset="0"/>
              </a:rPr>
              <a:t> </a:t>
            </a: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3.2.2.2 RATA-RATA IPK LULUSAN DALAM TIGA TAHUN TERAKHIR</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Untuk program diploma I</a:t>
            </a:r>
            <a:endParaRPr lang="id-ID" sz="1800" dirty="0" smtClean="0">
              <a:solidFill>
                <a:schemeClr val="tx1"/>
              </a:solidFill>
              <a:latin typeface="Arial" pitchFamily="34" charset="0"/>
              <a:cs typeface="Arial" pitchFamily="34" charset="0"/>
            </a:endParaRP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Rata-rata IPK program diploma I.</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tidak ada program diploma I,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0, dan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0.</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ada program diploma I, maka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1, dan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dihitung dengan cara berikut:</a:t>
            </a:r>
          </a:p>
          <a:p>
            <a:pPr>
              <a:spcBef>
                <a:spcPts val="0"/>
              </a:spcBef>
              <a:buNone/>
            </a:pPr>
            <a:r>
              <a:rPr lang="en-US" sz="1800" dirty="0" smtClean="0">
                <a:solidFill>
                  <a:schemeClr val="tx1"/>
                </a:solidFill>
                <a:latin typeface="Arial" pitchFamily="34" charset="0"/>
                <a:cs typeface="Arial" pitchFamily="34" charset="0"/>
              </a:rPr>
              <a:t>	</a:t>
            </a:r>
            <a:r>
              <a:rPr lang="id-ID" sz="1800" dirty="0" smtClean="0">
                <a:solidFill>
                  <a:schemeClr val="tx1"/>
                </a:solidFill>
                <a:latin typeface="Arial" pitchFamily="34" charset="0"/>
                <a:cs typeface="Arial" pitchFamily="34" charset="0"/>
              </a:rPr>
              <a:t>Jika 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3,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4; Jika 2.75 &lt; 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&lt; 3, maka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- 8; Jika 2 ≤ 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2.75, maka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[(4 x IPK</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2] / 3.</a:t>
            </a:r>
          </a:p>
          <a:p>
            <a:pPr>
              <a:spcBef>
                <a:spcPts val="0"/>
              </a:spcBef>
              <a:buNone/>
            </a:pPr>
            <a:r>
              <a:rPr lang="id-ID" sz="18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	</a:t>
            </a:r>
          </a:p>
          <a:p>
            <a:pPr>
              <a:spcBef>
                <a:spcPts val="0"/>
              </a:spcBef>
              <a:buNone/>
            </a:pPr>
            <a:endParaRPr lang="en-US" sz="1800" dirty="0" smtClean="0">
              <a:solidFill>
                <a:schemeClr val="tx1"/>
              </a:solidFill>
              <a:latin typeface="Arial" pitchFamily="34" charset="0"/>
              <a:cs typeface="Arial" pitchFamily="34" charset="0"/>
            </a:endParaRPr>
          </a:p>
          <a:p>
            <a:pPr>
              <a:spcBef>
                <a:spcPts val="0"/>
              </a:spcBef>
              <a:buNone/>
            </a:pPr>
            <a:r>
              <a:rPr lang="id-ID" sz="1800" dirty="0" smtClean="0">
                <a:solidFill>
                  <a:schemeClr val="tx1"/>
                </a:solidFill>
                <a:latin typeface="Arial" pitchFamily="34" charset="0"/>
                <a:cs typeface="Arial" pitchFamily="34" charset="0"/>
              </a:rPr>
              <a:t>Skor akhir = (S</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S</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S3</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S2</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S1</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D4</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D3</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D2</a:t>
            </a:r>
            <a:r>
              <a:rPr lang="id-ID" sz="1800" dirty="0" smtClean="0">
                <a:solidFill>
                  <a:schemeClr val="tx1"/>
                </a:solidFill>
                <a:latin typeface="Arial" pitchFamily="34" charset="0"/>
                <a:cs typeface="Arial" pitchFamily="34" charset="0"/>
              </a:rPr>
              <a:t> + I</a:t>
            </a:r>
            <a:r>
              <a:rPr lang="id-ID" sz="1800" baseline="-25000" dirty="0" smtClean="0">
                <a:solidFill>
                  <a:schemeClr val="tx1"/>
                </a:solidFill>
                <a:latin typeface="Arial" pitchFamily="34" charset="0"/>
                <a:cs typeface="Arial" pitchFamily="34" charset="0"/>
              </a:rPr>
              <a:t>D1</a:t>
            </a:r>
            <a:r>
              <a:rPr lang="id-ID" sz="1800" dirty="0" smtClean="0">
                <a:solidFill>
                  <a:schemeClr val="tx1"/>
                </a:solidFill>
                <a:latin typeface="Arial" pitchFamily="34" charset="0"/>
                <a:cs typeface="Arial" pitchFamily="34" charset="0"/>
              </a:rPr>
              <a:t>)</a:t>
            </a: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3.2.3 SISTEM EVALUASI LULUSAN YANG EFEKTIF, MENCAKUP KEBIJAKAN DAN STRATEGI, KEBERADAAN INSTRUMEN, MONITORING DAN EVALUASI, SERTA TINDAK LANJUTNYA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Berdasarkan Surat Keputusan Rektor</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Strategi  lewat  wawancara langsung,  mengirimkan </a:t>
            </a:r>
            <a:r>
              <a:rPr lang="id-ID" sz="1600" i="1" dirty="0" smtClean="0">
                <a:solidFill>
                  <a:schemeClr val="tx1"/>
                </a:solidFill>
                <a:latin typeface="Book Antiqua" pitchFamily="18" charset="0"/>
              </a:rPr>
              <a:t>email</a:t>
            </a:r>
            <a:r>
              <a:rPr lang="id-ID" sz="1600" dirty="0" smtClean="0">
                <a:solidFill>
                  <a:schemeClr val="tx1"/>
                </a:solidFill>
                <a:latin typeface="Book Antiqua" pitchFamily="18" charset="0"/>
              </a:rPr>
              <a:t> atau</a:t>
            </a:r>
            <a:r>
              <a:rPr lang="en-US" sz="1600" dirty="0" smtClean="0">
                <a:solidFill>
                  <a:schemeClr val="tx1"/>
                </a:solidFill>
                <a:latin typeface="Book Antiqua" pitchFamily="18" charset="0"/>
              </a:rPr>
              <a:t> </a:t>
            </a:r>
            <a:r>
              <a:rPr lang="id-ID" sz="1600" dirty="0" smtClean="0">
                <a:solidFill>
                  <a:schemeClr val="tx1"/>
                </a:solidFill>
                <a:latin typeface="Book Antiqua" pitchFamily="18" charset="0"/>
              </a:rPr>
              <a:t> melalui </a:t>
            </a:r>
            <a:r>
              <a:rPr lang="en-US" sz="1600" dirty="0" smtClean="0">
                <a:solidFill>
                  <a:schemeClr val="tx1"/>
                </a:solidFill>
                <a:latin typeface="Book Antiqua" pitchFamily="18" charset="0"/>
              </a:rPr>
              <a:t>w</a:t>
            </a:r>
            <a:r>
              <a:rPr lang="id-ID" sz="1600" i="1" dirty="0" smtClean="0">
                <a:solidFill>
                  <a:schemeClr val="tx1"/>
                </a:solidFill>
                <a:latin typeface="Book Antiqua" pitchFamily="18" charset="0"/>
              </a:rPr>
              <a:t>ebsite</a:t>
            </a:r>
          </a:p>
          <a:p>
            <a:endParaRPr lang="id-ID" sz="1600" i="1" dirty="0" smtClean="0">
              <a:solidFill>
                <a:schemeClr val="tx1"/>
              </a:solidFill>
              <a:latin typeface="Book Antiqua" pitchFamily="18" charset="0"/>
            </a:endParaRPr>
          </a:p>
          <a:p>
            <a:r>
              <a:rPr lang="id-ID" sz="1600" dirty="0" smtClean="0">
                <a:solidFill>
                  <a:schemeClr val="tx1"/>
                </a:solidFill>
                <a:latin typeface="Book Antiqua" pitchFamily="18" charset="0"/>
              </a:rPr>
              <a:t>Instrumen  berupa kuesioner</a:t>
            </a: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600" b="1" dirty="0" smtClean="0">
                <a:solidFill>
                  <a:schemeClr val="tx1"/>
                </a:solidFill>
                <a:latin typeface="Arial" pitchFamily="34" charset="0"/>
                <a:cs typeface="Arial" pitchFamily="34" charset="0"/>
              </a:rPr>
              <a:t>Point (</a:t>
            </a:r>
            <a:r>
              <a:rPr lang="en-US" sz="1600" b="1" dirty="0" smtClean="0">
                <a:solidFill>
                  <a:schemeClr val="tx1"/>
                </a:solidFill>
                <a:latin typeface="Arial" pitchFamily="34" charset="0"/>
                <a:cs typeface="Arial" pitchFamily="34" charset="0"/>
              </a:rPr>
              <a:t>4</a:t>
            </a:r>
            <a:r>
              <a:rPr lang="id-ID" sz="1600" b="1" dirty="0" smtClean="0">
                <a:solidFill>
                  <a:schemeClr val="tx1"/>
                </a:solidFill>
                <a:latin typeface="Arial" pitchFamily="34" charset="0"/>
                <a:cs typeface="Arial" pitchFamily="34" charset="0"/>
              </a:rPr>
              <a:t>)</a:t>
            </a:r>
            <a:endParaRPr lang="en-US" sz="1600" b="1" dirty="0" smtClean="0">
              <a:solidFill>
                <a:schemeClr val="tx1"/>
              </a:solidFill>
              <a:latin typeface="Arial" pitchFamily="34" charset="0"/>
              <a:cs typeface="Arial" pitchFamily="34" charset="0"/>
            </a:endParaRPr>
          </a:p>
          <a:p>
            <a:pPr lvl="0">
              <a:spcBef>
                <a:spcPts val="0"/>
              </a:spcBef>
              <a:buClrTx/>
              <a:buSzTx/>
              <a:buNone/>
              <a:defRPr/>
            </a:pPr>
            <a:r>
              <a:rPr lang="fi-FI" sz="1600" dirty="0" smtClean="0">
                <a:solidFill>
                  <a:srgbClr val="000000"/>
                </a:solidFill>
                <a:latin typeface="Arial" pitchFamily="34" charset="0"/>
                <a:ea typeface="Times New Roman"/>
                <a:cs typeface="Arial" pitchFamily="34" charset="0"/>
              </a:rPr>
              <a:t>	S</a:t>
            </a:r>
            <a:r>
              <a:rPr lang="id-ID" sz="1600" dirty="0" smtClean="0">
                <a:solidFill>
                  <a:srgbClr val="000000"/>
                </a:solidFill>
                <a:latin typeface="Arial" pitchFamily="34" charset="0"/>
                <a:ea typeface="Times New Roman"/>
                <a:cs typeface="Arial" pitchFamily="34" charset="0"/>
              </a:rPr>
              <a:t>i</a:t>
            </a:r>
            <a:r>
              <a:rPr lang="fi-FI" sz="1600" dirty="0" smtClean="0">
                <a:solidFill>
                  <a:srgbClr val="000000"/>
                </a:solidFill>
                <a:latin typeface="Arial" pitchFamily="34" charset="0"/>
                <a:ea typeface="Times New Roman"/>
                <a:cs typeface="Arial" pitchFamily="34" charset="0"/>
              </a:rPr>
              <a:t>stem evaluasi yang efektif yang mencakup:</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(1)   Kebijakan dan strategi dan komitmen institusi untuk mendorong seluruh program studi melakukan proses pelacakan dan evaluasi lulusan </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(2)   Instrumen yang sahih dan andal disesuaikan dengan kondisi perguruan tinggi</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(3)   Monitoring dan evaluasi keefektifan proses pelacakan dan pemberdayaan lulusan, </a:t>
            </a:r>
            <a:endParaRPr lang="id-ID" sz="1600" dirty="0" smtClean="0">
              <a:solidFill>
                <a:srgbClr val="000000"/>
              </a:solidFill>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(4)   Tindak lanjut untuk mencapai sasaran yang ditetapkan</a:t>
            </a:r>
            <a:r>
              <a:rPr lang="id-ID" sz="1600" dirty="0" smtClean="0">
                <a:solidFill>
                  <a:srgbClr val="000000"/>
                </a:solidFill>
                <a:latin typeface="Arial" pitchFamily="34" charset="0"/>
                <a:ea typeface="Times New Roman"/>
                <a:cs typeface="Arial" pitchFamily="34" charset="0"/>
              </a:rPr>
              <a:t>.</a:t>
            </a:r>
            <a:endParaRPr lang="en-US" sz="1600" dirty="0" smtClean="0">
              <a:latin typeface="Arial" pitchFamily="34" charset="0"/>
              <a:cs typeface="Arial" pitchFamily="34" charset="0"/>
            </a:endParaRPr>
          </a:p>
          <a:p>
            <a:pPr lvl="0">
              <a:spcBef>
                <a:spcPts val="0"/>
              </a:spcBef>
              <a:buClrTx/>
              <a:buSzTx/>
              <a:buNone/>
              <a:defRPr/>
            </a:pPr>
            <a:endParaRPr lang="id-ID" sz="16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600" b="1" dirty="0" smtClean="0">
                <a:solidFill>
                  <a:schemeClr val="tx1"/>
                </a:solidFill>
                <a:latin typeface="Arial" pitchFamily="34" charset="0"/>
                <a:ea typeface="Times New Roman"/>
                <a:cs typeface="Arial" pitchFamily="34" charset="0"/>
                <a:sym typeface="Wingdings" pitchFamily="2" charset="2"/>
              </a:rPr>
              <a:t>Point </a:t>
            </a:r>
            <a:r>
              <a:rPr lang="id-ID" sz="1600" b="1" dirty="0" smtClean="0">
                <a:solidFill>
                  <a:schemeClr val="tx1"/>
                </a:solidFill>
                <a:latin typeface="Arial" pitchFamily="34" charset="0"/>
                <a:ea typeface="Times New Roman"/>
                <a:cs typeface="Arial" pitchFamily="34" charset="0"/>
              </a:rPr>
              <a:t>(</a:t>
            </a:r>
            <a:r>
              <a:rPr lang="en-US" sz="1600" b="1" dirty="0" smtClean="0">
                <a:solidFill>
                  <a:schemeClr val="tx1"/>
                </a:solidFill>
                <a:latin typeface="Arial" pitchFamily="34" charset="0"/>
                <a:ea typeface="Times New Roman"/>
                <a:cs typeface="Arial" pitchFamily="34" charset="0"/>
              </a:rPr>
              <a:t>3</a:t>
            </a:r>
            <a:r>
              <a:rPr lang="id-ID" sz="1600" b="1" dirty="0" smtClean="0">
                <a:solidFill>
                  <a:schemeClr val="tx1"/>
                </a:solidFill>
                <a:latin typeface="Arial" pitchFamily="34" charset="0"/>
                <a:ea typeface="Times New Roman"/>
                <a:cs typeface="Arial" pitchFamily="34" charset="0"/>
              </a:rPr>
              <a:t>)</a:t>
            </a:r>
            <a:endParaRPr lang="en-US" sz="16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600" b="1" dirty="0" smtClean="0">
                <a:solidFill>
                  <a:schemeClr val="tx1"/>
                </a:solidFill>
                <a:latin typeface="Arial" pitchFamily="34" charset="0"/>
                <a:ea typeface="Times New Roman"/>
                <a:cs typeface="Arial" pitchFamily="34" charset="0"/>
              </a:rPr>
              <a:t>	</a:t>
            </a:r>
            <a:r>
              <a:rPr lang="fi-FI" sz="1600" dirty="0" smtClean="0">
                <a:solidFill>
                  <a:srgbClr val="000000"/>
                </a:solidFill>
                <a:latin typeface="Arial" pitchFamily="34" charset="0"/>
                <a:ea typeface="Times New Roman"/>
                <a:cs typeface="Arial" pitchFamily="34" charset="0"/>
              </a:rPr>
              <a:t>Sistem evaluasi yang efektif yang mencakup:</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(1)   Kebijakan dan strategi dan komitmen institusi untuk mendorong seluruh program studi melakukan proses pelacakan dan evaluasi lulusan </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(2)   Instrumen yang sahih dan andal disesuaikan dengan kondisi perguruan tinggi</a:t>
            </a:r>
            <a:endParaRPr lang="id-ID" sz="1600" dirty="0" smtClean="0">
              <a:latin typeface="Arial" pitchFamily="34" charset="0"/>
              <a:ea typeface="Times New Roman"/>
              <a:cs typeface="Arial" pitchFamily="34" charset="0"/>
            </a:endParaRPr>
          </a:p>
          <a:p>
            <a:pPr lvl="0">
              <a:buNone/>
            </a:pPr>
            <a:r>
              <a:rPr lang="fi-FI" sz="1600" dirty="0" smtClean="0">
                <a:solidFill>
                  <a:srgbClr val="000000"/>
                </a:solidFill>
                <a:latin typeface="Arial" pitchFamily="34" charset="0"/>
                <a:ea typeface="Times New Roman"/>
                <a:cs typeface="Arial" pitchFamily="34" charset="0"/>
              </a:rPr>
              <a:t>	(3)   Monitoring dan evaluasi keefektifan proses pelacakan dan pemberdayaan lulusan, </a:t>
            </a:r>
            <a:endParaRPr lang="id-ID" sz="1600" dirty="0" smtClean="0">
              <a:solidFill>
                <a:srgbClr val="000000"/>
              </a:solidFill>
              <a:latin typeface="Arial" pitchFamily="34" charset="0"/>
              <a:ea typeface="Times New Roman"/>
              <a:cs typeface="Arial" pitchFamily="34" charset="0"/>
            </a:endParaRPr>
          </a:p>
          <a:p>
            <a:pPr>
              <a:buNone/>
            </a:pPr>
            <a:r>
              <a:rPr lang="fi-FI" sz="1600" b="1" dirty="0" smtClean="0">
                <a:solidFill>
                  <a:srgbClr val="000000"/>
                </a:solidFill>
                <a:latin typeface="Arial" pitchFamily="34" charset="0"/>
                <a:ea typeface="Times New Roman"/>
                <a:cs typeface="Arial" pitchFamily="34" charset="0"/>
              </a:rPr>
              <a:t>	tetapi tidak ada</a:t>
            </a:r>
            <a:r>
              <a:rPr lang="fi-FI" sz="1600" dirty="0" smtClean="0">
                <a:solidFill>
                  <a:srgbClr val="000000"/>
                </a:solidFill>
                <a:latin typeface="Arial" pitchFamily="34" charset="0"/>
                <a:ea typeface="Times New Roman"/>
                <a:cs typeface="Arial" pitchFamily="34" charset="0"/>
              </a:rPr>
              <a:t>  tindak lanjut untuk mencapai sasaran yang ditetapkan</a:t>
            </a:r>
            <a:r>
              <a:rPr lang="id-ID" sz="1600" dirty="0" smtClean="0">
                <a:solidFill>
                  <a:srgbClr val="000000"/>
                </a:solidFill>
                <a:latin typeface="Arial" pitchFamily="34" charset="0"/>
                <a:ea typeface="Times New Roman"/>
                <a:cs typeface="Arial" pitchFamily="34" charset="0"/>
              </a:rPr>
              <a:t>.</a:t>
            </a:r>
            <a:endParaRPr lang="en-US" sz="1600" dirty="0" smtClean="0">
              <a:latin typeface="Arial" pitchFamily="34" charset="0"/>
              <a:cs typeface="Arial" pitchFamily="34" charset="0"/>
            </a:endParaRPr>
          </a:p>
          <a:p>
            <a:pPr>
              <a:spcBef>
                <a:spcPts val="0"/>
              </a:spcBef>
              <a:buClrTx/>
              <a:buSzTx/>
              <a:buNone/>
              <a:defRPr/>
            </a:pPr>
            <a:endParaRPr lang="en-US" sz="1600" dirty="0" smtClean="0">
              <a:solidFill>
                <a:schemeClr val="tx1"/>
              </a:solidFill>
              <a:latin typeface="Arial" pitchFamily="34" charset="0"/>
              <a:ea typeface="Times New Roman"/>
              <a:cs typeface="Arial" pitchFamily="34" charset="0"/>
            </a:endParaRPr>
          </a:p>
          <a:p>
            <a:pPr>
              <a:spcBef>
                <a:spcPts val="0"/>
              </a:spcBef>
            </a:pPr>
            <a:endParaRPr lang="en-US" sz="1600" dirty="0">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07909"/>
            <a:ext cx="8686800" cy="5169091"/>
          </a:xfrm>
        </p:spPr>
        <p:txBody>
          <a:bodyPr>
            <a:noAutofit/>
          </a:bodyPr>
          <a:lstStyle/>
          <a:p>
            <a:r>
              <a:rPr lang="fr-FR" sz="4400" dirty="0" err="1" smtClean="0"/>
              <a:t>Standar</a:t>
            </a:r>
            <a:r>
              <a:rPr lang="fr-FR" sz="4400" dirty="0" smtClean="0"/>
              <a:t> </a:t>
            </a:r>
            <a:r>
              <a:rPr lang="fr-FR" sz="4400" dirty="0" err="1" smtClean="0"/>
              <a:t>ini</a:t>
            </a:r>
            <a:r>
              <a:rPr lang="fr-FR" sz="4400" dirty="0" smtClean="0"/>
              <a:t> </a:t>
            </a:r>
            <a:r>
              <a:rPr lang="fr-FR" sz="4400" dirty="0" err="1" smtClean="0"/>
              <a:t>merupakan</a:t>
            </a:r>
            <a:r>
              <a:rPr lang="fr-FR" sz="4400" dirty="0" smtClean="0"/>
              <a:t> </a:t>
            </a:r>
            <a:r>
              <a:rPr lang="fr-FR" sz="4400" dirty="0" err="1" smtClean="0"/>
              <a:t>acuan</a:t>
            </a:r>
            <a:r>
              <a:rPr lang="fr-FR" sz="4400" dirty="0" smtClean="0"/>
              <a:t> </a:t>
            </a:r>
            <a:r>
              <a:rPr lang="fr-FR" sz="4400" dirty="0" err="1" smtClean="0"/>
              <a:t>keunggulan</a:t>
            </a:r>
            <a:r>
              <a:rPr lang="fr-FR" sz="4400" dirty="0" smtClean="0"/>
              <a:t> </a:t>
            </a:r>
            <a:r>
              <a:rPr lang="fr-FR" sz="4400" dirty="0" err="1" smtClean="0"/>
              <a:t>mutu</a:t>
            </a:r>
            <a:r>
              <a:rPr lang="fr-FR" sz="4400" dirty="0" smtClean="0"/>
              <a:t> </a:t>
            </a:r>
            <a:r>
              <a:rPr lang="fr-FR" sz="4400" dirty="0" err="1" smtClean="0"/>
              <a:t>mahasiswa</a:t>
            </a:r>
            <a:r>
              <a:rPr lang="fr-FR" sz="4400" dirty="0" smtClean="0"/>
              <a:t> dan </a:t>
            </a:r>
            <a:r>
              <a:rPr lang="fr-FR" sz="4400" dirty="0" err="1" smtClean="0"/>
              <a:t>lulusan</a:t>
            </a:r>
            <a:r>
              <a:rPr lang="fr-FR" sz="4400" dirty="0" smtClean="0"/>
              <a:t> </a:t>
            </a:r>
            <a:r>
              <a:rPr lang="fr-FR" sz="4400" dirty="0" err="1" smtClean="0"/>
              <a:t>serta</a:t>
            </a:r>
            <a:r>
              <a:rPr lang="fr-FR" sz="4400" dirty="0" smtClean="0"/>
              <a:t> </a:t>
            </a:r>
            <a:r>
              <a:rPr lang="fr-FR" sz="4400" dirty="0" err="1" smtClean="0"/>
              <a:t>bagaimana</a:t>
            </a:r>
            <a:r>
              <a:rPr lang="fr-FR" sz="4400" dirty="0" smtClean="0"/>
              <a:t> </a:t>
            </a:r>
            <a:r>
              <a:rPr lang="fr-FR" sz="4400" dirty="0" err="1" smtClean="0"/>
              <a:t>seharusnya</a:t>
            </a:r>
            <a:r>
              <a:rPr lang="fr-FR" sz="4400" dirty="0" smtClean="0"/>
              <a:t> </a:t>
            </a:r>
            <a:r>
              <a:rPr lang="fr-FR" sz="4400" dirty="0" err="1" smtClean="0"/>
              <a:t>perguruan</a:t>
            </a:r>
            <a:r>
              <a:rPr lang="fr-FR" sz="4400" dirty="0" smtClean="0"/>
              <a:t> </a:t>
            </a:r>
            <a:r>
              <a:rPr lang="fr-FR" sz="4400" dirty="0" err="1" smtClean="0"/>
              <a:t>tinggi</a:t>
            </a:r>
            <a:r>
              <a:rPr lang="fr-FR" sz="4400" dirty="0" smtClean="0"/>
              <a:t> </a:t>
            </a:r>
            <a:r>
              <a:rPr lang="fr-FR" sz="4400" dirty="0" err="1" smtClean="0"/>
              <a:t>memperlakukan</a:t>
            </a:r>
            <a:r>
              <a:rPr lang="fr-FR" sz="4400" dirty="0" smtClean="0"/>
              <a:t>  dan </a:t>
            </a:r>
            <a:r>
              <a:rPr lang="fr-FR" sz="4400" dirty="0" err="1" smtClean="0"/>
              <a:t>memberikan</a:t>
            </a:r>
            <a:r>
              <a:rPr lang="fr-FR" sz="4400" dirty="0" smtClean="0"/>
              <a:t> </a:t>
            </a:r>
            <a:r>
              <a:rPr lang="fr-FR" sz="4400" dirty="0" err="1" smtClean="0"/>
              <a:t>layanan</a:t>
            </a:r>
            <a:r>
              <a:rPr lang="fr-FR" sz="4400" dirty="0" smtClean="0"/>
              <a:t> </a:t>
            </a:r>
            <a:r>
              <a:rPr lang="fr-FR" sz="4400" dirty="0" err="1" smtClean="0"/>
              <a:t>kepada</a:t>
            </a:r>
            <a:r>
              <a:rPr lang="fr-FR" sz="4400" dirty="0" smtClean="0"/>
              <a:t> </a:t>
            </a:r>
            <a:r>
              <a:rPr lang="fr-FR" sz="4400" dirty="0" err="1" smtClean="0"/>
              <a:t>mahasiswa</a:t>
            </a:r>
            <a:r>
              <a:rPr lang="fr-FR" sz="4400" dirty="0" smtClean="0"/>
              <a:t> dan </a:t>
            </a:r>
            <a:r>
              <a:rPr lang="fr-FR" sz="4400" dirty="0" err="1" smtClean="0"/>
              <a:t>lulusannya</a:t>
            </a:r>
            <a:r>
              <a:rPr lang="fr-FR" sz="4400" dirty="0" smtClean="0"/>
              <a:t>.</a:t>
            </a:r>
            <a:endParaRPr lang="id-ID" sz="4400" dirty="0" smtClean="0"/>
          </a:p>
        </p:txBody>
      </p:sp>
      <p:sp>
        <p:nvSpPr>
          <p:cNvPr id="3" name="Title 2"/>
          <p:cNvSpPr>
            <a:spLocks noGrp="1"/>
          </p:cNvSpPr>
          <p:nvPr>
            <p:ph type="title"/>
          </p:nvPr>
        </p:nvSpPr>
        <p:spPr>
          <a:xfrm>
            <a:off x="457200" y="228600"/>
            <a:ext cx="8229600" cy="990600"/>
          </a:xfrm>
          <a:solidFill>
            <a:schemeClr val="accent1">
              <a:lumMod val="60000"/>
              <a:lumOff val="40000"/>
            </a:schemeClr>
          </a:solidFill>
        </p:spPr>
        <p:txBody>
          <a:bodyPr>
            <a:noAutofit/>
          </a:bodyPr>
          <a:lstStyle/>
          <a:p>
            <a:pPr algn="ctr"/>
            <a:r>
              <a:rPr lang="id-ID" sz="3600" dirty="0" smtClean="0">
                <a:latin typeface="Arial Narrow" pitchFamily="34" charset="0"/>
                <a:cs typeface="Aharoni" pitchFamily="2" charset="-79"/>
              </a:rPr>
              <a:t>Rambu-rambu STANDAR 3 :</a:t>
            </a:r>
            <a:r>
              <a:rPr lang="fr-FR" sz="3600" dirty="0" err="1" smtClean="0">
                <a:latin typeface="Arial Narrow" pitchFamily="34" charset="0"/>
              </a:rPr>
              <a:t>Mahasiswa</a:t>
            </a:r>
            <a:r>
              <a:rPr lang="fr-FR" sz="3600" dirty="0" smtClean="0">
                <a:latin typeface="Arial Narrow" pitchFamily="34" charset="0"/>
              </a:rPr>
              <a:t> dan </a:t>
            </a:r>
            <a:r>
              <a:rPr lang="fr-FR" sz="3600" dirty="0" err="1" smtClean="0">
                <a:latin typeface="Arial Narrow" pitchFamily="34" charset="0"/>
              </a:rPr>
              <a:t>lulusan</a:t>
            </a:r>
            <a:r>
              <a:rPr lang="id-ID" sz="3600" dirty="0" smtClean="0">
                <a:latin typeface="Arial Narrow" pitchFamily="34" charset="0"/>
              </a:rPr>
              <a:t> </a:t>
            </a:r>
            <a:endParaRPr lang="id-ID" sz="3600" dirty="0">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3.2.3 SISTEM EVALUASI LULUSAN YANG EFEKTIF, MENCAKUP KEBIJAKAN DAN STRATEGI, KEBERADAAN INSTRUMEN, MONITORING DAN EVALUASI, SERTA TINDAK LANJUTNYA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Berdasarkan Surat Keputusan Rektor</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Strategi  lewat  wawancara langsung,  mengirimkan </a:t>
            </a:r>
            <a:r>
              <a:rPr lang="id-ID" sz="1600" i="1" dirty="0" smtClean="0">
                <a:solidFill>
                  <a:schemeClr val="tx1"/>
                </a:solidFill>
                <a:latin typeface="Book Antiqua" pitchFamily="18" charset="0"/>
              </a:rPr>
              <a:t>email</a:t>
            </a:r>
            <a:r>
              <a:rPr lang="id-ID" sz="1600" dirty="0" smtClean="0">
                <a:solidFill>
                  <a:schemeClr val="tx1"/>
                </a:solidFill>
                <a:latin typeface="Book Antiqua" pitchFamily="18" charset="0"/>
              </a:rPr>
              <a:t> atau melalui </a:t>
            </a:r>
            <a:r>
              <a:rPr lang="id-ID" sz="1600" i="1" dirty="0" smtClean="0">
                <a:solidFill>
                  <a:schemeClr val="tx1"/>
                </a:solidFill>
                <a:latin typeface="Book Antiqua" pitchFamily="18" charset="0"/>
              </a:rPr>
              <a:t>website</a:t>
            </a:r>
          </a:p>
          <a:p>
            <a:endParaRPr lang="id-ID" sz="1600" i="1" dirty="0" smtClean="0">
              <a:solidFill>
                <a:schemeClr val="tx1"/>
              </a:solidFill>
              <a:latin typeface="Book Antiqua" pitchFamily="18" charset="0"/>
            </a:endParaRPr>
          </a:p>
          <a:p>
            <a:r>
              <a:rPr lang="id-ID" sz="1600" dirty="0" smtClean="0">
                <a:solidFill>
                  <a:schemeClr val="tx1"/>
                </a:solidFill>
                <a:latin typeface="Book Antiqua" pitchFamily="18" charset="0"/>
              </a:rPr>
              <a:t>Instrumen  berupa kuesioner</a:t>
            </a: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Sistem evaluasinya hanya </a:t>
            </a:r>
            <a:r>
              <a:rPr lang="fi-FI" sz="1800" b="1" dirty="0" smtClean="0">
                <a:solidFill>
                  <a:srgbClr val="000000"/>
                </a:solidFill>
                <a:latin typeface="Arial" pitchFamily="34" charset="0"/>
                <a:ea typeface="Times New Roman"/>
                <a:cs typeface="Arial" pitchFamily="34" charset="0"/>
              </a:rPr>
              <a:t>parsial</a:t>
            </a:r>
            <a:r>
              <a:rPr lang="fi-FI" sz="1800" dirty="0" smtClean="0">
                <a:solidFill>
                  <a:srgbClr val="000000"/>
                </a:solidFill>
                <a:latin typeface="Arial" pitchFamily="34" charset="0"/>
                <a:ea typeface="Times New Roman"/>
                <a:cs typeface="Arial" pitchFamily="34" charset="0"/>
              </a:rPr>
              <a:t> atau hanya mencakup </a:t>
            </a:r>
            <a:r>
              <a:rPr lang="id-ID" sz="1800" b="1" dirty="0" smtClean="0">
                <a:solidFill>
                  <a:srgbClr val="000000"/>
                </a:solidFill>
                <a:latin typeface="Arial" pitchFamily="34" charset="0"/>
                <a:ea typeface="Times New Roman"/>
                <a:cs typeface="Arial" pitchFamily="34" charset="0"/>
              </a:rPr>
              <a:t>satu</a:t>
            </a:r>
            <a:r>
              <a:rPr lang="id-ID" sz="1800" dirty="0" smtClean="0">
                <a:solidFill>
                  <a:srgbClr val="000000"/>
                </a:solidFill>
                <a:latin typeface="Arial" pitchFamily="34" charset="0"/>
                <a:ea typeface="Times New Roman"/>
                <a:cs typeface="Arial" pitchFamily="34" charset="0"/>
              </a:rPr>
              <a:t> atau </a:t>
            </a:r>
            <a:r>
              <a:rPr lang="fi-FI" sz="1800" b="1" dirty="0" smtClean="0">
                <a:solidFill>
                  <a:srgbClr val="000000"/>
                </a:solidFill>
                <a:latin typeface="Arial" pitchFamily="34" charset="0"/>
                <a:ea typeface="Times New Roman"/>
                <a:cs typeface="Arial" pitchFamily="34" charset="0"/>
              </a:rPr>
              <a:t>dua</a:t>
            </a:r>
            <a:r>
              <a:rPr lang="fi-FI" sz="1800" b="1" i="1" dirty="0" smtClean="0">
                <a:solidFill>
                  <a:srgbClr val="000000"/>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diantara elemen berikut:</a:t>
            </a:r>
            <a:endParaRPr lang="id-ID" sz="1800" dirty="0" smtClean="0">
              <a:latin typeface="Arial" pitchFamily="34" charset="0"/>
              <a:ea typeface="Times New Roman"/>
              <a:cs typeface="Arial" pitchFamily="34" charset="0"/>
            </a:endParaRPr>
          </a:p>
          <a:p>
            <a:pPr lvl="0">
              <a:buNone/>
            </a:pPr>
            <a:r>
              <a:rPr lang="fi-FI" sz="1800" dirty="0" smtClean="0">
                <a:solidFill>
                  <a:srgbClr val="000000"/>
                </a:solidFill>
                <a:latin typeface="Arial" pitchFamily="34" charset="0"/>
                <a:ea typeface="Times New Roman"/>
                <a:cs typeface="Arial" pitchFamily="34" charset="0"/>
              </a:rPr>
              <a:t>	(1)   Kebijakan dan strategi dan komitmen institusi untuk mendorong seluruh program studi melakukan proses pelacakan dan evaluasi lulusan </a:t>
            </a:r>
            <a:endParaRPr lang="id-ID" sz="1800" dirty="0" smtClean="0">
              <a:latin typeface="Arial" pitchFamily="34" charset="0"/>
              <a:ea typeface="Times New Roman"/>
              <a:cs typeface="Arial" pitchFamily="34" charset="0"/>
            </a:endParaRPr>
          </a:p>
          <a:p>
            <a:pPr lvl="0">
              <a:buNone/>
            </a:pPr>
            <a:r>
              <a:rPr lang="fi-FI" sz="1800" dirty="0" smtClean="0">
                <a:solidFill>
                  <a:srgbClr val="000000"/>
                </a:solidFill>
                <a:latin typeface="Arial" pitchFamily="34" charset="0"/>
                <a:ea typeface="Times New Roman"/>
                <a:cs typeface="Arial" pitchFamily="34" charset="0"/>
              </a:rPr>
              <a:t>	(2)   Instrumen yang sahih dan andal disesuaikan dengan kondisi perguruan tinggi</a:t>
            </a:r>
            <a:endParaRPr lang="id-ID" sz="1800" dirty="0" smtClean="0">
              <a:latin typeface="Arial" pitchFamily="34" charset="0"/>
              <a:ea typeface="Times New Roman"/>
              <a:cs typeface="Arial" pitchFamily="34" charset="0"/>
            </a:endParaRPr>
          </a:p>
          <a:p>
            <a:pPr lvl="0">
              <a:buNone/>
            </a:pPr>
            <a:r>
              <a:rPr lang="fi-FI" sz="1800" dirty="0" smtClean="0">
                <a:solidFill>
                  <a:srgbClr val="000000"/>
                </a:solidFill>
                <a:latin typeface="Arial" pitchFamily="34" charset="0"/>
                <a:ea typeface="Times New Roman"/>
                <a:cs typeface="Arial" pitchFamily="34" charset="0"/>
              </a:rPr>
              <a:t>	(3)   Monitoring dan evaluasi keefektifan proses pelacakan dan pemberdayaan lulusan, </a:t>
            </a:r>
            <a:endParaRPr lang="id-ID" sz="1800" dirty="0" smtClean="0">
              <a:solidFill>
                <a:srgbClr val="000000"/>
              </a:solidFill>
              <a:latin typeface="Arial" pitchFamily="34" charset="0"/>
              <a:ea typeface="Times New Roman"/>
              <a:cs typeface="Arial" pitchFamily="34" charset="0"/>
            </a:endParaRPr>
          </a:p>
          <a:p>
            <a:pPr lvl="0">
              <a:buNone/>
            </a:pPr>
            <a:r>
              <a:rPr lang="fi-FI" sz="1800" dirty="0" smtClean="0">
                <a:solidFill>
                  <a:srgbClr val="000000"/>
                </a:solidFill>
                <a:latin typeface="Arial" pitchFamily="34" charset="0"/>
                <a:ea typeface="Times New Roman"/>
                <a:cs typeface="Arial" pitchFamily="34" charset="0"/>
              </a:rPr>
              <a:t>	(4)   Tindak lanjut untuk mencapai sasaran yang ditetapkan</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Tidak ada sistem evaluasi angka efisiensi edukasi yang efektif</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smtClean="0">
              <a:solidFill>
                <a:schemeClr val="tx1"/>
              </a:solidFill>
              <a:latin typeface="Arial" pitchFamily="34" charset="0"/>
              <a:cs typeface="Arial" pitchFamily="34" charset="0"/>
            </a:endParaRPr>
          </a:p>
          <a:p>
            <a:pPr>
              <a:spcBef>
                <a:spcPts val="0"/>
              </a:spcBef>
            </a:pPr>
            <a:endParaRPr lang="en-US" sz="1800" dirty="0">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3.2.4 RASIO ALUMNI DALAM LIMA TAHUN TERAKHIR YANG MEMBERIKAN RESPONS TERHADAP STUDI PELACAKAN</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lvl="0" indent="-282575">
              <a:spcBef>
                <a:spcPts val="0"/>
              </a:spcBef>
              <a:buClrTx/>
              <a:buSzTx/>
              <a:defRPr/>
            </a:pPr>
            <a:r>
              <a:rPr lang="id-ID" sz="1600" dirty="0" smtClean="0">
                <a:solidFill>
                  <a:srgbClr val="000000"/>
                </a:solidFill>
                <a:latin typeface="Book Antiqua" pitchFamily="18" charset="0"/>
                <a:ea typeface="Times New Roman"/>
                <a:cs typeface="Arial" pitchFamily="34" charset="0"/>
              </a:rPr>
              <a:t>N</a:t>
            </a:r>
            <a:r>
              <a:rPr lang="id-ID" sz="1600" baseline="-25000" dirty="0" smtClean="0">
                <a:solidFill>
                  <a:srgbClr val="000000"/>
                </a:solidFill>
                <a:latin typeface="Book Antiqua" pitchFamily="18" charset="0"/>
                <a:ea typeface="Times New Roman"/>
                <a:cs typeface="Arial" pitchFamily="34" charset="0"/>
              </a:rPr>
              <a:t>A</a:t>
            </a:r>
            <a:r>
              <a:rPr lang="id-ID" sz="1600" dirty="0" smtClean="0">
                <a:solidFill>
                  <a:srgbClr val="000000"/>
                </a:solidFill>
                <a:latin typeface="Book Antiqua" pitchFamily="18" charset="0"/>
                <a:ea typeface="Times New Roman"/>
                <a:cs typeface="Arial" pitchFamily="34" charset="0"/>
              </a:rPr>
              <a:t> = Banyaknya alumni tiga tahun terakhir yang memberikan respon</a:t>
            </a:r>
            <a:endParaRPr lang="id-ID" sz="1600" dirty="0" smtClean="0">
              <a:solidFill>
                <a:schemeClr val="tx1"/>
              </a:solidFill>
              <a:latin typeface="Book Antiqua" pitchFamily="18" charset="0"/>
              <a:ea typeface="Times New Roman"/>
              <a:cs typeface="Arial" pitchFamily="34" charset="0"/>
            </a:endParaRPr>
          </a:p>
          <a:p>
            <a:pPr marL="291465" lvl="0" indent="-291465">
              <a:buClrTx/>
              <a:buSzTx/>
              <a:buNone/>
              <a:tabLst>
                <a:tab pos="-68580" algn="l"/>
              </a:tabLst>
              <a:defRPr/>
            </a:pPr>
            <a:r>
              <a:rPr lang="en-US" sz="1600" dirty="0" smtClean="0">
                <a:solidFill>
                  <a:srgbClr val="000000"/>
                </a:solidFill>
                <a:latin typeface="Book Antiqua" pitchFamily="18" charset="0"/>
                <a:ea typeface="Times New Roman"/>
                <a:cs typeface="Arial" pitchFamily="34" charset="0"/>
              </a:rPr>
              <a:t>	</a:t>
            </a:r>
            <a:r>
              <a:rPr lang="id-ID" sz="1600" dirty="0" smtClean="0">
                <a:solidFill>
                  <a:srgbClr val="000000"/>
                </a:solidFill>
                <a:latin typeface="Book Antiqua" pitchFamily="18" charset="0"/>
                <a:ea typeface="Times New Roman"/>
                <a:cs typeface="Arial" pitchFamily="34" charset="0"/>
              </a:rPr>
              <a:t>N = Banyaknya</a:t>
            </a:r>
            <a:r>
              <a:rPr lang="en-US" sz="1600" dirty="0" smtClean="0">
                <a:solidFill>
                  <a:srgbClr val="000000"/>
                </a:solidFill>
                <a:latin typeface="Book Antiqua" pitchFamily="18" charset="0"/>
                <a:ea typeface="Times New Roman"/>
                <a:cs typeface="Arial" pitchFamily="34" charset="0"/>
              </a:rPr>
              <a:t> </a:t>
            </a:r>
            <a:r>
              <a:rPr lang="id-ID" sz="1600" dirty="0" smtClean="0">
                <a:solidFill>
                  <a:srgbClr val="000000"/>
                </a:solidFill>
                <a:latin typeface="Book Antiqua" pitchFamily="18" charset="0"/>
                <a:ea typeface="Times New Roman"/>
                <a:cs typeface="Arial" pitchFamily="34" charset="0"/>
              </a:rPr>
              <a:t>alumni dalam tiga tahun terakhir</a:t>
            </a:r>
            <a:endParaRPr lang="en-US" sz="1600" dirty="0" smtClean="0">
              <a:solidFill>
                <a:schemeClr val="tx1"/>
              </a:solidFill>
              <a:latin typeface="Book Antiqua" pitchFamily="18" charset="0"/>
              <a:ea typeface="Times New Roman"/>
              <a:cs typeface="Arial" pitchFamily="34" charset="0"/>
            </a:endParaRPr>
          </a:p>
          <a:p>
            <a:pPr marL="291465" lvl="0" indent="-291465">
              <a:buClrTx/>
              <a:buSzTx/>
              <a:buNone/>
              <a:tabLst>
                <a:tab pos="-68580" algn="l"/>
              </a:tabLst>
              <a:defRPr/>
            </a:pPr>
            <a:r>
              <a:rPr lang="en-US" sz="1600" dirty="0" smtClean="0">
                <a:solidFill>
                  <a:schemeClr val="tx1"/>
                </a:solidFill>
                <a:latin typeface="Book Antiqua" pitchFamily="18" charset="0"/>
                <a:ea typeface="Times New Roman"/>
                <a:cs typeface="Arial" pitchFamily="34" charset="0"/>
              </a:rPr>
              <a:t>		</a:t>
            </a:r>
            <a:r>
              <a:rPr lang="id-ID" sz="1600" dirty="0" smtClean="0">
                <a:solidFill>
                  <a:srgbClr val="000000"/>
                </a:solidFill>
                <a:latin typeface="Book Antiqua" pitchFamily="18" charset="0"/>
                <a:ea typeface="Times New Roman"/>
                <a:cs typeface="Arial" pitchFamily="34" charset="0"/>
              </a:rPr>
              <a:t>Rasio = (NA / N) x 100%</a:t>
            </a:r>
            <a:endParaRPr lang="id-ID" sz="1600" dirty="0" smtClean="0">
              <a:solidFill>
                <a:schemeClr val="tx1"/>
              </a:solidFill>
              <a:latin typeface="Book Antiqua" pitchFamily="18" charset="0"/>
              <a:ea typeface="Times New Roman"/>
              <a:cs typeface="Arial" pitchFamily="34" charset="0"/>
            </a:endParaRPr>
          </a:p>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4</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Rasio ≥ 20%</a:t>
            </a:r>
            <a:endParaRPr lang="id-ID" sz="1800" dirty="0" smtClean="0">
              <a:latin typeface="Arial" pitchFamily="34" charset="0"/>
              <a:ea typeface="Times New Roman"/>
              <a:cs typeface="Arial" pitchFamily="34" charset="0"/>
            </a:endParaRPr>
          </a:p>
          <a:p>
            <a:pPr>
              <a:buNone/>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 </a:t>
            </a:r>
            <a:r>
              <a:rPr lang="en-US" sz="1800" b="1" dirty="0" smtClean="0">
                <a:solidFill>
                  <a:schemeClr val="tx1"/>
                </a:solidFill>
                <a:latin typeface="Arial" pitchFamily="34" charset="0"/>
                <a:cs typeface="Arial" pitchFamily="34" charset="0"/>
              </a:rPr>
              <a:t>Point (2),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Point (1)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Rasio &lt; 20%</a:t>
            </a:r>
            <a:endParaRPr lang="id-ID" sz="1800" dirty="0" smtClean="0">
              <a:latin typeface="Arial" pitchFamily="34" charset="0"/>
              <a:ea typeface="Times New Roman"/>
              <a:cs typeface="Arial" pitchFamily="34" charset="0"/>
            </a:endParaRPr>
          </a:p>
          <a:p>
            <a:pPr>
              <a:buNone/>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(20 x Rasio).</a:t>
            </a:r>
            <a:endParaRPr lang="en-US" sz="1800" dirty="0" smtClean="0">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5938" indent="-515938"/>
            <a:r>
              <a:rPr lang="en-US" b="1" dirty="0" smtClean="0">
                <a:solidFill>
                  <a:schemeClr val="tx1"/>
                </a:solidFill>
                <a:latin typeface="Cambria" pitchFamily="18" charset="0"/>
              </a:rPr>
              <a:t>3.2.5 PARTISIPASI ALUMNI DALAM MENDUKUNG PENGEMBANGAN PERGURUAN TINGGI DALAM BENTUK: SUMBANGAN DANA, SUMBANGAN FASILITAS, MASUKAN UNTUK PERBAIKAN PROSES PEMBELAJARAN, DAN PENGEMBANGAN JEJARING</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rm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Semua bentuk partisipasi dilakukan oleh alumni</a:t>
            </a:r>
            <a:r>
              <a:rPr lang="fi-FI" sz="1800" dirty="0" smtClean="0">
                <a:solidFill>
                  <a:schemeClr val="tx1"/>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fi-FI" sz="1800" dirty="0" smtClean="0">
                <a:solidFill>
                  <a:schemeClr val="tx1"/>
                </a:solidFill>
                <a:latin typeface="Arial" pitchFamily="34" charset="0"/>
                <a:ea typeface="Times New Roman"/>
                <a:cs typeface="Arial" pitchFamily="34" charset="0"/>
              </a:rPr>
              <a:t>Tiga  </a:t>
            </a:r>
            <a:r>
              <a:rPr lang="id-ID" sz="1800" dirty="0" smtClean="0">
                <a:solidFill>
                  <a:schemeClr val="tx1"/>
                </a:solidFill>
                <a:latin typeface="Arial" pitchFamily="34" charset="0"/>
                <a:ea typeface="Times New Roman"/>
                <a:cs typeface="Arial" pitchFamily="34" charset="0"/>
              </a:rPr>
              <a:t>bentuk partisipasi dilakukan oleh alumni</a:t>
            </a:r>
            <a:r>
              <a:rPr lang="fi-FI" sz="1800" dirty="0" smtClean="0">
                <a:solidFill>
                  <a:schemeClr val="tx1"/>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Hanya </a:t>
            </a:r>
            <a:r>
              <a:rPr lang="fi-FI" sz="1800" dirty="0" smtClean="0">
                <a:solidFill>
                  <a:schemeClr val="tx1"/>
                </a:solidFill>
                <a:latin typeface="Arial" pitchFamily="34" charset="0"/>
                <a:ea typeface="Times New Roman"/>
                <a:cs typeface="Arial" pitchFamily="34" charset="0"/>
              </a:rPr>
              <a:t>dua</a:t>
            </a:r>
            <a:r>
              <a:rPr lang="id-ID" sz="1800" dirty="0" smtClean="0">
                <a:solidFill>
                  <a:schemeClr val="tx1"/>
                </a:solidFill>
                <a:latin typeface="Arial" pitchFamily="34" charset="0"/>
                <a:ea typeface="Times New Roman"/>
                <a:cs typeface="Arial" pitchFamily="34" charset="0"/>
              </a:rPr>
              <a:t> bentuk partisipasi yang dilakukan oleh alumni</a:t>
            </a:r>
            <a:r>
              <a:rPr lang="fi-FI" sz="1800" dirty="0" smtClean="0">
                <a:solidFill>
                  <a:schemeClr val="tx1"/>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Hanya </a:t>
            </a:r>
            <a:r>
              <a:rPr lang="fi-FI" sz="1800" dirty="0" smtClean="0">
                <a:solidFill>
                  <a:schemeClr val="tx1"/>
                </a:solidFill>
                <a:latin typeface="Arial" pitchFamily="34" charset="0"/>
                <a:ea typeface="Times New Roman"/>
                <a:cs typeface="Arial" pitchFamily="34" charset="0"/>
              </a:rPr>
              <a:t>satu</a:t>
            </a:r>
            <a:r>
              <a:rPr lang="id-ID" sz="1800" dirty="0" smtClean="0">
                <a:solidFill>
                  <a:schemeClr val="tx1"/>
                </a:solidFill>
                <a:latin typeface="Arial" pitchFamily="34" charset="0"/>
                <a:ea typeface="Times New Roman"/>
                <a:cs typeface="Arial" pitchFamily="34" charset="0"/>
              </a:rPr>
              <a:t> bentuk partisipasi saja yang dilakukan oleh alumni</a:t>
            </a:r>
            <a:r>
              <a:rPr lang="fi-FI" sz="1800" dirty="0" smtClean="0">
                <a:solidFill>
                  <a:schemeClr val="tx1"/>
                </a:solidFill>
                <a:latin typeface="Arial" pitchFamily="34" charset="0"/>
                <a:ea typeface="Times New Roman"/>
                <a:cs typeface="Arial" pitchFamily="34" charset="0"/>
              </a:rPr>
              <a:t>.</a:t>
            </a:r>
            <a:endParaRPr lang="en-US" sz="1800" dirty="0" smtClean="0">
              <a:solidFill>
                <a:schemeClr val="tx1"/>
              </a:solidFill>
              <a:latin typeface="Arial" pitchFamily="34" charset="0"/>
              <a:cs typeface="Arial" pitchFamily="34" charset="0"/>
            </a:endParaRPr>
          </a:p>
          <a:p>
            <a:pPr>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smtClean="0">
              <a:solidFill>
                <a:schemeClr val="tx1"/>
              </a:solidFill>
              <a:latin typeface="Arial" pitchFamily="34" charset="0"/>
              <a:cs typeface="Arial" pitchFamily="34" charset="0"/>
            </a:endParaRPr>
          </a:p>
          <a:p>
            <a:endParaRPr lang="en-US" sz="1800" dirty="0">
              <a:solidFill>
                <a:schemeClr val="tx1"/>
              </a:solidFill>
              <a:latin typeface="Arial" pitchFamily="34" charset="0"/>
              <a:cs typeface="Arial" pitchFamily="34" charset="0"/>
            </a:endParaRPr>
          </a:p>
        </p:txBody>
      </p:sp>
      <p:sp>
        <p:nvSpPr>
          <p:cNvPr id="6" name="Rectangle 5"/>
          <p:cNvSpPr/>
          <p:nvPr/>
        </p:nvSpPr>
        <p:spPr>
          <a:xfrm>
            <a:off x="70866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5148072"/>
          </a:xfrm>
        </p:spPr>
        <p:txBody>
          <a:bodyPr>
            <a:normAutofit fontScale="92500" lnSpcReduction="10000"/>
          </a:bodyPr>
          <a:lstStyle/>
          <a:p>
            <a:pPr lvl="0">
              <a:buNone/>
            </a:pPr>
            <a:r>
              <a:rPr lang="id-ID" b="1" dirty="0" smtClean="0"/>
              <a:t>1. Sistem penerimaan  (rekrutmen dan seleksi) mahasiswa baru disusun secara lengkap dan dilaksanakan secara konsisten.</a:t>
            </a:r>
          </a:p>
          <a:p>
            <a:pPr lvl="0">
              <a:buNone/>
            </a:pPr>
            <a:r>
              <a:rPr lang="id-ID" b="1" dirty="0" smtClean="0"/>
              <a:t>2. </a:t>
            </a:r>
            <a:r>
              <a:rPr lang="en-US" b="1" dirty="0" err="1" smtClean="0"/>
              <a:t>Sistem</a:t>
            </a:r>
            <a:r>
              <a:rPr lang="en-US" b="1" dirty="0" smtClean="0"/>
              <a:t> </a:t>
            </a:r>
            <a:r>
              <a:rPr lang="en-US" b="1" dirty="0" err="1" smtClean="0"/>
              <a:t>penerimaan</a:t>
            </a:r>
            <a:r>
              <a:rPr lang="en-US" b="1" dirty="0" smtClean="0"/>
              <a:t> </a:t>
            </a:r>
            <a:r>
              <a:rPr lang="en-US" b="1" dirty="0" err="1" smtClean="0"/>
              <a:t>mahasiswa</a:t>
            </a:r>
            <a:r>
              <a:rPr lang="en-US" b="1" dirty="0" smtClean="0"/>
              <a:t> </a:t>
            </a:r>
            <a:r>
              <a:rPr lang="en-US" b="1" dirty="0" err="1" smtClean="0"/>
              <a:t>baru</a:t>
            </a:r>
            <a:r>
              <a:rPr lang="en-US" b="1" dirty="0" smtClean="0"/>
              <a:t> </a:t>
            </a:r>
            <a:r>
              <a:rPr lang="en-US" b="1" dirty="0" err="1" smtClean="0"/>
              <a:t>mampu</a:t>
            </a:r>
            <a:r>
              <a:rPr lang="en-US" b="1" dirty="0" smtClean="0"/>
              <a:t> </a:t>
            </a:r>
            <a:r>
              <a:rPr lang="en-US" b="1" dirty="0" err="1" smtClean="0"/>
              <a:t>menjamin</a:t>
            </a:r>
            <a:r>
              <a:rPr lang="en-US" b="1" dirty="0" smtClean="0"/>
              <a:t> </a:t>
            </a:r>
            <a:r>
              <a:rPr lang="en-US" b="1" dirty="0" err="1" smtClean="0"/>
              <a:t>mutu</a:t>
            </a:r>
            <a:r>
              <a:rPr lang="en-US" b="1" dirty="0" smtClean="0"/>
              <a:t>, </a:t>
            </a:r>
            <a:r>
              <a:rPr lang="en-US" b="1" dirty="0" err="1" smtClean="0"/>
              <a:t>ekuitas</a:t>
            </a:r>
            <a:r>
              <a:rPr lang="en-US" b="1" dirty="0" smtClean="0"/>
              <a:t>, </a:t>
            </a:r>
            <a:r>
              <a:rPr lang="en-US" b="1" dirty="0" err="1" smtClean="0"/>
              <a:t>aksesibilitas</a:t>
            </a:r>
            <a:r>
              <a:rPr lang="en-US" b="1" dirty="0" smtClean="0"/>
              <a:t> </a:t>
            </a:r>
            <a:r>
              <a:rPr lang="en-US" b="1" dirty="0" err="1" smtClean="0"/>
              <a:t>secara</a:t>
            </a:r>
            <a:r>
              <a:rPr lang="en-US" b="1" dirty="0" smtClean="0"/>
              <a:t> </a:t>
            </a:r>
            <a:r>
              <a:rPr lang="en-US" b="1" dirty="0" err="1" smtClean="0"/>
              <a:t>efektif</a:t>
            </a:r>
            <a:r>
              <a:rPr lang="en-US" b="1" dirty="0" smtClean="0"/>
              <a:t>.</a:t>
            </a:r>
            <a:endParaRPr lang="id-ID" b="1" dirty="0" smtClean="0"/>
          </a:p>
          <a:p>
            <a:pPr lvl="0">
              <a:buNone/>
            </a:pPr>
            <a:r>
              <a:rPr lang="id-ID" b="1" dirty="0" smtClean="0"/>
              <a:t>3. Rasio calon mahasiswa yang melamar dibanding calon mahasiswa yang diterima.  </a:t>
            </a:r>
          </a:p>
          <a:p>
            <a:pPr lvl="0">
              <a:buNone/>
            </a:pPr>
            <a:r>
              <a:rPr lang="id-ID" b="1" dirty="0" smtClean="0"/>
              <a:t>4. Daya tarik perguruan tinggi secara nasional, berupa penyebaran mahasiswa yg berasal dari berbagai provinsi (penerapan prinsip pemerataan daerah asal mahasiswa).</a:t>
            </a:r>
          </a:p>
          <a:p>
            <a:pPr lvl="0">
              <a:buNone/>
            </a:pPr>
            <a:r>
              <a:rPr lang="id-ID" b="1" dirty="0" smtClean="0"/>
              <a:t>5. Pedoman seleksi calon mahasiswa baru disusun secara lengkap.</a:t>
            </a:r>
          </a:p>
        </p:txBody>
      </p:sp>
      <p:sp>
        <p:nvSpPr>
          <p:cNvPr id="5"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4 :</a:t>
            </a:r>
          </a:p>
          <a:p>
            <a:pPr algn="ctr"/>
            <a:r>
              <a:rPr lang="fr-FR" sz="2400" b="1" dirty="0" err="1" smtClean="0">
                <a:solidFill>
                  <a:schemeClr val="bg1"/>
                </a:solidFill>
              </a:rPr>
              <a:t>Mahasiswa</a:t>
            </a:r>
            <a:r>
              <a:rPr lang="fr-FR" sz="2400" b="1" dirty="0" smtClean="0">
                <a:solidFill>
                  <a:schemeClr val="bg1"/>
                </a:solidFill>
              </a:rPr>
              <a:t> dan </a:t>
            </a:r>
            <a:r>
              <a:rPr lang="fr-FR" sz="2400" b="1" dirty="0" err="1" smtClean="0">
                <a:solidFill>
                  <a:schemeClr val="bg1"/>
                </a:solidFill>
              </a:rPr>
              <a:t>lulusan</a:t>
            </a:r>
            <a:endParaRPr lang="id-ID" sz="2400" b="1" dirty="0" smtClean="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5148072"/>
          </a:xfrm>
        </p:spPr>
        <p:txBody>
          <a:bodyPr>
            <a:normAutofit fontScale="92500" lnSpcReduction="20000"/>
          </a:bodyPr>
          <a:lstStyle/>
          <a:p>
            <a:pPr lvl="0">
              <a:buNone/>
            </a:pPr>
            <a:r>
              <a:rPr lang="id-ID" b="1" dirty="0" smtClean="0"/>
              <a:t>6. Sistem untuk memberikan peluang dan menerima </a:t>
            </a:r>
          </a:p>
          <a:p>
            <a:pPr lvl="0">
              <a:buNone/>
            </a:pPr>
            <a:r>
              <a:rPr lang="id-ID" b="1" dirty="0" smtClean="0"/>
              <a:t>    mahasiswa dari golongan tidak mampu dan cacat </a:t>
            </a:r>
          </a:p>
          <a:p>
            <a:pPr lvl="0">
              <a:buNone/>
            </a:pPr>
            <a:r>
              <a:rPr lang="id-ID" b="1" dirty="0" smtClean="0"/>
              <a:t>    fisik.</a:t>
            </a:r>
          </a:p>
          <a:p>
            <a:pPr lvl="0">
              <a:buNone/>
            </a:pPr>
            <a:r>
              <a:rPr lang="id-ID" b="1" dirty="0" smtClean="0"/>
              <a:t>7. Akses dan layanan kepada  mahasiswa untuk </a:t>
            </a:r>
          </a:p>
          <a:p>
            <a:pPr lvl="0">
              <a:buNone/>
            </a:pPr>
            <a:r>
              <a:rPr lang="id-ID" b="1" dirty="0" smtClean="0"/>
              <a:t>    membina dan mengembangkan  penalaran, minat </a:t>
            </a:r>
          </a:p>
          <a:p>
            <a:pPr lvl="0">
              <a:buNone/>
            </a:pPr>
            <a:r>
              <a:rPr lang="id-ID" b="1" dirty="0" smtClean="0"/>
              <a:t>    dan bakat, kesejahteraan, bimbingan karir.</a:t>
            </a:r>
          </a:p>
          <a:p>
            <a:pPr lvl="0">
              <a:buNone/>
            </a:pPr>
            <a:r>
              <a:rPr lang="id-ID" b="1" dirty="0" smtClean="0"/>
              <a:t>8. Pemanfaatan  unit-unit layanan yang disediakan </a:t>
            </a:r>
          </a:p>
          <a:p>
            <a:pPr lvl="0">
              <a:buNone/>
            </a:pPr>
            <a:r>
              <a:rPr lang="id-ID" b="1" dirty="0" smtClean="0"/>
              <a:t>    oleh perguruan tinggi secara efektif.</a:t>
            </a:r>
          </a:p>
          <a:p>
            <a:pPr lvl="0">
              <a:buNone/>
            </a:pPr>
            <a:r>
              <a:rPr lang="id-ID" b="1" dirty="0" smtClean="0"/>
              <a:t>9. P</a:t>
            </a:r>
            <a:r>
              <a:rPr lang="es-ES" b="1" dirty="0" err="1" smtClean="0"/>
              <a:t>rogram</a:t>
            </a:r>
            <a:r>
              <a:rPr lang="es-ES" b="1" dirty="0" smtClean="0"/>
              <a:t> </a:t>
            </a:r>
            <a:r>
              <a:rPr lang="es-ES" b="1" dirty="0" err="1" smtClean="0"/>
              <a:t>layanan</a:t>
            </a:r>
            <a:r>
              <a:rPr lang="es-ES" b="1" dirty="0" smtClean="0"/>
              <a:t> </a:t>
            </a:r>
            <a:r>
              <a:rPr lang="es-ES" b="1" dirty="0" err="1" smtClean="0"/>
              <a:t>bimbingan</a:t>
            </a:r>
            <a:r>
              <a:rPr lang="es-ES" b="1" dirty="0" smtClean="0"/>
              <a:t> </a:t>
            </a:r>
            <a:r>
              <a:rPr lang="es-ES" b="1" dirty="0" err="1" smtClean="0"/>
              <a:t>karir</a:t>
            </a:r>
            <a:r>
              <a:rPr lang="es-ES" b="1" dirty="0" smtClean="0"/>
              <a:t> dan </a:t>
            </a:r>
            <a:r>
              <a:rPr lang="es-ES" b="1" dirty="0" err="1" smtClean="0"/>
              <a:t>informasi</a:t>
            </a:r>
            <a:r>
              <a:rPr lang="es-ES" b="1" dirty="0" smtClean="0"/>
              <a:t> </a:t>
            </a:r>
            <a:endParaRPr lang="id-ID" b="1" dirty="0" smtClean="0"/>
          </a:p>
          <a:p>
            <a:pPr lvl="0">
              <a:buNone/>
            </a:pPr>
            <a:r>
              <a:rPr lang="id-ID" b="1" dirty="0" smtClean="0"/>
              <a:t>    </a:t>
            </a:r>
            <a:r>
              <a:rPr lang="es-ES" b="1" dirty="0" err="1" smtClean="0"/>
              <a:t>kerja</a:t>
            </a:r>
            <a:r>
              <a:rPr lang="es-ES" b="1" dirty="0" smtClean="0"/>
              <a:t> </a:t>
            </a:r>
            <a:r>
              <a:rPr lang="es-ES" b="1" dirty="0" err="1" smtClean="0"/>
              <a:t>bagi</a:t>
            </a:r>
            <a:r>
              <a:rPr lang="es-ES" b="1" dirty="0" smtClean="0"/>
              <a:t> </a:t>
            </a:r>
            <a:r>
              <a:rPr lang="es-ES" b="1" dirty="0" err="1" smtClean="0"/>
              <a:t>mahasiswa</a:t>
            </a:r>
            <a:r>
              <a:rPr lang="es-ES" b="1" dirty="0" smtClean="0"/>
              <a:t> dan </a:t>
            </a:r>
            <a:r>
              <a:rPr lang="es-ES" b="1" dirty="0" err="1" smtClean="0"/>
              <a:t>lulusan</a:t>
            </a:r>
            <a:r>
              <a:rPr lang="es-ES" b="1" dirty="0" smtClean="0"/>
              <a:t>.</a:t>
            </a:r>
            <a:endParaRPr lang="id-ID" b="1" dirty="0" smtClean="0"/>
          </a:p>
          <a:p>
            <a:pPr lvl="0">
              <a:buNone/>
            </a:pPr>
            <a:r>
              <a:rPr lang="id-ID" b="1" dirty="0" smtClean="0"/>
              <a:t>10. </a:t>
            </a:r>
            <a:r>
              <a:rPr lang="es-ES" b="1" dirty="0" err="1" smtClean="0"/>
              <a:t>Pelaksanaan</a:t>
            </a:r>
            <a:r>
              <a:rPr lang="es-ES" b="1" dirty="0" smtClean="0"/>
              <a:t> </a:t>
            </a:r>
            <a:r>
              <a:rPr lang="es-ES" b="1" dirty="0" err="1" smtClean="0"/>
              <a:t>program</a:t>
            </a:r>
            <a:r>
              <a:rPr lang="es-ES" b="1" dirty="0" smtClean="0"/>
              <a:t> </a:t>
            </a:r>
            <a:r>
              <a:rPr lang="es-ES" b="1" dirty="0" err="1" smtClean="0"/>
              <a:t>layanan</a:t>
            </a:r>
            <a:r>
              <a:rPr lang="es-ES" b="1" dirty="0" smtClean="0"/>
              <a:t> </a:t>
            </a:r>
            <a:r>
              <a:rPr lang="es-ES" b="1" dirty="0" err="1" smtClean="0"/>
              <a:t>bimbingan</a:t>
            </a:r>
            <a:r>
              <a:rPr lang="es-ES" b="1" dirty="0" smtClean="0"/>
              <a:t> </a:t>
            </a:r>
            <a:r>
              <a:rPr lang="es-ES" b="1" dirty="0" err="1" smtClean="0"/>
              <a:t>karir</a:t>
            </a:r>
            <a:r>
              <a:rPr lang="es-ES" b="1" dirty="0" smtClean="0"/>
              <a:t> </a:t>
            </a:r>
            <a:endParaRPr lang="id-ID" b="1" dirty="0" smtClean="0"/>
          </a:p>
          <a:p>
            <a:pPr lvl="0">
              <a:buNone/>
            </a:pPr>
            <a:r>
              <a:rPr lang="id-ID" b="1" dirty="0" smtClean="0"/>
              <a:t>      </a:t>
            </a:r>
            <a:r>
              <a:rPr lang="es-ES" b="1" dirty="0" smtClean="0"/>
              <a:t>dan </a:t>
            </a:r>
            <a:r>
              <a:rPr lang="es-ES" b="1" dirty="0" err="1" smtClean="0"/>
              <a:t>informasi</a:t>
            </a:r>
            <a:r>
              <a:rPr lang="es-ES" b="1" dirty="0" smtClean="0"/>
              <a:t> </a:t>
            </a:r>
            <a:r>
              <a:rPr lang="es-ES" b="1" dirty="0" err="1" smtClean="0"/>
              <a:t>kerja</a:t>
            </a:r>
            <a:r>
              <a:rPr lang="es-ES" b="1" dirty="0" smtClean="0"/>
              <a:t> </a:t>
            </a:r>
            <a:r>
              <a:rPr lang="es-ES" b="1" dirty="0" err="1" smtClean="0"/>
              <a:t>bagi</a:t>
            </a:r>
            <a:r>
              <a:rPr lang="es-ES" b="1" dirty="0" smtClean="0"/>
              <a:t> </a:t>
            </a:r>
            <a:r>
              <a:rPr lang="es-ES" b="1" dirty="0" err="1" smtClean="0"/>
              <a:t>mahasiswa</a:t>
            </a:r>
            <a:r>
              <a:rPr lang="es-ES" b="1" dirty="0" smtClean="0"/>
              <a:t> dan </a:t>
            </a:r>
            <a:r>
              <a:rPr lang="es-ES" b="1" dirty="0" err="1" smtClean="0"/>
              <a:t>lulusan</a:t>
            </a:r>
            <a:r>
              <a:rPr lang="es-ES" b="1" dirty="0" smtClean="0"/>
              <a:t>, </a:t>
            </a:r>
            <a:endParaRPr lang="id-ID" b="1" dirty="0" smtClean="0"/>
          </a:p>
          <a:p>
            <a:pPr lvl="0">
              <a:buNone/>
            </a:pPr>
            <a:r>
              <a:rPr lang="id-ID" b="1" dirty="0" smtClean="0"/>
              <a:t>      </a:t>
            </a:r>
            <a:r>
              <a:rPr lang="es-ES" b="1" dirty="0" err="1" smtClean="0"/>
              <a:t>serta</a:t>
            </a:r>
            <a:r>
              <a:rPr lang="es-ES" b="1" dirty="0" smtClean="0"/>
              <a:t> </a:t>
            </a:r>
            <a:r>
              <a:rPr lang="es-ES" b="1" dirty="0" err="1" smtClean="0"/>
              <a:t>hasilnya</a:t>
            </a:r>
            <a:r>
              <a:rPr lang="es-ES" b="1" dirty="0" smtClean="0"/>
              <a:t>.</a:t>
            </a:r>
            <a:endParaRPr lang="id-ID" b="1" dirty="0" smtClean="0"/>
          </a:p>
        </p:txBody>
      </p:sp>
      <p:sp>
        <p:nvSpPr>
          <p:cNvPr id="5"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4 :</a:t>
            </a:r>
          </a:p>
          <a:p>
            <a:pPr algn="ctr"/>
            <a:r>
              <a:rPr lang="fr-FR" sz="2400" b="1" dirty="0" err="1" smtClean="0">
                <a:solidFill>
                  <a:schemeClr val="bg1"/>
                </a:solidFill>
              </a:rPr>
              <a:t>Mahasiswa</a:t>
            </a:r>
            <a:r>
              <a:rPr lang="fr-FR" sz="2400" b="1" dirty="0" smtClean="0">
                <a:solidFill>
                  <a:schemeClr val="bg1"/>
                </a:solidFill>
              </a:rPr>
              <a:t> dan </a:t>
            </a:r>
            <a:r>
              <a:rPr lang="fr-FR" sz="2400" b="1" dirty="0" err="1" smtClean="0">
                <a:solidFill>
                  <a:schemeClr val="bg1"/>
                </a:solidFill>
              </a:rPr>
              <a:t>lulusan</a:t>
            </a:r>
            <a:endParaRPr lang="id-ID" sz="2400" b="1" dirty="0" smtClean="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5148072"/>
          </a:xfrm>
        </p:spPr>
        <p:txBody>
          <a:bodyPr>
            <a:normAutofit/>
          </a:bodyPr>
          <a:lstStyle/>
          <a:p>
            <a:pPr lvl="0">
              <a:buNone/>
            </a:pPr>
            <a:r>
              <a:rPr lang="id-ID" b="1" dirty="0" smtClean="0"/>
              <a:t>11. Peningkatan partisipasi mahasiswa dalam  </a:t>
            </a:r>
          </a:p>
          <a:p>
            <a:pPr lvl="0">
              <a:buNone/>
            </a:pPr>
            <a:r>
              <a:rPr lang="id-ID" b="1" dirty="0" smtClean="0"/>
              <a:t>       kegiatan ilmiah dan dalam bidang minat dan </a:t>
            </a:r>
          </a:p>
          <a:p>
            <a:pPr lvl="0">
              <a:buNone/>
            </a:pPr>
            <a:r>
              <a:rPr lang="id-ID" b="1" dirty="0" smtClean="0"/>
              <a:t>       bakat pada tingkat lokal/ nasional/  </a:t>
            </a:r>
          </a:p>
          <a:p>
            <a:pPr lvl="0">
              <a:buNone/>
            </a:pPr>
            <a:r>
              <a:rPr lang="id-ID" b="1" dirty="0" smtClean="0"/>
              <a:t>       internasional.</a:t>
            </a:r>
          </a:p>
          <a:p>
            <a:pPr lvl="0">
              <a:buNone/>
            </a:pPr>
            <a:r>
              <a:rPr lang="id-ID" b="1" dirty="0" smtClean="0"/>
              <a:t>12. Peningkatan prestasi mahasiswa dalam </a:t>
            </a:r>
          </a:p>
          <a:p>
            <a:pPr lvl="0">
              <a:buNone/>
            </a:pPr>
            <a:r>
              <a:rPr lang="id-ID" b="1" dirty="0" smtClean="0"/>
              <a:t>      kegiatan ilmiah dan dalam bidang minat dan </a:t>
            </a:r>
          </a:p>
          <a:p>
            <a:pPr lvl="0">
              <a:buNone/>
            </a:pPr>
            <a:r>
              <a:rPr lang="id-ID" b="1" dirty="0" smtClean="0"/>
              <a:t>      bakat pada tingkat lokal/nasional/ </a:t>
            </a:r>
          </a:p>
          <a:p>
            <a:pPr lvl="0">
              <a:buNone/>
            </a:pPr>
            <a:r>
              <a:rPr lang="id-ID" b="1" dirty="0" smtClean="0"/>
              <a:t>      internasional.</a:t>
            </a:r>
          </a:p>
          <a:p>
            <a:pPr lvl="0">
              <a:buNone/>
            </a:pPr>
            <a:r>
              <a:rPr lang="id-ID" b="1" dirty="0" smtClean="0"/>
              <a:t>13. </a:t>
            </a:r>
            <a:r>
              <a:rPr lang="en-US" b="1" dirty="0" err="1" smtClean="0"/>
              <a:t>Keberadaan</a:t>
            </a:r>
            <a:r>
              <a:rPr lang="en-US" b="1" dirty="0" smtClean="0"/>
              <a:t> </a:t>
            </a:r>
            <a:r>
              <a:rPr lang="en-US" b="1" dirty="0" err="1" smtClean="0"/>
              <a:t>kode</a:t>
            </a:r>
            <a:r>
              <a:rPr lang="en-US" b="1" dirty="0" smtClean="0"/>
              <a:t> </a:t>
            </a:r>
            <a:r>
              <a:rPr lang="en-US" b="1" dirty="0" err="1" smtClean="0"/>
              <a:t>etik</a:t>
            </a:r>
            <a:r>
              <a:rPr lang="en-US" b="1" dirty="0" smtClean="0"/>
              <a:t> </a:t>
            </a:r>
            <a:r>
              <a:rPr lang="en-US" b="1" dirty="0" err="1" smtClean="0"/>
              <a:t>mahasiswa</a:t>
            </a:r>
            <a:r>
              <a:rPr lang="en-US" b="1" dirty="0" smtClean="0"/>
              <a:t>.</a:t>
            </a:r>
            <a:endParaRPr lang="id-ID" b="1" dirty="0" smtClean="0"/>
          </a:p>
          <a:p>
            <a:pPr lvl="0">
              <a:buNone/>
            </a:pPr>
            <a:r>
              <a:rPr lang="id-ID" b="1" dirty="0" smtClean="0"/>
              <a:t>14. </a:t>
            </a:r>
            <a:r>
              <a:rPr lang="en-US" b="1" dirty="0" err="1" smtClean="0"/>
              <a:t>Sosialisasi</a:t>
            </a:r>
            <a:r>
              <a:rPr lang="en-US" b="1" dirty="0" smtClean="0"/>
              <a:t> </a:t>
            </a:r>
            <a:r>
              <a:rPr lang="en-US" b="1" dirty="0" err="1" smtClean="0"/>
              <a:t>kode</a:t>
            </a:r>
            <a:r>
              <a:rPr lang="en-US" b="1" dirty="0" smtClean="0"/>
              <a:t> </a:t>
            </a:r>
            <a:r>
              <a:rPr lang="en-US" b="1" dirty="0" err="1" smtClean="0"/>
              <a:t>etik</a:t>
            </a:r>
            <a:r>
              <a:rPr lang="en-US" b="1" dirty="0" smtClean="0"/>
              <a:t> </a:t>
            </a:r>
            <a:r>
              <a:rPr lang="en-US" b="1" dirty="0" err="1" smtClean="0"/>
              <a:t>mahasiswa</a:t>
            </a:r>
            <a:r>
              <a:rPr lang="en-US" b="1" dirty="0" smtClean="0"/>
              <a:t>.</a:t>
            </a:r>
            <a:endParaRPr lang="id-ID" b="1" dirty="0" smtClean="0"/>
          </a:p>
          <a:p>
            <a:pPr lvl="0">
              <a:buNone/>
            </a:pPr>
            <a:r>
              <a:rPr lang="id-ID" b="1" dirty="0" smtClean="0"/>
              <a:t>15. </a:t>
            </a:r>
            <a:r>
              <a:rPr lang="en-US" b="1" dirty="0" err="1" smtClean="0"/>
              <a:t>Penerapan</a:t>
            </a:r>
            <a:r>
              <a:rPr lang="en-US" b="1" dirty="0" smtClean="0"/>
              <a:t> </a:t>
            </a:r>
            <a:r>
              <a:rPr lang="en-US" b="1" dirty="0" err="1" smtClean="0"/>
              <a:t>kode</a:t>
            </a:r>
            <a:r>
              <a:rPr lang="en-US" b="1" dirty="0" smtClean="0"/>
              <a:t> </a:t>
            </a:r>
            <a:r>
              <a:rPr lang="en-US" b="1" dirty="0" err="1" smtClean="0"/>
              <a:t>etik</a:t>
            </a:r>
            <a:r>
              <a:rPr lang="en-US" b="1" dirty="0" smtClean="0"/>
              <a:t> </a:t>
            </a:r>
            <a:r>
              <a:rPr lang="en-US" b="1" dirty="0" err="1" smtClean="0"/>
              <a:t>mahasiswa</a:t>
            </a:r>
            <a:r>
              <a:rPr lang="en-US" b="1" dirty="0" smtClean="0"/>
              <a:t> </a:t>
            </a:r>
            <a:r>
              <a:rPr lang="en-US" b="1" dirty="0" err="1" smtClean="0"/>
              <a:t>dan</a:t>
            </a:r>
            <a:r>
              <a:rPr lang="en-US" b="1" dirty="0" smtClean="0"/>
              <a:t> </a:t>
            </a:r>
            <a:r>
              <a:rPr lang="en-US" b="1" dirty="0" err="1" smtClean="0"/>
              <a:t>hasilnya</a:t>
            </a:r>
            <a:r>
              <a:rPr lang="en-US" b="1" dirty="0" smtClean="0"/>
              <a:t>.</a:t>
            </a:r>
            <a:endParaRPr lang="id-ID" b="1" dirty="0" smtClean="0"/>
          </a:p>
        </p:txBody>
      </p:sp>
      <p:sp>
        <p:nvSpPr>
          <p:cNvPr id="5"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4 :</a:t>
            </a:r>
          </a:p>
          <a:p>
            <a:pPr algn="ctr"/>
            <a:r>
              <a:rPr lang="fr-FR" sz="2400" b="1" dirty="0" err="1" smtClean="0">
                <a:solidFill>
                  <a:schemeClr val="bg1"/>
                </a:solidFill>
              </a:rPr>
              <a:t>Mahasiswa</a:t>
            </a:r>
            <a:r>
              <a:rPr lang="fr-FR" sz="2400" b="1" dirty="0" smtClean="0">
                <a:solidFill>
                  <a:schemeClr val="bg1"/>
                </a:solidFill>
              </a:rPr>
              <a:t> dan </a:t>
            </a:r>
            <a:r>
              <a:rPr lang="fr-FR" sz="2400" b="1" dirty="0" err="1" smtClean="0">
                <a:solidFill>
                  <a:schemeClr val="bg1"/>
                </a:solidFill>
              </a:rPr>
              <a:t>lulusan</a:t>
            </a:r>
            <a:endParaRPr lang="id-ID" sz="2400" b="1" dirty="0" smtClean="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5148072"/>
          </a:xfrm>
        </p:spPr>
        <p:txBody>
          <a:bodyPr>
            <a:normAutofit/>
          </a:bodyPr>
          <a:lstStyle/>
          <a:p>
            <a:pPr lvl="0">
              <a:buNone/>
            </a:pPr>
            <a:r>
              <a:rPr lang="id-ID" b="1" dirty="0" smtClean="0"/>
              <a:t>16. Pemilikan instrumen survei kepuasan mahasiswa terhadap layanan kemahasiswaan.</a:t>
            </a:r>
          </a:p>
          <a:p>
            <a:pPr lvl="0">
              <a:buNone/>
            </a:pPr>
            <a:r>
              <a:rPr lang="id-ID" b="1" dirty="0" smtClean="0"/>
              <a:t>17. </a:t>
            </a:r>
            <a:r>
              <a:rPr lang="fi-FI" b="1" dirty="0" smtClean="0"/>
              <a:t>Pelaksanaan survei kepuasan mahasiswa terhadap layanan kegiatan kemahasiswaan.</a:t>
            </a:r>
            <a:endParaRPr lang="id-ID" b="1" dirty="0" smtClean="0"/>
          </a:p>
          <a:p>
            <a:pPr lvl="0">
              <a:buNone/>
            </a:pPr>
            <a:r>
              <a:rPr lang="id-ID" b="1" dirty="0" smtClean="0"/>
              <a:t>18. S</a:t>
            </a:r>
            <a:r>
              <a:rPr lang="es-ES" b="1" dirty="0" err="1" smtClean="0"/>
              <a:t>istem</a:t>
            </a:r>
            <a:r>
              <a:rPr lang="es-ES" b="1" dirty="0" smtClean="0"/>
              <a:t> </a:t>
            </a:r>
            <a:r>
              <a:rPr lang="es-ES" b="1" dirty="0" err="1" smtClean="0"/>
              <a:t>dokumentasi</a:t>
            </a:r>
            <a:r>
              <a:rPr lang="es-ES" b="1" dirty="0" smtClean="0"/>
              <a:t> </a:t>
            </a:r>
            <a:r>
              <a:rPr lang="es-ES" b="1" dirty="0" err="1" smtClean="0"/>
              <a:t>hasil</a:t>
            </a:r>
            <a:r>
              <a:rPr lang="es-ES" b="1" dirty="0" smtClean="0"/>
              <a:t> </a:t>
            </a:r>
            <a:r>
              <a:rPr lang="es-ES" b="1" dirty="0" err="1" smtClean="0"/>
              <a:t>pelacakan</a:t>
            </a:r>
            <a:r>
              <a:rPr lang="es-ES" b="1" dirty="0" smtClean="0"/>
              <a:t> dan </a:t>
            </a:r>
            <a:r>
              <a:rPr lang="es-ES" b="1" dirty="0" err="1" smtClean="0"/>
              <a:t>evaluasi</a:t>
            </a:r>
            <a:r>
              <a:rPr lang="es-ES" b="1" dirty="0" smtClean="0"/>
              <a:t> </a:t>
            </a:r>
            <a:r>
              <a:rPr lang="es-ES" b="1" dirty="0" err="1" smtClean="0"/>
              <a:t>lulusan</a:t>
            </a:r>
            <a:r>
              <a:rPr lang="es-ES" b="1" dirty="0" smtClean="0"/>
              <a:t>.</a:t>
            </a:r>
            <a:endParaRPr lang="id-ID" b="1" dirty="0" smtClean="0"/>
          </a:p>
          <a:p>
            <a:pPr lvl="0">
              <a:buNone/>
            </a:pPr>
            <a:r>
              <a:rPr lang="id-ID" b="1" dirty="0" smtClean="0"/>
              <a:t>19. Mekanisme yang menjamin evaluasi hasil pelacakan lulusan digunakan sebagai umpan balik bagi institusi dalam menentukan kebijakan akademik.</a:t>
            </a:r>
          </a:p>
          <a:p>
            <a:pPr>
              <a:buNone/>
            </a:pPr>
            <a:endParaRPr lang="id-ID" b="1" dirty="0"/>
          </a:p>
        </p:txBody>
      </p:sp>
      <p:sp>
        <p:nvSpPr>
          <p:cNvPr id="5"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4 :</a:t>
            </a:r>
          </a:p>
          <a:p>
            <a:pPr algn="ctr"/>
            <a:r>
              <a:rPr lang="fr-FR" sz="2400" b="1" dirty="0" err="1" smtClean="0">
                <a:solidFill>
                  <a:schemeClr val="bg1"/>
                </a:solidFill>
              </a:rPr>
              <a:t>Mahasiswa</a:t>
            </a:r>
            <a:r>
              <a:rPr lang="fr-FR" sz="2400" b="1" dirty="0" smtClean="0">
                <a:solidFill>
                  <a:schemeClr val="bg1"/>
                </a:solidFill>
              </a:rPr>
              <a:t> dan </a:t>
            </a:r>
            <a:r>
              <a:rPr lang="fr-FR" sz="2400" b="1" dirty="0" err="1" smtClean="0">
                <a:solidFill>
                  <a:schemeClr val="bg1"/>
                </a:solidFill>
              </a:rPr>
              <a:t>lulusan</a:t>
            </a:r>
            <a:endParaRPr lang="id-ID" sz="2400" b="1" dirty="0" smtClean="0">
              <a:solidFill>
                <a:schemeClr val="bg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173038" y="757238"/>
          <a:ext cx="8513762" cy="5518150"/>
        </p:xfrm>
        <a:graphic>
          <a:graphicData uri="http://schemas.openxmlformats.org/presentationml/2006/ole">
            <p:oleObj spid="_x0000_s17410" name="Document" r:id="rId3" imgW="5787345" imgH="3750255" progId="Word.Document.12">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302" y="2743200"/>
            <a:ext cx="4011098" cy="830997"/>
          </a:xfrm>
          <a:prstGeom prst="rect">
            <a:avLst/>
          </a:prstGeom>
          <a:noFill/>
        </p:spPr>
        <p:txBody>
          <a:bodyPr wrap="none" lIns="91440" tIns="45720" rIns="91440" bIns="45720">
            <a:spAutoFit/>
          </a:bodyPr>
          <a:lstStyle/>
          <a:p>
            <a:pPr algn="ctr"/>
            <a:r>
              <a:rPr lang="id-ID"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rPr>
              <a:t>Terima Kasih</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endParaRPr>
          </a:p>
        </p:txBody>
      </p:sp>
      <p:grpSp>
        <p:nvGrpSpPr>
          <p:cNvPr id="3" name="Group 6"/>
          <p:cNvGrpSpPr>
            <a:grpSpLocks/>
          </p:cNvGrpSpPr>
          <p:nvPr/>
        </p:nvGrpSpPr>
        <p:grpSpPr bwMode="auto">
          <a:xfrm>
            <a:off x="304800" y="1933575"/>
            <a:ext cx="2219325" cy="2181225"/>
            <a:chOff x="2421" y="2016"/>
            <a:chExt cx="1398" cy="1374"/>
          </a:xfrm>
        </p:grpSpPr>
        <p:sp>
          <p:nvSpPr>
            <p:cNvPr id="4" name="Text Box 7"/>
            <p:cNvSpPr txBox="1">
              <a:spLocks noChangeArrowheads="1"/>
            </p:cNvSpPr>
            <p:nvPr/>
          </p:nvSpPr>
          <p:spPr bwMode="auto">
            <a:xfrm>
              <a:off x="2489" y="2986"/>
              <a:ext cx="1246" cy="404"/>
            </a:xfrm>
            <a:prstGeom prst="rect">
              <a:avLst/>
            </a:prstGeom>
            <a:noFill/>
            <a:ln w="9525">
              <a:noFill/>
              <a:miter lim="800000"/>
              <a:headEnd/>
              <a:tailEnd/>
            </a:ln>
          </p:spPr>
          <p:txBody>
            <a:bodyPr>
              <a:spAutoFit/>
            </a:bodyPr>
            <a:lstStyle/>
            <a:p>
              <a:pPr algn="ctr">
                <a:spcBef>
                  <a:spcPct val="50000"/>
                </a:spcBef>
              </a:pPr>
              <a:r>
                <a:rPr lang="en-US" sz="3600">
                  <a:latin typeface="Bauhaus 93" pitchFamily="82" charset="0"/>
                </a:rPr>
                <a:t>BAN-PT</a:t>
              </a:r>
            </a:p>
          </p:txBody>
        </p:sp>
        <p:grpSp>
          <p:nvGrpSpPr>
            <p:cNvPr id="5" name="Group 8"/>
            <p:cNvGrpSpPr>
              <a:grpSpLocks/>
            </p:cNvGrpSpPr>
            <p:nvPr/>
          </p:nvGrpSpPr>
          <p:grpSpPr bwMode="auto">
            <a:xfrm>
              <a:off x="2421" y="2016"/>
              <a:ext cx="1398" cy="959"/>
              <a:chOff x="1961" y="1526"/>
              <a:chExt cx="1838" cy="1176"/>
            </a:xfrm>
          </p:grpSpPr>
          <p:grpSp>
            <p:nvGrpSpPr>
              <p:cNvPr id="6" name="Group 9"/>
              <p:cNvGrpSpPr>
                <a:grpSpLocks/>
              </p:cNvGrpSpPr>
              <p:nvPr/>
            </p:nvGrpSpPr>
            <p:grpSpPr bwMode="auto">
              <a:xfrm>
                <a:off x="1961" y="1679"/>
                <a:ext cx="1838" cy="1023"/>
                <a:chOff x="1961" y="1679"/>
                <a:chExt cx="1838" cy="1023"/>
              </a:xfrm>
            </p:grpSpPr>
            <p:sp>
              <p:nvSpPr>
                <p:cNvPr id="8" name="Freeform 10"/>
                <p:cNvSpPr>
                  <a:spLocks/>
                </p:cNvSpPr>
                <p:nvPr/>
              </p:nvSpPr>
              <p:spPr bwMode="auto">
                <a:xfrm>
                  <a:off x="1961" y="1679"/>
                  <a:ext cx="1838" cy="980"/>
                </a:xfrm>
                <a:custGeom>
                  <a:avLst/>
                  <a:gdLst>
                    <a:gd name="T0" fmla="*/ 751 w 2136"/>
                    <a:gd name="T1" fmla="*/ 165 h 2385"/>
                    <a:gd name="T2" fmla="*/ 852 w 2136"/>
                    <a:gd name="T3" fmla="*/ 163 h 2385"/>
                    <a:gd name="T4" fmla="*/ 946 w 2136"/>
                    <a:gd name="T5" fmla="*/ 159 h 2385"/>
                    <a:gd name="T6" fmla="*/ 1033 w 2136"/>
                    <a:gd name="T7" fmla="*/ 154 h 2385"/>
                    <a:gd name="T8" fmla="*/ 1113 w 2136"/>
                    <a:gd name="T9" fmla="*/ 147 h 2385"/>
                    <a:gd name="T10" fmla="*/ 1185 w 2136"/>
                    <a:gd name="T11" fmla="*/ 138 h 2385"/>
                    <a:gd name="T12" fmla="*/ 1244 w 2136"/>
                    <a:gd name="T13" fmla="*/ 129 h 2385"/>
                    <a:gd name="T14" fmla="*/ 1293 w 2136"/>
                    <a:gd name="T15" fmla="*/ 119 h 2385"/>
                    <a:gd name="T16" fmla="*/ 1330 w 2136"/>
                    <a:gd name="T17" fmla="*/ 107 h 2385"/>
                    <a:gd name="T18" fmla="*/ 1354 w 2136"/>
                    <a:gd name="T19" fmla="*/ 95 h 2385"/>
                    <a:gd name="T20" fmla="*/ 1361 w 2136"/>
                    <a:gd name="T21" fmla="*/ 83 h 2385"/>
                    <a:gd name="T22" fmla="*/ 1354 w 2136"/>
                    <a:gd name="T23" fmla="*/ 70 h 2385"/>
                    <a:gd name="T24" fmla="*/ 1330 w 2136"/>
                    <a:gd name="T25" fmla="*/ 58 h 2385"/>
                    <a:gd name="T26" fmla="*/ 1293 w 2136"/>
                    <a:gd name="T27" fmla="*/ 47 h 2385"/>
                    <a:gd name="T28" fmla="*/ 1244 w 2136"/>
                    <a:gd name="T29" fmla="*/ 37 h 2385"/>
                    <a:gd name="T30" fmla="*/ 1185 w 2136"/>
                    <a:gd name="T31" fmla="*/ 27 h 2385"/>
                    <a:gd name="T32" fmla="*/ 1113 w 2136"/>
                    <a:gd name="T33" fmla="*/ 19 h 2385"/>
                    <a:gd name="T34" fmla="*/ 1033 w 2136"/>
                    <a:gd name="T35" fmla="*/ 12 h 2385"/>
                    <a:gd name="T36" fmla="*/ 946 w 2136"/>
                    <a:gd name="T37" fmla="*/ 7 h 2385"/>
                    <a:gd name="T38" fmla="*/ 852 w 2136"/>
                    <a:gd name="T39" fmla="*/ 3 h 2385"/>
                    <a:gd name="T40" fmla="*/ 751 w 2136"/>
                    <a:gd name="T41" fmla="*/ 0 h 2385"/>
                    <a:gd name="T42" fmla="*/ 646 w 2136"/>
                    <a:gd name="T43" fmla="*/ 0 h 2385"/>
                    <a:gd name="T44" fmla="*/ 544 w 2136"/>
                    <a:gd name="T45" fmla="*/ 2 h 2385"/>
                    <a:gd name="T46" fmla="*/ 447 w 2136"/>
                    <a:gd name="T47" fmla="*/ 5 h 2385"/>
                    <a:gd name="T48" fmla="*/ 356 w 2136"/>
                    <a:gd name="T49" fmla="*/ 10 h 2385"/>
                    <a:gd name="T50" fmla="*/ 274 w 2136"/>
                    <a:gd name="T51" fmla="*/ 16 h 2385"/>
                    <a:gd name="T52" fmla="*/ 200 w 2136"/>
                    <a:gd name="T53" fmla="*/ 24 h 2385"/>
                    <a:gd name="T54" fmla="*/ 135 w 2136"/>
                    <a:gd name="T55" fmla="*/ 33 h 2385"/>
                    <a:gd name="T56" fmla="*/ 83 w 2136"/>
                    <a:gd name="T57" fmla="*/ 44 h 2385"/>
                    <a:gd name="T58" fmla="*/ 41 w 2136"/>
                    <a:gd name="T59" fmla="*/ 54 h 2385"/>
                    <a:gd name="T60" fmla="*/ 14 w 2136"/>
                    <a:gd name="T61" fmla="*/ 66 h 2385"/>
                    <a:gd name="T62" fmla="*/ 1 w 2136"/>
                    <a:gd name="T63" fmla="*/ 78 h 2385"/>
                    <a:gd name="T64" fmla="*/ 3 w 2136"/>
                    <a:gd name="T65" fmla="*/ 91 h 2385"/>
                    <a:gd name="T66" fmla="*/ 22 w 2136"/>
                    <a:gd name="T67" fmla="*/ 104 h 2385"/>
                    <a:gd name="T68" fmla="*/ 53 w 2136"/>
                    <a:gd name="T69" fmla="*/ 115 h 2385"/>
                    <a:gd name="T70" fmla="*/ 98 w 2136"/>
                    <a:gd name="T71" fmla="*/ 126 h 2385"/>
                    <a:gd name="T72" fmla="*/ 156 w 2136"/>
                    <a:gd name="T73" fmla="*/ 136 h 2385"/>
                    <a:gd name="T74" fmla="*/ 223 w 2136"/>
                    <a:gd name="T75" fmla="*/ 144 h 2385"/>
                    <a:gd name="T76" fmla="*/ 299 w 2136"/>
                    <a:gd name="T77" fmla="*/ 151 h 2385"/>
                    <a:gd name="T78" fmla="*/ 385 w 2136"/>
                    <a:gd name="T79" fmla="*/ 157 h 2385"/>
                    <a:gd name="T80" fmla="*/ 478 w 2136"/>
                    <a:gd name="T81" fmla="*/ 162 h 2385"/>
                    <a:gd name="T82" fmla="*/ 577 w 2136"/>
                    <a:gd name="T83" fmla="*/ 164 h 2385"/>
                    <a:gd name="T84" fmla="*/ 682 w 2136"/>
                    <a:gd name="T85" fmla="*/ 166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000066"/>
                </a:solidFill>
                <a:ln w="9525">
                  <a:solidFill>
                    <a:srgbClr val="000066"/>
                  </a:solidFill>
                  <a:round/>
                  <a:headEnd/>
                  <a:tailEnd/>
                </a:ln>
              </p:spPr>
              <p:txBody>
                <a:bodyPr/>
                <a:lstStyle/>
                <a:p>
                  <a:endParaRPr lang="id-ID"/>
                </a:p>
              </p:txBody>
            </p:sp>
            <p:sp>
              <p:nvSpPr>
                <p:cNvPr id="9" name="Freeform 11"/>
                <p:cNvSpPr>
                  <a:spLocks/>
                </p:cNvSpPr>
                <p:nvPr/>
              </p:nvSpPr>
              <p:spPr bwMode="auto">
                <a:xfrm>
                  <a:off x="2021" y="1737"/>
                  <a:ext cx="1730" cy="857"/>
                </a:xfrm>
                <a:custGeom>
                  <a:avLst/>
                  <a:gdLst>
                    <a:gd name="T0" fmla="*/ 626 w 2136"/>
                    <a:gd name="T1" fmla="*/ 110 h 2385"/>
                    <a:gd name="T2" fmla="*/ 709 w 2136"/>
                    <a:gd name="T3" fmla="*/ 109 h 2385"/>
                    <a:gd name="T4" fmla="*/ 789 w 2136"/>
                    <a:gd name="T5" fmla="*/ 106 h 2385"/>
                    <a:gd name="T6" fmla="*/ 862 w 2136"/>
                    <a:gd name="T7" fmla="*/ 103 h 2385"/>
                    <a:gd name="T8" fmla="*/ 928 w 2136"/>
                    <a:gd name="T9" fmla="*/ 98 h 2385"/>
                    <a:gd name="T10" fmla="*/ 988 w 2136"/>
                    <a:gd name="T11" fmla="*/ 93 h 2385"/>
                    <a:gd name="T12" fmla="*/ 1038 w 2136"/>
                    <a:gd name="T13" fmla="*/ 86 h 2385"/>
                    <a:gd name="T14" fmla="*/ 1079 w 2136"/>
                    <a:gd name="T15" fmla="*/ 79 h 2385"/>
                    <a:gd name="T16" fmla="*/ 1110 w 2136"/>
                    <a:gd name="T17" fmla="*/ 72 h 2385"/>
                    <a:gd name="T18" fmla="*/ 1128 w 2136"/>
                    <a:gd name="T19" fmla="*/ 64 h 2385"/>
                    <a:gd name="T20" fmla="*/ 1135 w 2136"/>
                    <a:gd name="T21" fmla="*/ 55 h 2385"/>
                    <a:gd name="T22" fmla="*/ 1128 w 2136"/>
                    <a:gd name="T23" fmla="*/ 47 h 2385"/>
                    <a:gd name="T24" fmla="*/ 1110 w 2136"/>
                    <a:gd name="T25" fmla="*/ 39 h 2385"/>
                    <a:gd name="T26" fmla="*/ 1079 w 2136"/>
                    <a:gd name="T27" fmla="*/ 31 h 2385"/>
                    <a:gd name="T28" fmla="*/ 1038 w 2136"/>
                    <a:gd name="T29" fmla="*/ 24 h 2385"/>
                    <a:gd name="T30" fmla="*/ 988 w 2136"/>
                    <a:gd name="T31" fmla="*/ 18 h 2385"/>
                    <a:gd name="T32" fmla="*/ 928 w 2136"/>
                    <a:gd name="T33" fmla="*/ 13 h 2385"/>
                    <a:gd name="T34" fmla="*/ 862 w 2136"/>
                    <a:gd name="T35" fmla="*/ 8 h 2385"/>
                    <a:gd name="T36" fmla="*/ 789 w 2136"/>
                    <a:gd name="T37" fmla="*/ 4 h 2385"/>
                    <a:gd name="T38" fmla="*/ 709 w 2136"/>
                    <a:gd name="T39" fmla="*/ 2 h 2385"/>
                    <a:gd name="T40" fmla="*/ 626 w 2136"/>
                    <a:gd name="T41" fmla="*/ 0 h 2385"/>
                    <a:gd name="T42" fmla="*/ 539 w 2136"/>
                    <a:gd name="T43" fmla="*/ 0 h 2385"/>
                    <a:gd name="T44" fmla="*/ 454 w 2136"/>
                    <a:gd name="T45" fmla="*/ 1 h 2385"/>
                    <a:gd name="T46" fmla="*/ 373 w 2136"/>
                    <a:gd name="T47" fmla="*/ 3 h 2385"/>
                    <a:gd name="T48" fmla="*/ 297 w 2136"/>
                    <a:gd name="T49" fmla="*/ 7 h 2385"/>
                    <a:gd name="T50" fmla="*/ 228 w 2136"/>
                    <a:gd name="T51" fmla="*/ 11 h 2385"/>
                    <a:gd name="T52" fmla="*/ 167 w 2136"/>
                    <a:gd name="T53" fmla="*/ 16 h 2385"/>
                    <a:gd name="T54" fmla="*/ 113 w 2136"/>
                    <a:gd name="T55" fmla="*/ 22 h 2385"/>
                    <a:gd name="T56" fmla="*/ 68 w 2136"/>
                    <a:gd name="T57" fmla="*/ 29 h 2385"/>
                    <a:gd name="T58" fmla="*/ 35 w 2136"/>
                    <a:gd name="T59" fmla="*/ 36 h 2385"/>
                    <a:gd name="T60" fmla="*/ 12 w 2136"/>
                    <a:gd name="T61" fmla="*/ 44 h 2385"/>
                    <a:gd name="T62" fmla="*/ 1 w 2136"/>
                    <a:gd name="T63" fmla="*/ 52 h 2385"/>
                    <a:gd name="T64" fmla="*/ 3 w 2136"/>
                    <a:gd name="T65" fmla="*/ 61 h 2385"/>
                    <a:gd name="T66" fmla="*/ 19 w 2136"/>
                    <a:gd name="T67" fmla="*/ 69 h 2385"/>
                    <a:gd name="T68" fmla="*/ 45 w 2136"/>
                    <a:gd name="T69" fmla="*/ 77 h 2385"/>
                    <a:gd name="T70" fmla="*/ 83 w 2136"/>
                    <a:gd name="T71" fmla="*/ 84 h 2385"/>
                    <a:gd name="T72" fmla="*/ 130 w 2136"/>
                    <a:gd name="T73" fmla="*/ 91 h 2385"/>
                    <a:gd name="T74" fmla="*/ 185 w 2136"/>
                    <a:gd name="T75" fmla="*/ 96 h 2385"/>
                    <a:gd name="T76" fmla="*/ 250 w 2136"/>
                    <a:gd name="T77" fmla="*/ 101 h 2385"/>
                    <a:gd name="T78" fmla="*/ 322 w 2136"/>
                    <a:gd name="T79" fmla="*/ 105 h 2385"/>
                    <a:gd name="T80" fmla="*/ 398 w 2136"/>
                    <a:gd name="T81" fmla="*/ 108 h 2385"/>
                    <a:gd name="T82" fmla="*/ 481 w 2136"/>
                    <a:gd name="T83" fmla="*/ 110 h 2385"/>
                    <a:gd name="T84" fmla="*/ 568 w 2136"/>
                    <a:gd name="T85" fmla="*/ 111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sp>
              <p:nvSpPr>
                <p:cNvPr id="10" name="Freeform 12"/>
                <p:cNvSpPr>
                  <a:spLocks/>
                </p:cNvSpPr>
                <p:nvPr/>
              </p:nvSpPr>
              <p:spPr bwMode="auto">
                <a:xfrm>
                  <a:off x="2079" y="1963"/>
                  <a:ext cx="429" cy="173"/>
                </a:xfrm>
                <a:custGeom>
                  <a:avLst/>
                  <a:gdLst>
                    <a:gd name="T0" fmla="*/ 338 w 483"/>
                    <a:gd name="T1" fmla="*/ 3 h 478"/>
                    <a:gd name="T2" fmla="*/ 322 w 483"/>
                    <a:gd name="T3" fmla="*/ 3 h 478"/>
                    <a:gd name="T4" fmla="*/ 307 w 483"/>
                    <a:gd name="T5" fmla="*/ 3 h 478"/>
                    <a:gd name="T6" fmla="*/ 292 w 483"/>
                    <a:gd name="T7" fmla="*/ 2 h 478"/>
                    <a:gd name="T8" fmla="*/ 277 w 483"/>
                    <a:gd name="T9" fmla="*/ 2 h 478"/>
                    <a:gd name="T10" fmla="*/ 262 w 483"/>
                    <a:gd name="T11" fmla="*/ 2 h 478"/>
                    <a:gd name="T12" fmla="*/ 247 w 483"/>
                    <a:gd name="T13" fmla="*/ 2 h 478"/>
                    <a:gd name="T14" fmla="*/ 231 w 483"/>
                    <a:gd name="T15" fmla="*/ 2 h 478"/>
                    <a:gd name="T16" fmla="*/ 216 w 483"/>
                    <a:gd name="T17" fmla="*/ 1 h 478"/>
                    <a:gd name="T18" fmla="*/ 202 w 483"/>
                    <a:gd name="T19" fmla="*/ 1 h 478"/>
                    <a:gd name="T20" fmla="*/ 187 w 483"/>
                    <a:gd name="T21" fmla="*/ 1 h 478"/>
                    <a:gd name="T22" fmla="*/ 172 w 483"/>
                    <a:gd name="T23" fmla="*/ 1 h 478"/>
                    <a:gd name="T24" fmla="*/ 158 w 483"/>
                    <a:gd name="T25" fmla="*/ 1 h 478"/>
                    <a:gd name="T26" fmla="*/ 143 w 483"/>
                    <a:gd name="T27" fmla="*/ 1 h 478"/>
                    <a:gd name="T28" fmla="*/ 129 w 483"/>
                    <a:gd name="T29" fmla="*/ 0 h 478"/>
                    <a:gd name="T30" fmla="*/ 115 w 483"/>
                    <a:gd name="T31" fmla="*/ 0 h 478"/>
                    <a:gd name="T32" fmla="*/ 99 w 483"/>
                    <a:gd name="T33" fmla="*/ 0 h 478"/>
                    <a:gd name="T34" fmla="*/ 79 w 483"/>
                    <a:gd name="T35" fmla="*/ 3 h 478"/>
                    <a:gd name="T36" fmla="*/ 60 w 483"/>
                    <a:gd name="T37" fmla="*/ 5 h 478"/>
                    <a:gd name="T38" fmla="*/ 46 w 483"/>
                    <a:gd name="T39" fmla="*/ 8 h 478"/>
                    <a:gd name="T40" fmla="*/ 32 w 483"/>
                    <a:gd name="T41" fmla="*/ 11 h 478"/>
                    <a:gd name="T42" fmla="*/ 20 w 483"/>
                    <a:gd name="T43" fmla="*/ 14 h 478"/>
                    <a:gd name="T44" fmla="*/ 11 w 483"/>
                    <a:gd name="T45" fmla="*/ 17 h 478"/>
                    <a:gd name="T46" fmla="*/ 4 w 483"/>
                    <a:gd name="T47" fmla="*/ 20 h 478"/>
                    <a:gd name="T48" fmla="*/ 0 w 483"/>
                    <a:gd name="T49" fmla="*/ 23 h 478"/>
                    <a:gd name="T50" fmla="*/ 313 w 483"/>
                    <a:gd name="T51" fmla="*/ 23 h 478"/>
                    <a:gd name="T52" fmla="*/ 314 w 483"/>
                    <a:gd name="T53" fmla="*/ 20 h 478"/>
                    <a:gd name="T54" fmla="*/ 315 w 483"/>
                    <a:gd name="T55" fmla="*/ 17 h 478"/>
                    <a:gd name="T56" fmla="*/ 318 w 483"/>
                    <a:gd name="T57" fmla="*/ 15 h 478"/>
                    <a:gd name="T58" fmla="*/ 321 w 483"/>
                    <a:gd name="T59" fmla="*/ 12 h 478"/>
                    <a:gd name="T60" fmla="*/ 323 w 483"/>
                    <a:gd name="T61" fmla="*/ 10 h 478"/>
                    <a:gd name="T62" fmla="*/ 329 w 483"/>
                    <a:gd name="T63" fmla="*/ 8 h 478"/>
                    <a:gd name="T64" fmla="*/ 334 w 483"/>
                    <a:gd name="T65" fmla="*/ 5 h 478"/>
                    <a:gd name="T66" fmla="*/ 338 w 483"/>
                    <a:gd name="T67" fmla="*/ 3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3"/>
                    <a:gd name="T103" fmla="*/ 0 h 478"/>
                    <a:gd name="T104" fmla="*/ 483 w 483"/>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rgbClr val="BBB01F"/>
                </a:solidFill>
                <a:ln w="9525">
                  <a:noFill/>
                  <a:round/>
                  <a:headEnd/>
                  <a:tailEnd/>
                </a:ln>
              </p:spPr>
              <p:txBody>
                <a:bodyPr/>
                <a:lstStyle/>
                <a:p>
                  <a:endParaRPr lang="id-ID"/>
                </a:p>
              </p:txBody>
            </p:sp>
            <p:sp>
              <p:nvSpPr>
                <p:cNvPr id="11" name="Freeform 13"/>
                <p:cNvSpPr>
                  <a:spLocks/>
                </p:cNvSpPr>
                <p:nvPr/>
              </p:nvSpPr>
              <p:spPr bwMode="auto">
                <a:xfrm>
                  <a:off x="2281" y="1805"/>
                  <a:ext cx="365" cy="128"/>
                </a:xfrm>
                <a:custGeom>
                  <a:avLst/>
                  <a:gdLst>
                    <a:gd name="T0" fmla="*/ 286 w 412"/>
                    <a:gd name="T1" fmla="*/ 0 h 359"/>
                    <a:gd name="T2" fmla="*/ 266 w 412"/>
                    <a:gd name="T3" fmla="*/ 0 h 359"/>
                    <a:gd name="T4" fmla="*/ 245 w 412"/>
                    <a:gd name="T5" fmla="*/ 1 h 359"/>
                    <a:gd name="T6" fmla="*/ 226 w 412"/>
                    <a:gd name="T7" fmla="*/ 2 h 359"/>
                    <a:gd name="T8" fmla="*/ 206 w 412"/>
                    <a:gd name="T9" fmla="*/ 2 h 359"/>
                    <a:gd name="T10" fmla="*/ 187 w 412"/>
                    <a:gd name="T11" fmla="*/ 3 h 359"/>
                    <a:gd name="T12" fmla="*/ 168 w 412"/>
                    <a:gd name="T13" fmla="*/ 4 h 359"/>
                    <a:gd name="T14" fmla="*/ 148 w 412"/>
                    <a:gd name="T15" fmla="*/ 5 h 359"/>
                    <a:gd name="T16" fmla="*/ 130 w 412"/>
                    <a:gd name="T17" fmla="*/ 6 h 359"/>
                    <a:gd name="T18" fmla="*/ 113 w 412"/>
                    <a:gd name="T19" fmla="*/ 7 h 359"/>
                    <a:gd name="T20" fmla="*/ 94 w 412"/>
                    <a:gd name="T21" fmla="*/ 8 h 359"/>
                    <a:gd name="T22" fmla="*/ 77 w 412"/>
                    <a:gd name="T23" fmla="*/ 9 h 359"/>
                    <a:gd name="T24" fmla="*/ 60 w 412"/>
                    <a:gd name="T25" fmla="*/ 10 h 359"/>
                    <a:gd name="T26" fmla="*/ 44 w 412"/>
                    <a:gd name="T27" fmla="*/ 11 h 359"/>
                    <a:gd name="T28" fmla="*/ 29 w 412"/>
                    <a:gd name="T29" fmla="*/ 12 h 359"/>
                    <a:gd name="T30" fmla="*/ 14 w 412"/>
                    <a:gd name="T31" fmla="*/ 13 h 359"/>
                    <a:gd name="T32" fmla="*/ 0 w 412"/>
                    <a:gd name="T33" fmla="*/ 14 h 359"/>
                    <a:gd name="T34" fmla="*/ 11 w 412"/>
                    <a:gd name="T35" fmla="*/ 15 h 359"/>
                    <a:gd name="T36" fmla="*/ 24 w 412"/>
                    <a:gd name="T37" fmla="*/ 15 h 359"/>
                    <a:gd name="T38" fmla="*/ 36 w 412"/>
                    <a:gd name="T39" fmla="*/ 15 h 359"/>
                    <a:gd name="T40" fmla="*/ 47 w 412"/>
                    <a:gd name="T41" fmla="*/ 15 h 359"/>
                    <a:gd name="T42" fmla="*/ 59 w 412"/>
                    <a:gd name="T43" fmla="*/ 15 h 359"/>
                    <a:gd name="T44" fmla="*/ 72 w 412"/>
                    <a:gd name="T45" fmla="*/ 15 h 359"/>
                    <a:gd name="T46" fmla="*/ 84 w 412"/>
                    <a:gd name="T47" fmla="*/ 15 h 359"/>
                    <a:gd name="T48" fmla="*/ 97 w 412"/>
                    <a:gd name="T49" fmla="*/ 15 h 359"/>
                    <a:gd name="T50" fmla="*/ 108 w 412"/>
                    <a:gd name="T51" fmla="*/ 15 h 359"/>
                    <a:gd name="T52" fmla="*/ 120 w 412"/>
                    <a:gd name="T53" fmla="*/ 16 h 359"/>
                    <a:gd name="T54" fmla="*/ 133 w 412"/>
                    <a:gd name="T55" fmla="*/ 16 h 359"/>
                    <a:gd name="T56" fmla="*/ 146 w 412"/>
                    <a:gd name="T57" fmla="*/ 16 h 359"/>
                    <a:gd name="T58" fmla="*/ 159 w 412"/>
                    <a:gd name="T59" fmla="*/ 16 h 359"/>
                    <a:gd name="T60" fmla="*/ 171 w 412"/>
                    <a:gd name="T61" fmla="*/ 16 h 359"/>
                    <a:gd name="T62" fmla="*/ 183 w 412"/>
                    <a:gd name="T63" fmla="*/ 16 h 359"/>
                    <a:gd name="T64" fmla="*/ 197 w 412"/>
                    <a:gd name="T65" fmla="*/ 16 h 359"/>
                    <a:gd name="T66" fmla="*/ 205 w 412"/>
                    <a:gd name="T67" fmla="*/ 14 h 359"/>
                    <a:gd name="T68" fmla="*/ 214 w 412"/>
                    <a:gd name="T69" fmla="*/ 12 h 359"/>
                    <a:gd name="T70" fmla="*/ 225 w 412"/>
                    <a:gd name="T71" fmla="*/ 10 h 359"/>
                    <a:gd name="T72" fmla="*/ 237 w 412"/>
                    <a:gd name="T73" fmla="*/ 7 h 359"/>
                    <a:gd name="T74" fmla="*/ 249 w 412"/>
                    <a:gd name="T75" fmla="*/ 5 h 359"/>
                    <a:gd name="T76" fmla="*/ 260 w 412"/>
                    <a:gd name="T77" fmla="*/ 4 h 359"/>
                    <a:gd name="T78" fmla="*/ 274 w 412"/>
                    <a:gd name="T79" fmla="*/ 2 h 359"/>
                    <a:gd name="T80" fmla="*/ 286 w 412"/>
                    <a:gd name="T81" fmla="*/ 0 h 3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2"/>
                    <a:gd name="T124" fmla="*/ 0 h 359"/>
                    <a:gd name="T125" fmla="*/ 412 w 412"/>
                    <a:gd name="T126" fmla="*/ 359 h 3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rgbClr val="BBB01F"/>
                </a:solidFill>
                <a:ln w="9525">
                  <a:noFill/>
                  <a:round/>
                  <a:headEnd/>
                  <a:tailEnd/>
                </a:ln>
              </p:spPr>
              <p:txBody>
                <a:bodyPr/>
                <a:lstStyle/>
                <a:p>
                  <a:endParaRPr lang="id-ID"/>
                </a:p>
              </p:txBody>
            </p:sp>
            <p:sp>
              <p:nvSpPr>
                <p:cNvPr id="12" name="Freeform 14"/>
                <p:cNvSpPr>
                  <a:spLocks/>
                </p:cNvSpPr>
                <p:nvPr/>
              </p:nvSpPr>
              <p:spPr bwMode="auto">
                <a:xfrm>
                  <a:off x="2276" y="2388"/>
                  <a:ext cx="367" cy="134"/>
                </a:xfrm>
                <a:custGeom>
                  <a:avLst/>
                  <a:gdLst>
                    <a:gd name="T0" fmla="*/ 0 w 411"/>
                    <a:gd name="T1" fmla="*/ 2 h 378"/>
                    <a:gd name="T2" fmla="*/ 14 w 411"/>
                    <a:gd name="T3" fmla="*/ 3 h 378"/>
                    <a:gd name="T4" fmla="*/ 30 w 411"/>
                    <a:gd name="T5" fmla="*/ 4 h 378"/>
                    <a:gd name="T6" fmla="*/ 46 w 411"/>
                    <a:gd name="T7" fmla="*/ 5 h 378"/>
                    <a:gd name="T8" fmla="*/ 63 w 411"/>
                    <a:gd name="T9" fmla="*/ 6 h 378"/>
                    <a:gd name="T10" fmla="*/ 79 w 411"/>
                    <a:gd name="T11" fmla="*/ 7 h 378"/>
                    <a:gd name="T12" fmla="*/ 96 w 411"/>
                    <a:gd name="T13" fmla="*/ 9 h 378"/>
                    <a:gd name="T14" fmla="*/ 115 w 411"/>
                    <a:gd name="T15" fmla="*/ 10 h 378"/>
                    <a:gd name="T16" fmla="*/ 133 w 411"/>
                    <a:gd name="T17" fmla="*/ 11 h 378"/>
                    <a:gd name="T18" fmla="*/ 152 w 411"/>
                    <a:gd name="T19" fmla="*/ 12 h 378"/>
                    <a:gd name="T20" fmla="*/ 171 w 411"/>
                    <a:gd name="T21" fmla="*/ 12 h 378"/>
                    <a:gd name="T22" fmla="*/ 190 w 411"/>
                    <a:gd name="T23" fmla="*/ 13 h 378"/>
                    <a:gd name="T24" fmla="*/ 212 w 411"/>
                    <a:gd name="T25" fmla="*/ 14 h 378"/>
                    <a:gd name="T26" fmla="*/ 230 w 411"/>
                    <a:gd name="T27" fmla="*/ 15 h 378"/>
                    <a:gd name="T28" fmla="*/ 251 w 411"/>
                    <a:gd name="T29" fmla="*/ 16 h 378"/>
                    <a:gd name="T30" fmla="*/ 272 w 411"/>
                    <a:gd name="T31" fmla="*/ 16 h 378"/>
                    <a:gd name="T32" fmla="*/ 293 w 411"/>
                    <a:gd name="T33" fmla="*/ 17 h 378"/>
                    <a:gd name="T34" fmla="*/ 280 w 411"/>
                    <a:gd name="T35" fmla="*/ 15 h 378"/>
                    <a:gd name="T36" fmla="*/ 268 w 411"/>
                    <a:gd name="T37" fmla="*/ 13 h 378"/>
                    <a:gd name="T38" fmla="*/ 255 w 411"/>
                    <a:gd name="T39" fmla="*/ 11 h 378"/>
                    <a:gd name="T40" fmla="*/ 242 w 411"/>
                    <a:gd name="T41" fmla="*/ 9 h 378"/>
                    <a:gd name="T42" fmla="*/ 230 w 411"/>
                    <a:gd name="T43" fmla="*/ 7 h 378"/>
                    <a:gd name="T44" fmla="*/ 221 w 411"/>
                    <a:gd name="T45" fmla="*/ 4 h 378"/>
                    <a:gd name="T46" fmla="*/ 212 w 411"/>
                    <a:gd name="T47" fmla="*/ 2 h 378"/>
                    <a:gd name="T48" fmla="*/ 203 w 411"/>
                    <a:gd name="T49" fmla="*/ 0 h 378"/>
                    <a:gd name="T50" fmla="*/ 190 w 411"/>
                    <a:gd name="T51" fmla="*/ 0 h 378"/>
                    <a:gd name="T52" fmla="*/ 176 w 411"/>
                    <a:gd name="T53" fmla="*/ 0 h 378"/>
                    <a:gd name="T54" fmla="*/ 163 w 411"/>
                    <a:gd name="T55" fmla="*/ 0 h 378"/>
                    <a:gd name="T56" fmla="*/ 151 w 411"/>
                    <a:gd name="T57" fmla="*/ 0 h 378"/>
                    <a:gd name="T58" fmla="*/ 138 w 411"/>
                    <a:gd name="T59" fmla="*/ 0 h 378"/>
                    <a:gd name="T60" fmla="*/ 125 w 411"/>
                    <a:gd name="T61" fmla="*/ 1 h 378"/>
                    <a:gd name="T62" fmla="*/ 113 w 411"/>
                    <a:gd name="T63" fmla="*/ 1 h 378"/>
                    <a:gd name="T64" fmla="*/ 100 w 411"/>
                    <a:gd name="T65" fmla="*/ 1 h 378"/>
                    <a:gd name="T66" fmla="*/ 88 w 411"/>
                    <a:gd name="T67" fmla="*/ 1 h 378"/>
                    <a:gd name="T68" fmla="*/ 75 w 411"/>
                    <a:gd name="T69" fmla="*/ 1 h 378"/>
                    <a:gd name="T70" fmla="*/ 63 w 411"/>
                    <a:gd name="T71" fmla="*/ 1 h 378"/>
                    <a:gd name="T72" fmla="*/ 50 w 411"/>
                    <a:gd name="T73" fmla="*/ 1 h 378"/>
                    <a:gd name="T74" fmla="*/ 37 w 411"/>
                    <a:gd name="T75" fmla="*/ 1 h 378"/>
                    <a:gd name="T76" fmla="*/ 25 w 411"/>
                    <a:gd name="T77" fmla="*/ 2 h 378"/>
                    <a:gd name="T78" fmla="*/ 13 w 411"/>
                    <a:gd name="T79" fmla="*/ 2 h 378"/>
                    <a:gd name="T80" fmla="*/ 0 w 411"/>
                    <a:gd name="T81" fmla="*/ 2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1"/>
                    <a:gd name="T124" fmla="*/ 0 h 378"/>
                    <a:gd name="T125" fmla="*/ 411 w 411"/>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rgbClr val="BBB01F"/>
                </a:solidFill>
                <a:ln w="9525">
                  <a:noFill/>
                  <a:round/>
                  <a:headEnd/>
                  <a:tailEnd/>
                </a:ln>
              </p:spPr>
              <p:txBody>
                <a:bodyPr/>
                <a:lstStyle/>
                <a:p>
                  <a:endParaRPr lang="id-ID"/>
                </a:p>
              </p:txBody>
            </p:sp>
            <p:sp>
              <p:nvSpPr>
                <p:cNvPr id="13" name="Freeform 15"/>
                <p:cNvSpPr>
                  <a:spLocks/>
                </p:cNvSpPr>
                <p:nvPr/>
              </p:nvSpPr>
              <p:spPr bwMode="auto">
                <a:xfrm>
                  <a:off x="2079" y="2186"/>
                  <a:ext cx="426" cy="171"/>
                </a:xfrm>
                <a:custGeom>
                  <a:avLst/>
                  <a:gdLst>
                    <a:gd name="T0" fmla="*/ 309 w 481"/>
                    <a:gd name="T1" fmla="*/ 0 h 478"/>
                    <a:gd name="T2" fmla="*/ 0 w 481"/>
                    <a:gd name="T3" fmla="*/ 0 h 478"/>
                    <a:gd name="T4" fmla="*/ 4 w 481"/>
                    <a:gd name="T5" fmla="*/ 3 h 478"/>
                    <a:gd name="T6" fmla="*/ 10 w 481"/>
                    <a:gd name="T7" fmla="*/ 6 h 478"/>
                    <a:gd name="T8" fmla="*/ 19 w 481"/>
                    <a:gd name="T9" fmla="*/ 9 h 478"/>
                    <a:gd name="T10" fmla="*/ 30 w 481"/>
                    <a:gd name="T11" fmla="*/ 11 h 478"/>
                    <a:gd name="T12" fmla="*/ 44 w 481"/>
                    <a:gd name="T13" fmla="*/ 14 h 478"/>
                    <a:gd name="T14" fmla="*/ 58 w 481"/>
                    <a:gd name="T15" fmla="*/ 17 h 478"/>
                    <a:gd name="T16" fmla="*/ 76 w 481"/>
                    <a:gd name="T17" fmla="*/ 19 h 478"/>
                    <a:gd name="T18" fmla="*/ 97 w 481"/>
                    <a:gd name="T19" fmla="*/ 22 h 478"/>
                    <a:gd name="T20" fmla="*/ 112 w 481"/>
                    <a:gd name="T21" fmla="*/ 21 h 478"/>
                    <a:gd name="T22" fmla="*/ 125 w 481"/>
                    <a:gd name="T23" fmla="*/ 21 h 478"/>
                    <a:gd name="T24" fmla="*/ 139 w 481"/>
                    <a:gd name="T25" fmla="*/ 21 h 478"/>
                    <a:gd name="T26" fmla="*/ 154 w 481"/>
                    <a:gd name="T27" fmla="*/ 21 h 478"/>
                    <a:gd name="T28" fmla="*/ 168 w 481"/>
                    <a:gd name="T29" fmla="*/ 21 h 478"/>
                    <a:gd name="T30" fmla="*/ 182 w 481"/>
                    <a:gd name="T31" fmla="*/ 21 h 478"/>
                    <a:gd name="T32" fmla="*/ 198 w 481"/>
                    <a:gd name="T33" fmla="*/ 21 h 478"/>
                    <a:gd name="T34" fmla="*/ 213 w 481"/>
                    <a:gd name="T35" fmla="*/ 20 h 478"/>
                    <a:gd name="T36" fmla="*/ 228 w 481"/>
                    <a:gd name="T37" fmla="*/ 20 h 478"/>
                    <a:gd name="T38" fmla="*/ 243 w 481"/>
                    <a:gd name="T39" fmla="*/ 20 h 478"/>
                    <a:gd name="T40" fmla="*/ 258 w 481"/>
                    <a:gd name="T41" fmla="*/ 20 h 478"/>
                    <a:gd name="T42" fmla="*/ 273 w 481"/>
                    <a:gd name="T43" fmla="*/ 20 h 478"/>
                    <a:gd name="T44" fmla="*/ 289 w 481"/>
                    <a:gd name="T45" fmla="*/ 20 h 478"/>
                    <a:gd name="T46" fmla="*/ 304 w 481"/>
                    <a:gd name="T47" fmla="*/ 19 h 478"/>
                    <a:gd name="T48" fmla="*/ 319 w 481"/>
                    <a:gd name="T49" fmla="*/ 19 h 478"/>
                    <a:gd name="T50" fmla="*/ 334 w 481"/>
                    <a:gd name="T51" fmla="*/ 19 h 478"/>
                    <a:gd name="T52" fmla="*/ 329 w 481"/>
                    <a:gd name="T53" fmla="*/ 17 h 478"/>
                    <a:gd name="T54" fmla="*/ 325 w 481"/>
                    <a:gd name="T55" fmla="*/ 15 h 478"/>
                    <a:gd name="T56" fmla="*/ 320 w 481"/>
                    <a:gd name="T57" fmla="*/ 12 h 478"/>
                    <a:gd name="T58" fmla="*/ 318 w 481"/>
                    <a:gd name="T59" fmla="*/ 10 h 478"/>
                    <a:gd name="T60" fmla="*/ 314 w 481"/>
                    <a:gd name="T61" fmla="*/ 7 h 478"/>
                    <a:gd name="T62" fmla="*/ 312 w 481"/>
                    <a:gd name="T63" fmla="*/ 5 h 478"/>
                    <a:gd name="T64" fmla="*/ 311 w 481"/>
                    <a:gd name="T65" fmla="*/ 3 h 478"/>
                    <a:gd name="T66" fmla="*/ 309 w 481"/>
                    <a:gd name="T67" fmla="*/ 0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1"/>
                    <a:gd name="T103" fmla="*/ 0 h 478"/>
                    <a:gd name="T104" fmla="*/ 481 w 481"/>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rgbClr val="BBB01F"/>
                </a:solidFill>
                <a:ln w="9525">
                  <a:noFill/>
                  <a:round/>
                  <a:headEnd/>
                  <a:tailEnd/>
                </a:ln>
              </p:spPr>
              <p:txBody>
                <a:bodyPr/>
                <a:lstStyle/>
                <a:p>
                  <a:endParaRPr lang="id-ID"/>
                </a:p>
              </p:txBody>
            </p:sp>
            <p:sp>
              <p:nvSpPr>
                <p:cNvPr id="14" name="Freeform 16"/>
                <p:cNvSpPr>
                  <a:spLocks/>
                </p:cNvSpPr>
                <p:nvPr/>
              </p:nvSpPr>
              <p:spPr bwMode="auto">
                <a:xfrm>
                  <a:off x="2600" y="1782"/>
                  <a:ext cx="529" cy="158"/>
                </a:xfrm>
                <a:custGeom>
                  <a:avLst/>
                  <a:gdLst>
                    <a:gd name="T0" fmla="*/ 348 w 523"/>
                    <a:gd name="T1" fmla="*/ 1 h 444"/>
                    <a:gd name="T2" fmla="*/ 327 w 523"/>
                    <a:gd name="T3" fmla="*/ 1 h 444"/>
                    <a:gd name="T4" fmla="*/ 303 w 523"/>
                    <a:gd name="T5" fmla="*/ 0 h 444"/>
                    <a:gd name="T6" fmla="*/ 283 w 523"/>
                    <a:gd name="T7" fmla="*/ 0 h 444"/>
                    <a:gd name="T8" fmla="*/ 262 w 523"/>
                    <a:gd name="T9" fmla="*/ 0 h 444"/>
                    <a:gd name="T10" fmla="*/ 240 w 523"/>
                    <a:gd name="T11" fmla="*/ 0 h 444"/>
                    <a:gd name="T12" fmla="*/ 216 w 523"/>
                    <a:gd name="T13" fmla="*/ 1 h 444"/>
                    <a:gd name="T14" fmla="*/ 194 w 523"/>
                    <a:gd name="T15" fmla="*/ 1 h 444"/>
                    <a:gd name="T16" fmla="*/ 171 w 523"/>
                    <a:gd name="T17" fmla="*/ 2 h 444"/>
                    <a:gd name="T18" fmla="*/ 145 w 523"/>
                    <a:gd name="T19" fmla="*/ 4 h 444"/>
                    <a:gd name="T20" fmla="*/ 118 w 523"/>
                    <a:gd name="T21" fmla="*/ 6 h 444"/>
                    <a:gd name="T22" fmla="*/ 95 w 523"/>
                    <a:gd name="T23" fmla="*/ 7 h 444"/>
                    <a:gd name="T24" fmla="*/ 73 w 523"/>
                    <a:gd name="T25" fmla="*/ 10 h 444"/>
                    <a:gd name="T26" fmla="*/ 51 w 523"/>
                    <a:gd name="T27" fmla="*/ 12 h 444"/>
                    <a:gd name="T28" fmla="*/ 28 w 523"/>
                    <a:gd name="T29" fmla="*/ 15 h 444"/>
                    <a:gd name="T30" fmla="*/ 9 w 523"/>
                    <a:gd name="T31" fmla="*/ 18 h 444"/>
                    <a:gd name="T32" fmla="*/ 15 w 523"/>
                    <a:gd name="T33" fmla="*/ 20 h 444"/>
                    <a:gd name="T34" fmla="*/ 43 w 523"/>
                    <a:gd name="T35" fmla="*/ 20 h 444"/>
                    <a:gd name="T36" fmla="*/ 76 w 523"/>
                    <a:gd name="T37" fmla="*/ 20 h 444"/>
                    <a:gd name="T38" fmla="*/ 105 w 523"/>
                    <a:gd name="T39" fmla="*/ 20 h 444"/>
                    <a:gd name="T40" fmla="*/ 135 w 523"/>
                    <a:gd name="T41" fmla="*/ 20 h 444"/>
                    <a:gd name="T42" fmla="*/ 166 w 523"/>
                    <a:gd name="T43" fmla="*/ 20 h 444"/>
                    <a:gd name="T44" fmla="*/ 195 w 523"/>
                    <a:gd name="T45" fmla="*/ 20 h 444"/>
                    <a:gd name="T46" fmla="*/ 227 w 523"/>
                    <a:gd name="T47" fmla="*/ 20 h 444"/>
                    <a:gd name="T48" fmla="*/ 260 w 523"/>
                    <a:gd name="T49" fmla="*/ 20 h 444"/>
                    <a:gd name="T50" fmla="*/ 297 w 523"/>
                    <a:gd name="T51" fmla="*/ 20 h 444"/>
                    <a:gd name="T52" fmla="*/ 337 w 523"/>
                    <a:gd name="T53" fmla="*/ 20 h 444"/>
                    <a:gd name="T54" fmla="*/ 374 w 523"/>
                    <a:gd name="T55" fmla="*/ 20 h 444"/>
                    <a:gd name="T56" fmla="*/ 413 w 523"/>
                    <a:gd name="T57" fmla="*/ 20 h 444"/>
                    <a:gd name="T58" fmla="*/ 449 w 523"/>
                    <a:gd name="T59" fmla="*/ 20 h 444"/>
                    <a:gd name="T60" fmla="*/ 487 w 523"/>
                    <a:gd name="T61" fmla="*/ 20 h 444"/>
                    <a:gd name="T62" fmla="*/ 524 w 523"/>
                    <a:gd name="T63" fmla="*/ 20 h 444"/>
                    <a:gd name="T64" fmla="*/ 533 w 523"/>
                    <a:gd name="T65" fmla="*/ 18 h 444"/>
                    <a:gd name="T66" fmla="*/ 514 w 523"/>
                    <a:gd name="T67" fmla="*/ 15 h 444"/>
                    <a:gd name="T68" fmla="*/ 493 w 523"/>
                    <a:gd name="T69" fmla="*/ 12 h 444"/>
                    <a:gd name="T70" fmla="*/ 470 w 523"/>
                    <a:gd name="T71" fmla="*/ 10 h 444"/>
                    <a:gd name="T72" fmla="*/ 447 w 523"/>
                    <a:gd name="T73" fmla="*/ 7 h 444"/>
                    <a:gd name="T74" fmla="*/ 424 w 523"/>
                    <a:gd name="T75" fmla="*/ 5 h 444"/>
                    <a:gd name="T76" fmla="*/ 398 w 523"/>
                    <a:gd name="T77" fmla="*/ 4 h 444"/>
                    <a:gd name="T78" fmla="*/ 371 w 523"/>
                    <a:gd name="T79" fmla="*/ 2 h 4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3"/>
                    <a:gd name="T121" fmla="*/ 0 h 444"/>
                    <a:gd name="T122" fmla="*/ 523 w 523"/>
                    <a:gd name="T123" fmla="*/ 444 h 4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rgbClr val="BBB01F"/>
                </a:solidFill>
                <a:ln w="9525">
                  <a:noFill/>
                  <a:round/>
                  <a:headEnd/>
                  <a:tailEnd/>
                </a:ln>
              </p:spPr>
              <p:txBody>
                <a:bodyPr/>
                <a:lstStyle/>
                <a:p>
                  <a:endParaRPr lang="id-ID"/>
                </a:p>
              </p:txBody>
            </p:sp>
            <p:sp>
              <p:nvSpPr>
                <p:cNvPr id="15" name="Freeform 17"/>
                <p:cNvSpPr>
                  <a:spLocks/>
                </p:cNvSpPr>
                <p:nvPr/>
              </p:nvSpPr>
              <p:spPr bwMode="auto">
                <a:xfrm>
                  <a:off x="2535" y="1987"/>
                  <a:ext cx="660" cy="149"/>
                </a:xfrm>
                <a:custGeom>
                  <a:avLst/>
                  <a:gdLst>
                    <a:gd name="T0" fmla="*/ 629 w 656"/>
                    <a:gd name="T1" fmla="*/ 0 h 416"/>
                    <a:gd name="T2" fmla="*/ 609 w 656"/>
                    <a:gd name="T3" fmla="*/ 0 h 416"/>
                    <a:gd name="T4" fmla="*/ 591 w 656"/>
                    <a:gd name="T5" fmla="*/ 0 h 416"/>
                    <a:gd name="T6" fmla="*/ 568 w 656"/>
                    <a:gd name="T7" fmla="*/ 0 h 416"/>
                    <a:gd name="T8" fmla="*/ 548 w 656"/>
                    <a:gd name="T9" fmla="*/ 0 h 416"/>
                    <a:gd name="T10" fmla="*/ 528 w 656"/>
                    <a:gd name="T11" fmla="*/ 0 h 416"/>
                    <a:gd name="T12" fmla="*/ 508 w 656"/>
                    <a:gd name="T13" fmla="*/ 0 h 416"/>
                    <a:gd name="T14" fmla="*/ 488 w 656"/>
                    <a:gd name="T15" fmla="*/ 0 h 416"/>
                    <a:gd name="T16" fmla="*/ 469 w 656"/>
                    <a:gd name="T17" fmla="*/ 0 h 416"/>
                    <a:gd name="T18" fmla="*/ 449 w 656"/>
                    <a:gd name="T19" fmla="*/ 1 h 416"/>
                    <a:gd name="T20" fmla="*/ 428 w 656"/>
                    <a:gd name="T21" fmla="*/ 1 h 416"/>
                    <a:gd name="T22" fmla="*/ 405 w 656"/>
                    <a:gd name="T23" fmla="*/ 1 h 416"/>
                    <a:gd name="T24" fmla="*/ 385 w 656"/>
                    <a:gd name="T25" fmla="*/ 1 h 416"/>
                    <a:gd name="T26" fmla="*/ 364 w 656"/>
                    <a:gd name="T27" fmla="*/ 1 h 416"/>
                    <a:gd name="T28" fmla="*/ 345 w 656"/>
                    <a:gd name="T29" fmla="*/ 1 h 416"/>
                    <a:gd name="T30" fmla="*/ 325 w 656"/>
                    <a:gd name="T31" fmla="*/ 1 h 416"/>
                    <a:gd name="T32" fmla="*/ 304 w 656"/>
                    <a:gd name="T33" fmla="*/ 1 h 416"/>
                    <a:gd name="T34" fmla="*/ 287 w 656"/>
                    <a:gd name="T35" fmla="*/ 1 h 416"/>
                    <a:gd name="T36" fmla="*/ 271 w 656"/>
                    <a:gd name="T37" fmla="*/ 1 h 416"/>
                    <a:gd name="T38" fmla="*/ 254 w 656"/>
                    <a:gd name="T39" fmla="*/ 1 h 416"/>
                    <a:gd name="T40" fmla="*/ 235 w 656"/>
                    <a:gd name="T41" fmla="*/ 1 h 416"/>
                    <a:gd name="T42" fmla="*/ 218 w 656"/>
                    <a:gd name="T43" fmla="*/ 1 h 416"/>
                    <a:gd name="T44" fmla="*/ 202 w 656"/>
                    <a:gd name="T45" fmla="*/ 1 h 416"/>
                    <a:gd name="T46" fmla="*/ 186 w 656"/>
                    <a:gd name="T47" fmla="*/ 1 h 416"/>
                    <a:gd name="T48" fmla="*/ 170 w 656"/>
                    <a:gd name="T49" fmla="*/ 1 h 416"/>
                    <a:gd name="T50" fmla="*/ 153 w 656"/>
                    <a:gd name="T51" fmla="*/ 0 h 416"/>
                    <a:gd name="T52" fmla="*/ 137 w 656"/>
                    <a:gd name="T53" fmla="*/ 0 h 416"/>
                    <a:gd name="T54" fmla="*/ 121 w 656"/>
                    <a:gd name="T55" fmla="*/ 0 h 416"/>
                    <a:gd name="T56" fmla="*/ 105 w 656"/>
                    <a:gd name="T57" fmla="*/ 0 h 416"/>
                    <a:gd name="T58" fmla="*/ 89 w 656"/>
                    <a:gd name="T59" fmla="*/ 0 h 416"/>
                    <a:gd name="T60" fmla="*/ 70 w 656"/>
                    <a:gd name="T61" fmla="*/ 0 h 416"/>
                    <a:gd name="T62" fmla="*/ 53 w 656"/>
                    <a:gd name="T63" fmla="*/ 0 h 416"/>
                    <a:gd name="T64" fmla="*/ 38 w 656"/>
                    <a:gd name="T65" fmla="*/ 0 h 416"/>
                    <a:gd name="T66" fmla="*/ 30 w 656"/>
                    <a:gd name="T67" fmla="*/ 3 h 416"/>
                    <a:gd name="T68" fmla="*/ 24 w 656"/>
                    <a:gd name="T69" fmla="*/ 5 h 416"/>
                    <a:gd name="T70" fmla="*/ 18 w 656"/>
                    <a:gd name="T71" fmla="*/ 7 h 416"/>
                    <a:gd name="T72" fmla="*/ 13 w 656"/>
                    <a:gd name="T73" fmla="*/ 9 h 416"/>
                    <a:gd name="T74" fmla="*/ 8 w 656"/>
                    <a:gd name="T75" fmla="*/ 11 h 416"/>
                    <a:gd name="T76" fmla="*/ 5 w 656"/>
                    <a:gd name="T77" fmla="*/ 14 h 416"/>
                    <a:gd name="T78" fmla="*/ 3 w 656"/>
                    <a:gd name="T79" fmla="*/ 16 h 416"/>
                    <a:gd name="T80" fmla="*/ 0 w 656"/>
                    <a:gd name="T81" fmla="*/ 19 h 416"/>
                    <a:gd name="T82" fmla="*/ 668 w 656"/>
                    <a:gd name="T83" fmla="*/ 19 h 416"/>
                    <a:gd name="T84" fmla="*/ 665 w 656"/>
                    <a:gd name="T85" fmla="*/ 16 h 416"/>
                    <a:gd name="T86" fmla="*/ 663 w 656"/>
                    <a:gd name="T87" fmla="*/ 14 h 416"/>
                    <a:gd name="T88" fmla="*/ 660 w 656"/>
                    <a:gd name="T89" fmla="*/ 11 h 416"/>
                    <a:gd name="T90" fmla="*/ 655 w 656"/>
                    <a:gd name="T91" fmla="*/ 9 h 416"/>
                    <a:gd name="T92" fmla="*/ 650 w 656"/>
                    <a:gd name="T93" fmla="*/ 7 h 416"/>
                    <a:gd name="T94" fmla="*/ 643 w 656"/>
                    <a:gd name="T95" fmla="*/ 4 h 416"/>
                    <a:gd name="T96" fmla="*/ 637 w 656"/>
                    <a:gd name="T97" fmla="*/ 2 h 416"/>
                    <a:gd name="T98" fmla="*/ 629 w 656"/>
                    <a:gd name="T99" fmla="*/ 0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416"/>
                    <a:gd name="T152" fmla="*/ 656 w 656"/>
                    <a:gd name="T153" fmla="*/ 416 h 4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rgbClr val="BBB01F"/>
                </a:solidFill>
                <a:ln w="9525">
                  <a:noFill/>
                  <a:round/>
                  <a:headEnd/>
                  <a:tailEnd/>
                </a:ln>
              </p:spPr>
              <p:txBody>
                <a:bodyPr/>
                <a:lstStyle/>
                <a:p>
                  <a:endParaRPr lang="id-ID"/>
                </a:p>
              </p:txBody>
            </p:sp>
            <p:sp>
              <p:nvSpPr>
                <p:cNvPr id="16" name="Freeform 18"/>
                <p:cNvSpPr>
                  <a:spLocks/>
                </p:cNvSpPr>
                <p:nvPr/>
              </p:nvSpPr>
              <p:spPr bwMode="auto">
                <a:xfrm>
                  <a:off x="2533" y="2186"/>
                  <a:ext cx="662" cy="149"/>
                </a:xfrm>
                <a:custGeom>
                  <a:avLst/>
                  <a:gdLst>
                    <a:gd name="T0" fmla="*/ 37 w 657"/>
                    <a:gd name="T1" fmla="*/ 19 h 414"/>
                    <a:gd name="T2" fmla="*/ 53 w 657"/>
                    <a:gd name="T3" fmla="*/ 19 h 414"/>
                    <a:gd name="T4" fmla="*/ 72 w 657"/>
                    <a:gd name="T5" fmla="*/ 19 h 414"/>
                    <a:gd name="T6" fmla="*/ 88 w 657"/>
                    <a:gd name="T7" fmla="*/ 19 h 414"/>
                    <a:gd name="T8" fmla="*/ 105 w 657"/>
                    <a:gd name="T9" fmla="*/ 19 h 414"/>
                    <a:gd name="T10" fmla="*/ 121 w 657"/>
                    <a:gd name="T11" fmla="*/ 19 h 414"/>
                    <a:gd name="T12" fmla="*/ 137 w 657"/>
                    <a:gd name="T13" fmla="*/ 19 h 414"/>
                    <a:gd name="T14" fmla="*/ 153 w 657"/>
                    <a:gd name="T15" fmla="*/ 19 h 414"/>
                    <a:gd name="T16" fmla="*/ 170 w 657"/>
                    <a:gd name="T17" fmla="*/ 19 h 414"/>
                    <a:gd name="T18" fmla="*/ 186 w 657"/>
                    <a:gd name="T19" fmla="*/ 19 h 414"/>
                    <a:gd name="T20" fmla="*/ 206 w 657"/>
                    <a:gd name="T21" fmla="*/ 19 h 414"/>
                    <a:gd name="T22" fmla="*/ 222 w 657"/>
                    <a:gd name="T23" fmla="*/ 19 h 414"/>
                    <a:gd name="T24" fmla="*/ 239 w 657"/>
                    <a:gd name="T25" fmla="*/ 19 h 414"/>
                    <a:gd name="T26" fmla="*/ 255 w 657"/>
                    <a:gd name="T27" fmla="*/ 19 h 414"/>
                    <a:gd name="T28" fmla="*/ 272 w 657"/>
                    <a:gd name="T29" fmla="*/ 19 h 414"/>
                    <a:gd name="T30" fmla="*/ 288 w 657"/>
                    <a:gd name="T31" fmla="*/ 19 h 414"/>
                    <a:gd name="T32" fmla="*/ 305 w 657"/>
                    <a:gd name="T33" fmla="*/ 19 h 414"/>
                    <a:gd name="T34" fmla="*/ 326 w 657"/>
                    <a:gd name="T35" fmla="*/ 19 h 414"/>
                    <a:gd name="T36" fmla="*/ 349 w 657"/>
                    <a:gd name="T37" fmla="*/ 19 h 414"/>
                    <a:gd name="T38" fmla="*/ 369 w 657"/>
                    <a:gd name="T39" fmla="*/ 19 h 414"/>
                    <a:gd name="T40" fmla="*/ 389 w 657"/>
                    <a:gd name="T41" fmla="*/ 19 h 414"/>
                    <a:gd name="T42" fmla="*/ 409 w 657"/>
                    <a:gd name="T43" fmla="*/ 19 h 414"/>
                    <a:gd name="T44" fmla="*/ 430 w 657"/>
                    <a:gd name="T45" fmla="*/ 19 h 414"/>
                    <a:gd name="T46" fmla="*/ 450 w 657"/>
                    <a:gd name="T47" fmla="*/ 19 h 414"/>
                    <a:gd name="T48" fmla="*/ 474 w 657"/>
                    <a:gd name="T49" fmla="*/ 19 h 414"/>
                    <a:gd name="T50" fmla="*/ 494 w 657"/>
                    <a:gd name="T51" fmla="*/ 19 h 414"/>
                    <a:gd name="T52" fmla="*/ 513 w 657"/>
                    <a:gd name="T53" fmla="*/ 19 h 414"/>
                    <a:gd name="T54" fmla="*/ 533 w 657"/>
                    <a:gd name="T55" fmla="*/ 19 h 414"/>
                    <a:gd name="T56" fmla="*/ 553 w 657"/>
                    <a:gd name="T57" fmla="*/ 19 h 414"/>
                    <a:gd name="T58" fmla="*/ 573 w 657"/>
                    <a:gd name="T59" fmla="*/ 19 h 414"/>
                    <a:gd name="T60" fmla="*/ 593 w 657"/>
                    <a:gd name="T61" fmla="*/ 19 h 414"/>
                    <a:gd name="T62" fmla="*/ 615 w 657"/>
                    <a:gd name="T63" fmla="*/ 19 h 414"/>
                    <a:gd name="T64" fmla="*/ 635 w 657"/>
                    <a:gd name="T65" fmla="*/ 19 h 414"/>
                    <a:gd name="T66" fmla="*/ 642 w 657"/>
                    <a:gd name="T67" fmla="*/ 17 h 414"/>
                    <a:gd name="T68" fmla="*/ 648 w 657"/>
                    <a:gd name="T69" fmla="*/ 15 h 414"/>
                    <a:gd name="T70" fmla="*/ 655 w 657"/>
                    <a:gd name="T71" fmla="*/ 13 h 414"/>
                    <a:gd name="T72" fmla="*/ 659 w 657"/>
                    <a:gd name="T73" fmla="*/ 10 h 414"/>
                    <a:gd name="T74" fmla="*/ 664 w 657"/>
                    <a:gd name="T75" fmla="*/ 8 h 414"/>
                    <a:gd name="T76" fmla="*/ 667 w 657"/>
                    <a:gd name="T77" fmla="*/ 5 h 414"/>
                    <a:gd name="T78" fmla="*/ 669 w 657"/>
                    <a:gd name="T79" fmla="*/ 3 h 414"/>
                    <a:gd name="T80" fmla="*/ 672 w 657"/>
                    <a:gd name="T81" fmla="*/ 0 h 414"/>
                    <a:gd name="T82" fmla="*/ 0 w 657"/>
                    <a:gd name="T83" fmla="*/ 0 h 414"/>
                    <a:gd name="T84" fmla="*/ 3 w 657"/>
                    <a:gd name="T85" fmla="*/ 3 h 414"/>
                    <a:gd name="T86" fmla="*/ 5 w 657"/>
                    <a:gd name="T87" fmla="*/ 5 h 414"/>
                    <a:gd name="T88" fmla="*/ 8 w 657"/>
                    <a:gd name="T89" fmla="*/ 8 h 414"/>
                    <a:gd name="T90" fmla="*/ 12 w 657"/>
                    <a:gd name="T91" fmla="*/ 10 h 414"/>
                    <a:gd name="T92" fmla="*/ 17 w 657"/>
                    <a:gd name="T93" fmla="*/ 12 h 414"/>
                    <a:gd name="T94" fmla="*/ 24 w 657"/>
                    <a:gd name="T95" fmla="*/ 15 h 414"/>
                    <a:gd name="T96" fmla="*/ 30 w 657"/>
                    <a:gd name="T97" fmla="*/ 17 h 414"/>
                    <a:gd name="T98" fmla="*/ 37 w 657"/>
                    <a:gd name="T99" fmla="*/ 19 h 4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7"/>
                    <a:gd name="T151" fmla="*/ 0 h 414"/>
                    <a:gd name="T152" fmla="*/ 657 w 657"/>
                    <a:gd name="T153" fmla="*/ 414 h 4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rgbClr val="BBB01F"/>
                </a:solidFill>
                <a:ln w="9525">
                  <a:noFill/>
                  <a:round/>
                  <a:headEnd/>
                  <a:tailEnd/>
                </a:ln>
              </p:spPr>
              <p:txBody>
                <a:bodyPr/>
                <a:lstStyle/>
                <a:p>
                  <a:endParaRPr lang="id-ID"/>
                </a:p>
              </p:txBody>
            </p:sp>
            <p:sp>
              <p:nvSpPr>
                <p:cNvPr id="17" name="Freeform 19"/>
                <p:cNvSpPr>
                  <a:spLocks/>
                </p:cNvSpPr>
                <p:nvPr/>
              </p:nvSpPr>
              <p:spPr bwMode="auto">
                <a:xfrm>
                  <a:off x="2598" y="2380"/>
                  <a:ext cx="532" cy="164"/>
                </a:xfrm>
                <a:custGeom>
                  <a:avLst/>
                  <a:gdLst>
                    <a:gd name="T0" fmla="*/ 223 w 529"/>
                    <a:gd name="T1" fmla="*/ 0 h 456"/>
                    <a:gd name="T2" fmla="*/ 194 w 529"/>
                    <a:gd name="T3" fmla="*/ 0 h 456"/>
                    <a:gd name="T4" fmla="*/ 164 w 529"/>
                    <a:gd name="T5" fmla="*/ 0 h 456"/>
                    <a:gd name="T6" fmla="*/ 134 w 529"/>
                    <a:gd name="T7" fmla="*/ 0 h 456"/>
                    <a:gd name="T8" fmla="*/ 105 w 529"/>
                    <a:gd name="T9" fmla="*/ 0 h 456"/>
                    <a:gd name="T10" fmla="*/ 73 w 529"/>
                    <a:gd name="T11" fmla="*/ 0 h 456"/>
                    <a:gd name="T12" fmla="*/ 43 w 529"/>
                    <a:gd name="T13" fmla="*/ 0 h 456"/>
                    <a:gd name="T14" fmla="*/ 15 w 529"/>
                    <a:gd name="T15" fmla="*/ 0 h 456"/>
                    <a:gd name="T16" fmla="*/ 17 w 529"/>
                    <a:gd name="T17" fmla="*/ 4 h 456"/>
                    <a:gd name="T18" fmla="*/ 55 w 529"/>
                    <a:gd name="T19" fmla="*/ 9 h 456"/>
                    <a:gd name="T20" fmla="*/ 102 w 529"/>
                    <a:gd name="T21" fmla="*/ 14 h 456"/>
                    <a:gd name="T22" fmla="*/ 150 w 529"/>
                    <a:gd name="T23" fmla="*/ 18 h 456"/>
                    <a:gd name="T24" fmla="*/ 186 w 529"/>
                    <a:gd name="T25" fmla="*/ 19 h 456"/>
                    <a:gd name="T26" fmla="*/ 209 w 529"/>
                    <a:gd name="T27" fmla="*/ 20 h 456"/>
                    <a:gd name="T28" fmla="*/ 232 w 529"/>
                    <a:gd name="T29" fmla="*/ 21 h 456"/>
                    <a:gd name="T30" fmla="*/ 256 w 529"/>
                    <a:gd name="T31" fmla="*/ 21 h 456"/>
                    <a:gd name="T32" fmla="*/ 283 w 529"/>
                    <a:gd name="T33" fmla="*/ 21 h 456"/>
                    <a:gd name="T34" fmla="*/ 306 w 529"/>
                    <a:gd name="T35" fmla="*/ 21 h 456"/>
                    <a:gd name="T36" fmla="*/ 329 w 529"/>
                    <a:gd name="T37" fmla="*/ 21 h 456"/>
                    <a:gd name="T38" fmla="*/ 352 w 529"/>
                    <a:gd name="T39" fmla="*/ 19 h 456"/>
                    <a:gd name="T40" fmla="*/ 387 w 529"/>
                    <a:gd name="T41" fmla="*/ 18 h 456"/>
                    <a:gd name="T42" fmla="*/ 435 w 529"/>
                    <a:gd name="T43" fmla="*/ 14 h 456"/>
                    <a:gd name="T44" fmla="*/ 482 w 529"/>
                    <a:gd name="T45" fmla="*/ 9 h 456"/>
                    <a:gd name="T46" fmla="*/ 521 w 529"/>
                    <a:gd name="T47" fmla="*/ 4 h 456"/>
                    <a:gd name="T48" fmla="*/ 520 w 529"/>
                    <a:gd name="T49" fmla="*/ 0 h 456"/>
                    <a:gd name="T50" fmla="*/ 484 w 529"/>
                    <a:gd name="T51" fmla="*/ 0 h 456"/>
                    <a:gd name="T52" fmla="*/ 445 w 529"/>
                    <a:gd name="T53" fmla="*/ 0 h 456"/>
                    <a:gd name="T54" fmla="*/ 408 w 529"/>
                    <a:gd name="T55" fmla="*/ 0 h 456"/>
                    <a:gd name="T56" fmla="*/ 372 w 529"/>
                    <a:gd name="T57" fmla="*/ 0 h 456"/>
                    <a:gd name="T58" fmla="*/ 334 w 529"/>
                    <a:gd name="T59" fmla="*/ 0 h 456"/>
                    <a:gd name="T60" fmla="*/ 297 w 529"/>
                    <a:gd name="T61" fmla="*/ 0 h 456"/>
                    <a:gd name="T62" fmla="*/ 256 w 529"/>
                    <a:gd name="T63" fmla="*/ 0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456"/>
                    <a:gd name="T98" fmla="*/ 529 w 529"/>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rgbClr val="BBB01F"/>
                </a:solidFill>
                <a:ln w="9525">
                  <a:noFill/>
                  <a:round/>
                  <a:headEnd/>
                  <a:tailEnd/>
                </a:ln>
              </p:spPr>
              <p:txBody>
                <a:bodyPr/>
                <a:lstStyle/>
                <a:p>
                  <a:endParaRPr lang="id-ID"/>
                </a:p>
              </p:txBody>
            </p:sp>
            <p:sp>
              <p:nvSpPr>
                <p:cNvPr id="18" name="Freeform 20"/>
                <p:cNvSpPr>
                  <a:spLocks/>
                </p:cNvSpPr>
                <p:nvPr/>
              </p:nvSpPr>
              <p:spPr bwMode="auto">
                <a:xfrm>
                  <a:off x="3215" y="1956"/>
                  <a:ext cx="451" cy="180"/>
                </a:xfrm>
                <a:custGeom>
                  <a:avLst/>
                  <a:gdLst>
                    <a:gd name="T0" fmla="*/ 27 w 510"/>
                    <a:gd name="T1" fmla="*/ 24 h 497"/>
                    <a:gd name="T2" fmla="*/ 353 w 510"/>
                    <a:gd name="T3" fmla="*/ 24 h 497"/>
                    <a:gd name="T4" fmla="*/ 348 w 510"/>
                    <a:gd name="T5" fmla="*/ 20 h 497"/>
                    <a:gd name="T6" fmla="*/ 341 w 510"/>
                    <a:gd name="T7" fmla="*/ 17 h 497"/>
                    <a:gd name="T8" fmla="*/ 332 w 510"/>
                    <a:gd name="T9" fmla="*/ 14 h 497"/>
                    <a:gd name="T10" fmla="*/ 320 w 510"/>
                    <a:gd name="T11" fmla="*/ 11 h 497"/>
                    <a:gd name="T12" fmla="*/ 305 w 510"/>
                    <a:gd name="T13" fmla="*/ 8 h 497"/>
                    <a:gd name="T14" fmla="*/ 288 w 510"/>
                    <a:gd name="T15" fmla="*/ 5 h 497"/>
                    <a:gd name="T16" fmla="*/ 268 w 510"/>
                    <a:gd name="T17" fmla="*/ 3 h 497"/>
                    <a:gd name="T18" fmla="*/ 247 w 510"/>
                    <a:gd name="T19" fmla="*/ 0 h 497"/>
                    <a:gd name="T20" fmla="*/ 233 w 510"/>
                    <a:gd name="T21" fmla="*/ 0 h 497"/>
                    <a:gd name="T22" fmla="*/ 218 w 510"/>
                    <a:gd name="T23" fmla="*/ 0 h 497"/>
                    <a:gd name="T24" fmla="*/ 203 w 510"/>
                    <a:gd name="T25" fmla="*/ 1 h 497"/>
                    <a:gd name="T26" fmla="*/ 188 w 510"/>
                    <a:gd name="T27" fmla="*/ 1 h 497"/>
                    <a:gd name="T28" fmla="*/ 172 w 510"/>
                    <a:gd name="T29" fmla="*/ 1 h 497"/>
                    <a:gd name="T30" fmla="*/ 157 w 510"/>
                    <a:gd name="T31" fmla="*/ 1 h 497"/>
                    <a:gd name="T32" fmla="*/ 141 w 510"/>
                    <a:gd name="T33" fmla="*/ 1 h 497"/>
                    <a:gd name="T34" fmla="*/ 126 w 510"/>
                    <a:gd name="T35" fmla="*/ 2 h 497"/>
                    <a:gd name="T36" fmla="*/ 111 w 510"/>
                    <a:gd name="T37" fmla="*/ 2 h 497"/>
                    <a:gd name="T38" fmla="*/ 96 w 510"/>
                    <a:gd name="T39" fmla="*/ 2 h 497"/>
                    <a:gd name="T40" fmla="*/ 80 w 510"/>
                    <a:gd name="T41" fmla="*/ 3 h 497"/>
                    <a:gd name="T42" fmla="*/ 65 w 510"/>
                    <a:gd name="T43" fmla="*/ 3 h 497"/>
                    <a:gd name="T44" fmla="*/ 49 w 510"/>
                    <a:gd name="T45" fmla="*/ 3 h 497"/>
                    <a:gd name="T46" fmla="*/ 33 w 510"/>
                    <a:gd name="T47" fmla="*/ 3 h 497"/>
                    <a:gd name="T48" fmla="*/ 16 w 510"/>
                    <a:gd name="T49" fmla="*/ 3 h 497"/>
                    <a:gd name="T50" fmla="*/ 0 w 510"/>
                    <a:gd name="T51" fmla="*/ 3 h 497"/>
                    <a:gd name="T52" fmla="*/ 4 w 510"/>
                    <a:gd name="T53" fmla="*/ 6 h 497"/>
                    <a:gd name="T54" fmla="*/ 10 w 510"/>
                    <a:gd name="T55" fmla="*/ 8 h 497"/>
                    <a:gd name="T56" fmla="*/ 15 w 510"/>
                    <a:gd name="T57" fmla="*/ 11 h 497"/>
                    <a:gd name="T58" fmla="*/ 19 w 510"/>
                    <a:gd name="T59" fmla="*/ 13 h 497"/>
                    <a:gd name="T60" fmla="*/ 22 w 510"/>
                    <a:gd name="T61" fmla="*/ 16 h 497"/>
                    <a:gd name="T62" fmla="*/ 24 w 510"/>
                    <a:gd name="T63" fmla="*/ 18 h 497"/>
                    <a:gd name="T64" fmla="*/ 26 w 510"/>
                    <a:gd name="T65" fmla="*/ 21 h 497"/>
                    <a:gd name="T66" fmla="*/ 27 w 510"/>
                    <a:gd name="T67" fmla="*/ 24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0"/>
                    <a:gd name="T103" fmla="*/ 0 h 497"/>
                    <a:gd name="T104" fmla="*/ 510 w 510"/>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rgbClr val="BBB01F"/>
                </a:solidFill>
                <a:ln w="9525">
                  <a:noFill/>
                  <a:round/>
                  <a:headEnd/>
                  <a:tailEnd/>
                </a:ln>
              </p:spPr>
              <p:txBody>
                <a:bodyPr/>
                <a:lstStyle/>
                <a:p>
                  <a:endParaRPr lang="id-ID"/>
                </a:p>
              </p:txBody>
            </p:sp>
            <p:sp>
              <p:nvSpPr>
                <p:cNvPr id="19" name="Freeform 21"/>
                <p:cNvSpPr>
                  <a:spLocks/>
                </p:cNvSpPr>
                <p:nvPr/>
              </p:nvSpPr>
              <p:spPr bwMode="auto">
                <a:xfrm>
                  <a:off x="3076" y="1800"/>
                  <a:ext cx="378" cy="131"/>
                </a:xfrm>
                <a:custGeom>
                  <a:avLst/>
                  <a:gdLst>
                    <a:gd name="T0" fmla="*/ 293 w 429"/>
                    <a:gd name="T1" fmla="*/ 14 h 364"/>
                    <a:gd name="T2" fmla="*/ 279 w 429"/>
                    <a:gd name="T3" fmla="*/ 13 h 364"/>
                    <a:gd name="T4" fmla="*/ 263 w 429"/>
                    <a:gd name="T5" fmla="*/ 12 h 364"/>
                    <a:gd name="T6" fmla="*/ 248 w 429"/>
                    <a:gd name="T7" fmla="*/ 11 h 364"/>
                    <a:gd name="T8" fmla="*/ 232 w 429"/>
                    <a:gd name="T9" fmla="*/ 10 h 364"/>
                    <a:gd name="T10" fmla="*/ 214 w 429"/>
                    <a:gd name="T11" fmla="*/ 9 h 364"/>
                    <a:gd name="T12" fmla="*/ 196 w 429"/>
                    <a:gd name="T13" fmla="*/ 8 h 364"/>
                    <a:gd name="T14" fmla="*/ 179 w 429"/>
                    <a:gd name="T15" fmla="*/ 7 h 364"/>
                    <a:gd name="T16" fmla="*/ 159 w 429"/>
                    <a:gd name="T17" fmla="*/ 6 h 364"/>
                    <a:gd name="T18" fmla="*/ 141 w 429"/>
                    <a:gd name="T19" fmla="*/ 5 h 364"/>
                    <a:gd name="T20" fmla="*/ 121 w 429"/>
                    <a:gd name="T21" fmla="*/ 4 h 364"/>
                    <a:gd name="T22" fmla="*/ 101 w 429"/>
                    <a:gd name="T23" fmla="*/ 3 h 364"/>
                    <a:gd name="T24" fmla="*/ 82 w 429"/>
                    <a:gd name="T25" fmla="*/ 3 h 364"/>
                    <a:gd name="T26" fmla="*/ 62 w 429"/>
                    <a:gd name="T27" fmla="*/ 2 h 364"/>
                    <a:gd name="T28" fmla="*/ 42 w 429"/>
                    <a:gd name="T29" fmla="*/ 1 h 364"/>
                    <a:gd name="T30" fmla="*/ 20 w 429"/>
                    <a:gd name="T31" fmla="*/ 0 h 364"/>
                    <a:gd name="T32" fmla="*/ 0 w 429"/>
                    <a:gd name="T33" fmla="*/ 0 h 364"/>
                    <a:gd name="T34" fmla="*/ 13 w 429"/>
                    <a:gd name="T35" fmla="*/ 2 h 364"/>
                    <a:gd name="T36" fmla="*/ 25 w 429"/>
                    <a:gd name="T37" fmla="*/ 4 h 364"/>
                    <a:gd name="T38" fmla="*/ 37 w 429"/>
                    <a:gd name="T39" fmla="*/ 6 h 364"/>
                    <a:gd name="T40" fmla="*/ 49 w 429"/>
                    <a:gd name="T41" fmla="*/ 8 h 364"/>
                    <a:gd name="T42" fmla="*/ 61 w 429"/>
                    <a:gd name="T43" fmla="*/ 10 h 364"/>
                    <a:gd name="T44" fmla="*/ 72 w 429"/>
                    <a:gd name="T45" fmla="*/ 12 h 364"/>
                    <a:gd name="T46" fmla="*/ 82 w 429"/>
                    <a:gd name="T47" fmla="*/ 15 h 364"/>
                    <a:gd name="T48" fmla="*/ 89 w 429"/>
                    <a:gd name="T49" fmla="*/ 17 h 364"/>
                    <a:gd name="T50" fmla="*/ 103 w 429"/>
                    <a:gd name="T51" fmla="*/ 17 h 364"/>
                    <a:gd name="T52" fmla="*/ 116 w 429"/>
                    <a:gd name="T53" fmla="*/ 17 h 364"/>
                    <a:gd name="T54" fmla="*/ 130 w 429"/>
                    <a:gd name="T55" fmla="*/ 17 h 364"/>
                    <a:gd name="T56" fmla="*/ 142 w 429"/>
                    <a:gd name="T57" fmla="*/ 17 h 364"/>
                    <a:gd name="T58" fmla="*/ 156 w 429"/>
                    <a:gd name="T59" fmla="*/ 16 h 364"/>
                    <a:gd name="T60" fmla="*/ 169 w 429"/>
                    <a:gd name="T61" fmla="*/ 16 h 364"/>
                    <a:gd name="T62" fmla="*/ 181 w 429"/>
                    <a:gd name="T63" fmla="*/ 16 h 364"/>
                    <a:gd name="T64" fmla="*/ 194 w 429"/>
                    <a:gd name="T65" fmla="*/ 16 h 364"/>
                    <a:gd name="T66" fmla="*/ 207 w 429"/>
                    <a:gd name="T67" fmla="*/ 16 h 364"/>
                    <a:gd name="T68" fmla="*/ 220 w 429"/>
                    <a:gd name="T69" fmla="*/ 16 h 364"/>
                    <a:gd name="T70" fmla="*/ 232 w 429"/>
                    <a:gd name="T71" fmla="*/ 15 h 364"/>
                    <a:gd name="T72" fmla="*/ 245 w 429"/>
                    <a:gd name="T73" fmla="*/ 15 h 364"/>
                    <a:gd name="T74" fmla="*/ 256 w 429"/>
                    <a:gd name="T75" fmla="*/ 15 h 364"/>
                    <a:gd name="T76" fmla="*/ 270 w 429"/>
                    <a:gd name="T77" fmla="*/ 15 h 364"/>
                    <a:gd name="T78" fmla="*/ 282 w 429"/>
                    <a:gd name="T79" fmla="*/ 15 h 364"/>
                    <a:gd name="T80" fmla="*/ 293 w 429"/>
                    <a:gd name="T81" fmla="*/ 14 h 3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364"/>
                    <a:gd name="T125" fmla="*/ 429 w 429"/>
                    <a:gd name="T126" fmla="*/ 364 h 3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rgbClr val="BBB01F"/>
                </a:solidFill>
                <a:ln w="9525">
                  <a:noFill/>
                  <a:round/>
                  <a:headEnd/>
                  <a:tailEnd/>
                </a:ln>
              </p:spPr>
              <p:txBody>
                <a:bodyPr/>
                <a:lstStyle/>
                <a:p>
                  <a:endParaRPr lang="id-ID"/>
                </a:p>
              </p:txBody>
            </p:sp>
            <p:sp>
              <p:nvSpPr>
                <p:cNvPr id="20" name="Freeform 22"/>
                <p:cNvSpPr>
                  <a:spLocks/>
                </p:cNvSpPr>
                <p:nvPr/>
              </p:nvSpPr>
              <p:spPr bwMode="auto">
                <a:xfrm>
                  <a:off x="3069" y="2389"/>
                  <a:ext cx="388" cy="135"/>
                </a:xfrm>
                <a:custGeom>
                  <a:avLst/>
                  <a:gdLst>
                    <a:gd name="T0" fmla="*/ 0 w 441"/>
                    <a:gd name="T1" fmla="*/ 17 h 376"/>
                    <a:gd name="T2" fmla="*/ 21 w 441"/>
                    <a:gd name="T3" fmla="*/ 17 h 376"/>
                    <a:gd name="T4" fmla="*/ 42 w 441"/>
                    <a:gd name="T5" fmla="*/ 16 h 376"/>
                    <a:gd name="T6" fmla="*/ 62 w 441"/>
                    <a:gd name="T7" fmla="*/ 15 h 376"/>
                    <a:gd name="T8" fmla="*/ 83 w 441"/>
                    <a:gd name="T9" fmla="*/ 15 h 376"/>
                    <a:gd name="T10" fmla="*/ 104 w 441"/>
                    <a:gd name="T11" fmla="*/ 14 h 376"/>
                    <a:gd name="T12" fmla="*/ 124 w 441"/>
                    <a:gd name="T13" fmla="*/ 13 h 376"/>
                    <a:gd name="T14" fmla="*/ 144 w 441"/>
                    <a:gd name="T15" fmla="*/ 12 h 376"/>
                    <a:gd name="T16" fmla="*/ 163 w 441"/>
                    <a:gd name="T17" fmla="*/ 11 h 376"/>
                    <a:gd name="T18" fmla="*/ 183 w 441"/>
                    <a:gd name="T19" fmla="*/ 10 h 376"/>
                    <a:gd name="T20" fmla="*/ 201 w 441"/>
                    <a:gd name="T21" fmla="*/ 9 h 376"/>
                    <a:gd name="T22" fmla="*/ 219 w 441"/>
                    <a:gd name="T23" fmla="*/ 8 h 376"/>
                    <a:gd name="T24" fmla="*/ 237 w 441"/>
                    <a:gd name="T25" fmla="*/ 7 h 376"/>
                    <a:gd name="T26" fmla="*/ 254 w 441"/>
                    <a:gd name="T27" fmla="*/ 6 h 376"/>
                    <a:gd name="T28" fmla="*/ 270 w 441"/>
                    <a:gd name="T29" fmla="*/ 5 h 376"/>
                    <a:gd name="T30" fmla="*/ 286 w 441"/>
                    <a:gd name="T31" fmla="*/ 4 h 376"/>
                    <a:gd name="T32" fmla="*/ 300 w 441"/>
                    <a:gd name="T33" fmla="*/ 3 h 376"/>
                    <a:gd name="T34" fmla="*/ 288 w 441"/>
                    <a:gd name="T35" fmla="*/ 2 h 376"/>
                    <a:gd name="T36" fmla="*/ 276 w 441"/>
                    <a:gd name="T37" fmla="*/ 2 h 376"/>
                    <a:gd name="T38" fmla="*/ 263 w 441"/>
                    <a:gd name="T39" fmla="*/ 2 h 376"/>
                    <a:gd name="T40" fmla="*/ 252 w 441"/>
                    <a:gd name="T41" fmla="*/ 2 h 376"/>
                    <a:gd name="T42" fmla="*/ 239 w 441"/>
                    <a:gd name="T43" fmla="*/ 1 h 376"/>
                    <a:gd name="T44" fmla="*/ 226 w 441"/>
                    <a:gd name="T45" fmla="*/ 1 h 376"/>
                    <a:gd name="T46" fmla="*/ 213 w 441"/>
                    <a:gd name="T47" fmla="*/ 1 h 376"/>
                    <a:gd name="T48" fmla="*/ 201 w 441"/>
                    <a:gd name="T49" fmla="*/ 1 h 376"/>
                    <a:gd name="T50" fmla="*/ 188 w 441"/>
                    <a:gd name="T51" fmla="*/ 1 h 376"/>
                    <a:gd name="T52" fmla="*/ 175 w 441"/>
                    <a:gd name="T53" fmla="*/ 1 h 376"/>
                    <a:gd name="T54" fmla="*/ 162 w 441"/>
                    <a:gd name="T55" fmla="*/ 1 h 376"/>
                    <a:gd name="T56" fmla="*/ 149 w 441"/>
                    <a:gd name="T57" fmla="*/ 0 h 376"/>
                    <a:gd name="T58" fmla="*/ 136 w 441"/>
                    <a:gd name="T59" fmla="*/ 0 h 376"/>
                    <a:gd name="T60" fmla="*/ 122 w 441"/>
                    <a:gd name="T61" fmla="*/ 0 h 376"/>
                    <a:gd name="T62" fmla="*/ 110 w 441"/>
                    <a:gd name="T63" fmla="*/ 0 h 376"/>
                    <a:gd name="T64" fmla="*/ 96 w 441"/>
                    <a:gd name="T65" fmla="*/ 0 h 376"/>
                    <a:gd name="T66" fmla="*/ 87 w 441"/>
                    <a:gd name="T67" fmla="*/ 2 h 376"/>
                    <a:gd name="T68" fmla="*/ 77 w 441"/>
                    <a:gd name="T69" fmla="*/ 5 h 376"/>
                    <a:gd name="T70" fmla="*/ 65 w 441"/>
                    <a:gd name="T71" fmla="*/ 7 h 376"/>
                    <a:gd name="T72" fmla="*/ 54 w 441"/>
                    <a:gd name="T73" fmla="*/ 9 h 376"/>
                    <a:gd name="T74" fmla="*/ 40 w 441"/>
                    <a:gd name="T75" fmla="*/ 11 h 376"/>
                    <a:gd name="T76" fmla="*/ 26 w 441"/>
                    <a:gd name="T77" fmla="*/ 14 h 376"/>
                    <a:gd name="T78" fmla="*/ 13 w 441"/>
                    <a:gd name="T79" fmla="*/ 15 h 376"/>
                    <a:gd name="T80" fmla="*/ 0 w 441"/>
                    <a:gd name="T81" fmla="*/ 17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1"/>
                    <a:gd name="T124" fmla="*/ 0 h 376"/>
                    <a:gd name="T125" fmla="*/ 441 w 441"/>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rgbClr val="BBB01F"/>
                </a:solidFill>
                <a:ln w="9525">
                  <a:noFill/>
                  <a:round/>
                  <a:headEnd/>
                  <a:tailEnd/>
                </a:ln>
              </p:spPr>
              <p:txBody>
                <a:bodyPr/>
                <a:lstStyle/>
                <a:p>
                  <a:endParaRPr lang="id-ID"/>
                </a:p>
              </p:txBody>
            </p:sp>
            <p:sp>
              <p:nvSpPr>
                <p:cNvPr id="21" name="Freeform 23"/>
                <p:cNvSpPr>
                  <a:spLocks/>
                </p:cNvSpPr>
                <p:nvPr/>
              </p:nvSpPr>
              <p:spPr bwMode="auto">
                <a:xfrm>
                  <a:off x="3217" y="2186"/>
                  <a:ext cx="449" cy="178"/>
                </a:xfrm>
                <a:custGeom>
                  <a:avLst/>
                  <a:gdLst>
                    <a:gd name="T0" fmla="*/ 26 w 508"/>
                    <a:gd name="T1" fmla="*/ 0 h 497"/>
                    <a:gd name="T2" fmla="*/ 24 w 508"/>
                    <a:gd name="T3" fmla="*/ 3 h 497"/>
                    <a:gd name="T4" fmla="*/ 23 w 508"/>
                    <a:gd name="T5" fmla="*/ 5 h 497"/>
                    <a:gd name="T6" fmla="*/ 21 w 508"/>
                    <a:gd name="T7" fmla="*/ 8 h 497"/>
                    <a:gd name="T8" fmla="*/ 17 w 508"/>
                    <a:gd name="T9" fmla="*/ 10 h 497"/>
                    <a:gd name="T10" fmla="*/ 15 w 508"/>
                    <a:gd name="T11" fmla="*/ 13 h 497"/>
                    <a:gd name="T12" fmla="*/ 10 w 508"/>
                    <a:gd name="T13" fmla="*/ 15 h 497"/>
                    <a:gd name="T14" fmla="*/ 4 w 508"/>
                    <a:gd name="T15" fmla="*/ 17 h 497"/>
                    <a:gd name="T16" fmla="*/ 0 w 508"/>
                    <a:gd name="T17" fmla="*/ 20 h 497"/>
                    <a:gd name="T18" fmla="*/ 16 w 508"/>
                    <a:gd name="T19" fmla="*/ 20 h 497"/>
                    <a:gd name="T20" fmla="*/ 33 w 508"/>
                    <a:gd name="T21" fmla="*/ 20 h 497"/>
                    <a:gd name="T22" fmla="*/ 49 w 508"/>
                    <a:gd name="T23" fmla="*/ 20 h 497"/>
                    <a:gd name="T24" fmla="*/ 64 w 508"/>
                    <a:gd name="T25" fmla="*/ 20 h 497"/>
                    <a:gd name="T26" fmla="*/ 80 w 508"/>
                    <a:gd name="T27" fmla="*/ 20 h 497"/>
                    <a:gd name="T28" fmla="*/ 96 w 508"/>
                    <a:gd name="T29" fmla="*/ 21 h 497"/>
                    <a:gd name="T30" fmla="*/ 111 w 508"/>
                    <a:gd name="T31" fmla="*/ 21 h 497"/>
                    <a:gd name="T32" fmla="*/ 128 w 508"/>
                    <a:gd name="T33" fmla="*/ 21 h 497"/>
                    <a:gd name="T34" fmla="*/ 143 w 508"/>
                    <a:gd name="T35" fmla="*/ 21 h 497"/>
                    <a:gd name="T36" fmla="*/ 158 w 508"/>
                    <a:gd name="T37" fmla="*/ 21 h 497"/>
                    <a:gd name="T38" fmla="*/ 173 w 508"/>
                    <a:gd name="T39" fmla="*/ 22 h 497"/>
                    <a:gd name="T40" fmla="*/ 188 w 508"/>
                    <a:gd name="T41" fmla="*/ 22 h 497"/>
                    <a:gd name="T42" fmla="*/ 204 w 508"/>
                    <a:gd name="T43" fmla="*/ 22 h 497"/>
                    <a:gd name="T44" fmla="*/ 218 w 508"/>
                    <a:gd name="T45" fmla="*/ 22 h 497"/>
                    <a:gd name="T46" fmla="*/ 233 w 508"/>
                    <a:gd name="T47" fmla="*/ 23 h 497"/>
                    <a:gd name="T48" fmla="*/ 247 w 508"/>
                    <a:gd name="T49" fmla="*/ 23 h 497"/>
                    <a:gd name="T50" fmla="*/ 270 w 508"/>
                    <a:gd name="T51" fmla="*/ 20 h 497"/>
                    <a:gd name="T52" fmla="*/ 288 w 508"/>
                    <a:gd name="T53" fmla="*/ 18 h 497"/>
                    <a:gd name="T54" fmla="*/ 305 w 508"/>
                    <a:gd name="T55" fmla="*/ 15 h 497"/>
                    <a:gd name="T56" fmla="*/ 319 w 508"/>
                    <a:gd name="T57" fmla="*/ 12 h 497"/>
                    <a:gd name="T58" fmla="*/ 331 w 508"/>
                    <a:gd name="T59" fmla="*/ 9 h 497"/>
                    <a:gd name="T60" fmla="*/ 340 w 508"/>
                    <a:gd name="T61" fmla="*/ 6 h 497"/>
                    <a:gd name="T62" fmla="*/ 346 w 508"/>
                    <a:gd name="T63" fmla="*/ 3 h 497"/>
                    <a:gd name="T64" fmla="*/ 351 w 508"/>
                    <a:gd name="T65" fmla="*/ 0 h 497"/>
                    <a:gd name="T66" fmla="*/ 26 w 508"/>
                    <a:gd name="T67" fmla="*/ 0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8"/>
                    <a:gd name="T103" fmla="*/ 0 h 497"/>
                    <a:gd name="T104" fmla="*/ 508 w 508"/>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rgbClr val="BBB01F"/>
                </a:solidFill>
                <a:ln w="9525">
                  <a:noFill/>
                  <a:round/>
                  <a:headEnd/>
                  <a:tailEnd/>
                </a:ln>
              </p:spPr>
              <p:txBody>
                <a:bodyPr/>
                <a:lstStyle/>
                <a:p>
                  <a:endParaRPr lang="id-ID"/>
                </a:p>
              </p:txBody>
            </p:sp>
            <p:sp>
              <p:nvSpPr>
                <p:cNvPr id="22" name="Freeform 24"/>
                <p:cNvSpPr>
                  <a:spLocks/>
                </p:cNvSpPr>
                <p:nvPr/>
              </p:nvSpPr>
              <p:spPr bwMode="auto">
                <a:xfrm rot="418631">
                  <a:off x="2371" y="2544"/>
                  <a:ext cx="1171" cy="158"/>
                </a:xfrm>
                <a:custGeom>
                  <a:avLst/>
                  <a:gdLst>
                    <a:gd name="T0" fmla="*/ 3 w 2835"/>
                    <a:gd name="T1" fmla="*/ 4 h 703"/>
                    <a:gd name="T2" fmla="*/ 29 w 2835"/>
                    <a:gd name="T3" fmla="*/ 1 h 703"/>
                    <a:gd name="T4" fmla="*/ 64 w 2835"/>
                    <a:gd name="T5" fmla="*/ 0 h 703"/>
                    <a:gd name="T6" fmla="*/ 99 w 2835"/>
                    <a:gd name="T7" fmla="*/ 1 h 703"/>
                    <a:gd name="T8" fmla="*/ 138 w 2835"/>
                    <a:gd name="T9" fmla="*/ 4 h 703"/>
                    <a:gd name="T10" fmla="*/ 163 w 2835"/>
                    <a:gd name="T11" fmla="*/ 4 h 703"/>
                    <a:gd name="T12" fmla="*/ 195 w 2835"/>
                    <a:gd name="T13" fmla="*/ 1 h 703"/>
                    <a:gd name="T14" fmla="*/ 192 w 2835"/>
                    <a:gd name="T15" fmla="*/ 2 h 703"/>
                    <a:gd name="T16" fmla="*/ 166 w 2835"/>
                    <a:gd name="T17" fmla="*/ 7 h 703"/>
                    <a:gd name="T18" fmla="*/ 131 w 2835"/>
                    <a:gd name="T19" fmla="*/ 7 h 703"/>
                    <a:gd name="T20" fmla="*/ 86 w 2835"/>
                    <a:gd name="T21" fmla="*/ 4 h 703"/>
                    <a:gd name="T22" fmla="*/ 54 w 2835"/>
                    <a:gd name="T23" fmla="*/ 2 h 703"/>
                    <a:gd name="T24" fmla="*/ 26 w 2835"/>
                    <a:gd name="T25" fmla="*/ 2 h 703"/>
                    <a:gd name="T26" fmla="*/ 10 w 2835"/>
                    <a:gd name="T27" fmla="*/ 3 h 703"/>
                    <a:gd name="T28" fmla="*/ 3 w 2835"/>
                    <a:gd name="T29" fmla="*/ 4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66"/>
                </a:solidFill>
                <a:ln w="9525">
                  <a:solidFill>
                    <a:srgbClr val="000066"/>
                  </a:solidFill>
                  <a:round/>
                  <a:headEnd/>
                  <a:tailEnd/>
                </a:ln>
              </p:spPr>
              <p:txBody>
                <a:bodyPr/>
                <a:lstStyle/>
                <a:p>
                  <a:endParaRPr lang="id-ID"/>
                </a:p>
              </p:txBody>
            </p:sp>
          </p:grpSp>
          <p:sp>
            <p:nvSpPr>
              <p:cNvPr id="7" name="Freeform 25"/>
              <p:cNvSpPr>
                <a:spLocks/>
              </p:cNvSpPr>
              <p:nvPr/>
            </p:nvSpPr>
            <p:spPr bwMode="auto">
              <a:xfrm>
                <a:off x="2477" y="1526"/>
                <a:ext cx="841" cy="1028"/>
              </a:xfrm>
              <a:custGeom>
                <a:avLst/>
                <a:gdLst>
                  <a:gd name="T0" fmla="*/ 0 w 1224"/>
                  <a:gd name="T1" fmla="*/ 187 h 1678"/>
                  <a:gd name="T2" fmla="*/ 162 w 1224"/>
                  <a:gd name="T3" fmla="*/ 303 h 1678"/>
                  <a:gd name="T4" fmla="*/ 397 w 1224"/>
                  <a:gd name="T5" fmla="*/ 0 h 1678"/>
                  <a:gd name="T6" fmla="*/ 162 w 1224"/>
                  <a:gd name="T7" fmla="*/ 386 h 1678"/>
                  <a:gd name="T8" fmla="*/ 0 w 1224"/>
                  <a:gd name="T9" fmla="*/ 187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noFill/>
                <a:round/>
                <a:headEnd/>
                <a:tailEnd/>
              </a:ln>
            </p:spPr>
            <p:txBody>
              <a:bodyPr/>
              <a:lstStyle/>
              <a:p>
                <a:endParaRPr lang="id-ID"/>
              </a:p>
            </p:txBody>
          </p:sp>
        </p:grpSp>
      </p:grpSp>
      <p:pic>
        <p:nvPicPr>
          <p:cNvPr id="23" name="Picture 2"/>
          <p:cNvPicPr>
            <a:picLocks noChangeAspect="1" noChangeArrowheads="1"/>
          </p:cNvPicPr>
          <p:nvPr/>
        </p:nvPicPr>
        <p:blipFill>
          <a:blip r:embed="rId2" cstate="print"/>
          <a:srcRect/>
          <a:stretch>
            <a:fillRect/>
          </a:stretch>
        </p:blipFill>
        <p:spPr bwMode="auto">
          <a:xfrm>
            <a:off x="6757220" y="2133600"/>
            <a:ext cx="1853380" cy="1981200"/>
          </a:xfrm>
          <a:prstGeom prst="rect">
            <a:avLst/>
          </a:prstGeom>
          <a:noFill/>
          <a:ln w="9525">
            <a:noFill/>
            <a:miter lim="800000"/>
            <a:headEnd/>
            <a:tailEnd/>
          </a:ln>
          <a:effectLst/>
        </p:spPr>
      </p:pic>
      <p:sp>
        <p:nvSpPr>
          <p:cNvPr id="24" name="TextBox 23"/>
          <p:cNvSpPr txBox="1"/>
          <p:nvPr/>
        </p:nvSpPr>
        <p:spPr>
          <a:xfrm>
            <a:off x="1524000" y="434340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3"/>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
        <p:nvSpPr>
          <p:cNvPr id="25" name="Rectangle 24"/>
          <p:cNvSpPr/>
          <p:nvPr/>
        </p:nvSpPr>
        <p:spPr>
          <a:xfrm>
            <a:off x="1295400" y="381000"/>
            <a:ext cx="6705600" cy="1698927"/>
          </a:xfrm>
          <a:prstGeom prst="rect">
            <a:avLst/>
          </a:prstGeom>
          <a:solidFill>
            <a:schemeClr val="accent1">
              <a:lumMod val="75000"/>
            </a:schemeClr>
          </a:solidFill>
        </p:spPr>
        <p:txBody>
          <a:bodyPr wrap="square">
            <a:spAutoFit/>
          </a:bodyPr>
          <a:lstStyle/>
          <a:p>
            <a:pPr lvl="0" algn="ctr">
              <a:spcBef>
                <a:spcPct val="20000"/>
              </a:spcBef>
              <a:defRPr/>
            </a:pPr>
            <a:r>
              <a:rPr lang="id-ID" b="1" dirty="0" smtClean="0">
                <a:solidFill>
                  <a:schemeClr val="bg2"/>
                </a:solidFill>
              </a:rPr>
              <a:t>Alamat BAN PT : </a:t>
            </a:r>
            <a:r>
              <a:rPr lang="en-US" b="1" dirty="0" err="1" smtClean="0">
                <a:solidFill>
                  <a:schemeClr val="bg2"/>
                </a:solidFill>
              </a:rPr>
              <a:t>Gd</a:t>
            </a:r>
            <a:r>
              <a:rPr lang="en-US" b="1" dirty="0" smtClean="0">
                <a:solidFill>
                  <a:schemeClr val="bg2"/>
                </a:solidFill>
              </a:rPr>
              <a:t> D Lt 1 </a:t>
            </a:r>
            <a:r>
              <a:rPr lang="en-US" b="1" dirty="0" err="1" smtClean="0">
                <a:solidFill>
                  <a:schemeClr val="bg2"/>
                </a:solidFill>
              </a:rPr>
              <a:t>Kemendiknas</a:t>
            </a:r>
            <a:r>
              <a:rPr lang="en-US" b="1" dirty="0" smtClean="0">
                <a:solidFill>
                  <a:schemeClr val="bg2"/>
                </a:solidFill>
              </a:rPr>
              <a:t>. </a:t>
            </a:r>
            <a:endParaRPr lang="id-ID" b="1" dirty="0" smtClean="0">
              <a:solidFill>
                <a:schemeClr val="bg2"/>
              </a:solidFill>
            </a:endParaRPr>
          </a:p>
          <a:p>
            <a:pPr lvl="0" algn="ctr">
              <a:spcBef>
                <a:spcPct val="20000"/>
              </a:spcBef>
              <a:defRPr/>
            </a:pPr>
            <a:r>
              <a:rPr lang="en-US" b="1" dirty="0" err="1" smtClean="0">
                <a:solidFill>
                  <a:schemeClr val="bg2"/>
                </a:solidFill>
              </a:rPr>
              <a:t>Jln</a:t>
            </a:r>
            <a:r>
              <a:rPr lang="en-US" b="1" dirty="0" smtClean="0">
                <a:solidFill>
                  <a:schemeClr val="bg2"/>
                </a:solidFill>
              </a:rPr>
              <a:t> </a:t>
            </a:r>
            <a:r>
              <a:rPr lang="en-US" b="1" dirty="0" err="1" smtClean="0">
                <a:solidFill>
                  <a:schemeClr val="bg2"/>
                </a:solidFill>
              </a:rPr>
              <a:t>Fatmawati</a:t>
            </a:r>
            <a:r>
              <a:rPr lang="en-US" b="1" dirty="0" smtClean="0">
                <a:solidFill>
                  <a:schemeClr val="bg2"/>
                </a:solidFill>
              </a:rPr>
              <a:t> </a:t>
            </a:r>
            <a:r>
              <a:rPr lang="en-US" b="1" dirty="0" err="1" smtClean="0">
                <a:solidFill>
                  <a:schemeClr val="bg2"/>
                </a:solidFill>
              </a:rPr>
              <a:t>Cipete</a:t>
            </a:r>
            <a:r>
              <a:rPr lang="en-US" b="1" dirty="0" smtClean="0">
                <a:solidFill>
                  <a:schemeClr val="bg2"/>
                </a:solidFill>
              </a:rPr>
              <a:t>. Jakarta Selatan </a:t>
            </a:r>
            <a:endParaRPr lang="id-ID" b="1" dirty="0" smtClean="0">
              <a:solidFill>
                <a:schemeClr val="bg2"/>
              </a:solidFill>
            </a:endParaRPr>
          </a:p>
          <a:p>
            <a:pPr lvl="0" algn="ctr">
              <a:spcBef>
                <a:spcPct val="20000"/>
              </a:spcBef>
              <a:defRPr/>
            </a:pPr>
            <a:r>
              <a:rPr lang="id-ID" b="1" dirty="0" smtClean="0">
                <a:solidFill>
                  <a:schemeClr val="bg2"/>
                </a:solidFill>
              </a:rPr>
              <a:t>Kode Pos </a:t>
            </a:r>
            <a:r>
              <a:rPr lang="en-US" b="1" dirty="0" smtClean="0">
                <a:solidFill>
                  <a:schemeClr val="bg2"/>
                </a:solidFill>
              </a:rPr>
              <a:t>12410</a:t>
            </a:r>
          </a:p>
          <a:p>
            <a:pPr lvl="0" algn="ctr">
              <a:spcBef>
                <a:spcPct val="20000"/>
              </a:spcBef>
              <a:defRPr/>
            </a:pPr>
            <a:r>
              <a:rPr lang="en-US" b="1" dirty="0" smtClean="0">
                <a:solidFill>
                  <a:schemeClr val="bg2"/>
                </a:solidFill>
              </a:rPr>
              <a:t>Tel &amp; Fax: +62-21-7668790  </a:t>
            </a:r>
            <a:endParaRPr lang="id-ID" b="1" dirty="0" smtClean="0">
              <a:solidFill>
                <a:schemeClr val="bg2"/>
              </a:solidFill>
            </a:endParaRPr>
          </a:p>
          <a:p>
            <a:pPr lvl="0" algn="ctr">
              <a:spcBef>
                <a:spcPct val="20000"/>
              </a:spcBef>
              <a:defRPr/>
            </a:pPr>
            <a:r>
              <a:rPr lang="id-ID" b="1" dirty="0" smtClean="0">
                <a:solidFill>
                  <a:schemeClr val="bg2"/>
                </a:solidFill>
              </a:rPr>
              <a:t>URL.http://ban</a:t>
            </a:r>
            <a:r>
              <a:rPr lang="en-US" b="1" dirty="0" smtClean="0">
                <a:solidFill>
                  <a:schemeClr val="bg2"/>
                </a:solidFill>
              </a:rPr>
              <a:t>-</a:t>
            </a:r>
            <a:r>
              <a:rPr lang="id-ID" b="1" dirty="0" smtClean="0">
                <a:solidFill>
                  <a:schemeClr val="bg2"/>
                </a:solidFill>
              </a:rPr>
              <a:t>pt.</a:t>
            </a:r>
            <a:r>
              <a:rPr lang="en-US" b="1" dirty="0" err="1" smtClean="0">
                <a:solidFill>
                  <a:schemeClr val="bg2"/>
                </a:solidFill>
              </a:rPr>
              <a:t>kem</a:t>
            </a:r>
            <a:r>
              <a:rPr lang="id-ID" b="1" dirty="0" smtClean="0">
                <a:solidFill>
                  <a:schemeClr val="bg2"/>
                </a:solidFill>
              </a:rPr>
              <a:t>diknas.go.id, </a:t>
            </a:r>
            <a:endParaRPr lang="id-ID"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60309"/>
            <a:ext cx="8686800" cy="5169091"/>
          </a:xfrm>
        </p:spPr>
        <p:txBody>
          <a:bodyPr>
            <a:noAutofit/>
          </a:bodyPr>
          <a:lstStyle/>
          <a:p>
            <a:r>
              <a:rPr lang="fr-FR" sz="2400" dirty="0" err="1" smtClean="0"/>
              <a:t>Kemahasiswaan</a:t>
            </a:r>
            <a:r>
              <a:rPr lang="fr-FR" sz="2400" dirty="0" smtClean="0"/>
              <a:t> </a:t>
            </a:r>
            <a:r>
              <a:rPr lang="fr-FR" sz="2400" dirty="0" err="1" smtClean="0"/>
              <a:t>adalah</a:t>
            </a:r>
            <a:r>
              <a:rPr lang="fr-FR" sz="2400" dirty="0" smtClean="0"/>
              <a:t> </a:t>
            </a:r>
            <a:r>
              <a:rPr lang="fr-FR" sz="2400" dirty="0" err="1" smtClean="0"/>
              <a:t>segala</a:t>
            </a:r>
            <a:r>
              <a:rPr lang="fr-FR" sz="2400" dirty="0" smtClean="0"/>
              <a:t> </a:t>
            </a:r>
            <a:r>
              <a:rPr lang="fr-FR" sz="2400" dirty="0" err="1" smtClean="0"/>
              <a:t>urusan</a:t>
            </a:r>
            <a:r>
              <a:rPr lang="fr-FR" sz="2400" dirty="0" smtClean="0"/>
              <a:t> yang </a:t>
            </a:r>
            <a:r>
              <a:rPr lang="fr-FR" sz="2400" dirty="0" err="1" smtClean="0"/>
              <a:t>berkenaan</a:t>
            </a:r>
            <a:r>
              <a:rPr lang="fr-FR" sz="2400" dirty="0" smtClean="0"/>
              <a:t> </a:t>
            </a:r>
            <a:r>
              <a:rPr lang="fr-FR" sz="2400" dirty="0" err="1" smtClean="0"/>
              <a:t>dengan</a:t>
            </a:r>
            <a:r>
              <a:rPr lang="fr-FR" sz="2400" dirty="0" smtClean="0"/>
              <a:t> </a:t>
            </a:r>
            <a:r>
              <a:rPr lang="fr-FR" sz="2400" dirty="0" err="1" smtClean="0"/>
              <a:t>upaya</a:t>
            </a:r>
            <a:r>
              <a:rPr lang="fr-FR" sz="2400" dirty="0" smtClean="0"/>
              <a:t> </a:t>
            </a:r>
            <a:r>
              <a:rPr lang="fr-FR" sz="2400" dirty="0" err="1" smtClean="0"/>
              <a:t>perguruan</a:t>
            </a:r>
            <a:r>
              <a:rPr lang="fr-FR" sz="2400" dirty="0" smtClean="0"/>
              <a:t> </a:t>
            </a:r>
            <a:r>
              <a:rPr lang="fr-FR" sz="2400" dirty="0" err="1" smtClean="0"/>
              <a:t>tinggi</a:t>
            </a:r>
            <a:r>
              <a:rPr lang="fr-FR" sz="2400" dirty="0" smtClean="0"/>
              <a:t> </a:t>
            </a:r>
            <a:r>
              <a:rPr lang="fr-FR" sz="2400" dirty="0" err="1" smtClean="0"/>
              <a:t>untuk</a:t>
            </a:r>
            <a:r>
              <a:rPr lang="fr-FR" sz="2400" dirty="0" smtClean="0"/>
              <a:t> </a:t>
            </a:r>
            <a:r>
              <a:rPr lang="fr-FR" sz="2400" dirty="0" err="1" smtClean="0"/>
              <a:t>memperoleh</a:t>
            </a:r>
            <a:r>
              <a:rPr lang="fr-FR" sz="2400" dirty="0" smtClean="0"/>
              <a:t> </a:t>
            </a:r>
            <a:r>
              <a:rPr lang="fr-FR" sz="2400" dirty="0" err="1" smtClean="0"/>
              <a:t>mahasiswa</a:t>
            </a:r>
            <a:r>
              <a:rPr lang="fr-FR" sz="2400" dirty="0" smtClean="0"/>
              <a:t> yang </a:t>
            </a:r>
            <a:r>
              <a:rPr lang="fr-FR" sz="2400" dirty="0" err="1" smtClean="0"/>
              <a:t>berkualitas</a:t>
            </a:r>
            <a:r>
              <a:rPr lang="fr-FR" sz="2400" dirty="0" smtClean="0"/>
              <a:t> </a:t>
            </a:r>
            <a:r>
              <a:rPr lang="fr-FR" sz="2400" dirty="0" err="1" smtClean="0"/>
              <a:t>melalui</a:t>
            </a:r>
            <a:r>
              <a:rPr lang="fr-FR" sz="2400" dirty="0" smtClean="0"/>
              <a:t> </a:t>
            </a:r>
            <a:r>
              <a:rPr lang="fr-FR" sz="2400" dirty="0" err="1" smtClean="0"/>
              <a:t>sistem</a:t>
            </a:r>
            <a:r>
              <a:rPr lang="fr-FR" sz="2400" dirty="0" smtClean="0"/>
              <a:t> dan program </a:t>
            </a:r>
            <a:r>
              <a:rPr lang="fr-FR" sz="2400" dirty="0" err="1" smtClean="0"/>
              <a:t>rekrutmen</a:t>
            </a:r>
            <a:r>
              <a:rPr lang="fr-FR" sz="2400" dirty="0" smtClean="0"/>
              <a:t>, </a:t>
            </a:r>
            <a:r>
              <a:rPr lang="fr-FR" sz="2400" dirty="0" err="1" smtClean="0"/>
              <a:t>seleksi</a:t>
            </a:r>
            <a:r>
              <a:rPr lang="fr-FR" sz="2400" dirty="0" smtClean="0"/>
              <a:t>, </a:t>
            </a:r>
            <a:r>
              <a:rPr lang="fr-FR" sz="2400" dirty="0" err="1" smtClean="0"/>
              <a:t>pemberian</a:t>
            </a:r>
            <a:r>
              <a:rPr lang="fr-FR" sz="2400" dirty="0" smtClean="0"/>
              <a:t> </a:t>
            </a:r>
            <a:r>
              <a:rPr lang="fr-FR" sz="2400" dirty="0" err="1" smtClean="0"/>
              <a:t>layanan</a:t>
            </a:r>
            <a:r>
              <a:rPr lang="fr-FR" sz="2400" dirty="0" smtClean="0"/>
              <a:t> </a:t>
            </a:r>
            <a:r>
              <a:rPr lang="fr-FR" sz="2400" dirty="0" err="1" smtClean="0"/>
              <a:t>akademik</a:t>
            </a:r>
            <a:r>
              <a:rPr lang="fr-FR" sz="2400" dirty="0" smtClean="0"/>
              <a:t>/</a:t>
            </a:r>
            <a:r>
              <a:rPr lang="fr-FR" sz="2400" dirty="0" err="1" smtClean="0"/>
              <a:t>fisik</a:t>
            </a:r>
            <a:r>
              <a:rPr lang="fr-FR" sz="2400" dirty="0" smtClean="0"/>
              <a:t>/</a:t>
            </a:r>
            <a:r>
              <a:rPr lang="fr-FR" sz="2400" dirty="0" err="1" smtClean="0"/>
              <a:t>sosial</a:t>
            </a:r>
            <a:r>
              <a:rPr lang="fr-FR" sz="2400" dirty="0" smtClean="0"/>
              <a:t>-</a:t>
            </a:r>
            <a:r>
              <a:rPr lang="fr-FR" sz="2400" dirty="0" err="1" smtClean="0"/>
              <a:t>pribadi</a:t>
            </a:r>
            <a:r>
              <a:rPr lang="fr-FR" sz="2400" dirty="0" smtClean="0"/>
              <a:t>, </a:t>
            </a:r>
            <a:r>
              <a:rPr lang="id-ID" sz="2400" dirty="0" smtClean="0"/>
              <a:t>serta </a:t>
            </a:r>
            <a:r>
              <a:rPr lang="fr-FR" sz="2400" dirty="0" smtClean="0"/>
              <a:t>monitoring dan </a:t>
            </a:r>
            <a:r>
              <a:rPr lang="fr-FR" sz="2400" dirty="0" err="1" smtClean="0"/>
              <a:t>evaluasi</a:t>
            </a:r>
            <a:r>
              <a:rPr lang="fr-FR" sz="2400" dirty="0" smtClean="0"/>
              <a:t> </a:t>
            </a:r>
            <a:r>
              <a:rPr lang="fr-FR" sz="2400" dirty="0" err="1" smtClean="0"/>
              <a:t>keberhasilan</a:t>
            </a:r>
            <a:r>
              <a:rPr lang="fr-FR" sz="2400" dirty="0" smtClean="0"/>
              <a:t> </a:t>
            </a:r>
            <a:r>
              <a:rPr lang="fr-FR" sz="2400" dirty="0" err="1" smtClean="0"/>
              <a:t>mahasiswa</a:t>
            </a:r>
            <a:r>
              <a:rPr lang="fr-FR" sz="2400" dirty="0" smtClean="0"/>
              <a:t> </a:t>
            </a:r>
            <a:r>
              <a:rPr lang="fr-FR" sz="2400" dirty="0" err="1" smtClean="0"/>
              <a:t>dalam</a:t>
            </a:r>
            <a:r>
              <a:rPr lang="fr-FR" sz="2400" dirty="0" smtClean="0"/>
              <a:t> </a:t>
            </a:r>
            <a:r>
              <a:rPr lang="fr-FR" sz="2400" dirty="0" err="1" smtClean="0"/>
              <a:t>menempuh</a:t>
            </a:r>
            <a:r>
              <a:rPr lang="fr-FR" sz="2400" dirty="0" smtClean="0"/>
              <a:t> </a:t>
            </a:r>
            <a:r>
              <a:rPr lang="fr-FR" sz="2400" dirty="0" err="1" smtClean="0"/>
              <a:t>pendidikan</a:t>
            </a:r>
            <a:r>
              <a:rPr lang="fr-FR" sz="2400" dirty="0" smtClean="0"/>
              <a:t> di </a:t>
            </a:r>
            <a:r>
              <a:rPr lang="fr-FR" sz="2400" dirty="0" err="1" smtClean="0"/>
              <a:t>perguruan</a:t>
            </a:r>
            <a:r>
              <a:rPr lang="fr-FR" sz="2400" dirty="0" smtClean="0"/>
              <a:t> </a:t>
            </a:r>
            <a:r>
              <a:rPr lang="fr-FR" sz="2400" dirty="0" err="1" smtClean="0"/>
              <a:t>tinggi</a:t>
            </a:r>
            <a:r>
              <a:rPr lang="fr-FR" sz="2400" dirty="0" smtClean="0"/>
              <a:t>, </a:t>
            </a:r>
            <a:r>
              <a:rPr lang="fr-FR" sz="2400" dirty="0" err="1" smtClean="0"/>
              <a:t>penelaahan</a:t>
            </a:r>
            <a:r>
              <a:rPr lang="fr-FR" sz="2400" dirty="0" smtClean="0"/>
              <a:t> </a:t>
            </a:r>
            <a:r>
              <a:rPr lang="fr-FR" sz="2400" dirty="0" err="1" smtClean="0"/>
              <a:t>kebutuhan</a:t>
            </a:r>
            <a:r>
              <a:rPr lang="fr-FR" sz="2400" dirty="0" smtClean="0"/>
              <a:t> dan </a:t>
            </a:r>
            <a:r>
              <a:rPr lang="fr-FR" sz="2400" dirty="0" err="1" smtClean="0"/>
              <a:t>kepuasan</a:t>
            </a:r>
            <a:r>
              <a:rPr lang="fr-FR" sz="2400" dirty="0" smtClean="0"/>
              <a:t> </a:t>
            </a:r>
            <a:r>
              <a:rPr lang="fr-FR" sz="2400" dirty="0" err="1" smtClean="0"/>
              <a:t>mahasiswa</a:t>
            </a:r>
            <a:r>
              <a:rPr lang="fr-FR" sz="2400" dirty="0" smtClean="0"/>
              <a:t> dan </a:t>
            </a:r>
            <a:r>
              <a:rPr lang="fr-FR" sz="2400" dirty="0" err="1" smtClean="0"/>
              <a:t>pemangku</a:t>
            </a:r>
            <a:r>
              <a:rPr lang="fr-FR" sz="2400" dirty="0" smtClean="0"/>
              <a:t> </a:t>
            </a:r>
            <a:r>
              <a:rPr lang="fr-FR" sz="2400" dirty="0" err="1" smtClean="0"/>
              <a:t>kepentingan</a:t>
            </a:r>
            <a:r>
              <a:rPr lang="fr-FR" sz="2400" dirty="0" smtClean="0"/>
              <a:t> </a:t>
            </a:r>
            <a:r>
              <a:rPr lang="fr-FR" sz="2400" dirty="0" err="1" smtClean="0"/>
              <a:t>sehingga</a:t>
            </a:r>
            <a:r>
              <a:rPr lang="fr-FR" sz="2400" dirty="0" smtClean="0"/>
              <a:t> </a:t>
            </a:r>
            <a:r>
              <a:rPr lang="fr-FR" sz="2400" dirty="0" err="1" smtClean="0"/>
              <a:t>mampu</a:t>
            </a:r>
            <a:r>
              <a:rPr lang="fr-FR" sz="2400" dirty="0" smtClean="0"/>
              <a:t> </a:t>
            </a:r>
            <a:r>
              <a:rPr lang="fr-FR" sz="2400" dirty="0" err="1" smtClean="0"/>
              <a:t>menghasilkan</a:t>
            </a:r>
            <a:r>
              <a:rPr lang="fr-FR" sz="2400" dirty="0" smtClean="0"/>
              <a:t> </a:t>
            </a:r>
            <a:r>
              <a:rPr lang="fr-FR" sz="2400" dirty="0" err="1" smtClean="0"/>
              <a:t>lulusan</a:t>
            </a:r>
            <a:r>
              <a:rPr lang="fr-FR" sz="2400" dirty="0" smtClean="0"/>
              <a:t> yang </a:t>
            </a:r>
            <a:r>
              <a:rPr lang="fr-FR" sz="2400" dirty="0" err="1" smtClean="0"/>
              <a:t>bermutu</a:t>
            </a:r>
            <a:r>
              <a:rPr lang="fr-FR" sz="2400" dirty="0" smtClean="0"/>
              <a:t> dan </a:t>
            </a:r>
            <a:r>
              <a:rPr lang="fr-FR" sz="2400" dirty="0" err="1" smtClean="0"/>
              <a:t>memiliki</a:t>
            </a:r>
            <a:r>
              <a:rPr lang="fr-FR" sz="2400" dirty="0" smtClean="0"/>
              <a:t> </a:t>
            </a:r>
            <a:r>
              <a:rPr lang="fr-FR" sz="2400" dirty="0" err="1" smtClean="0"/>
              <a:t>kompetensi</a:t>
            </a:r>
            <a:r>
              <a:rPr lang="fr-FR" sz="2400" dirty="0" smtClean="0"/>
              <a:t> yang </a:t>
            </a:r>
            <a:r>
              <a:rPr lang="fr-FR" sz="2400" dirty="0" err="1" smtClean="0"/>
              <a:t>sesuai</a:t>
            </a:r>
            <a:r>
              <a:rPr lang="fr-FR" sz="2400" dirty="0" smtClean="0"/>
              <a:t> </a:t>
            </a:r>
            <a:r>
              <a:rPr lang="fr-FR" sz="2400" dirty="0" err="1" smtClean="0"/>
              <a:t>dengan</a:t>
            </a:r>
            <a:r>
              <a:rPr lang="fr-FR" sz="2400" dirty="0" smtClean="0"/>
              <a:t> </a:t>
            </a:r>
            <a:r>
              <a:rPr lang="fr-FR" sz="2400" dirty="0" err="1" smtClean="0"/>
              <a:t>kebutuhan</a:t>
            </a:r>
            <a:r>
              <a:rPr lang="fr-FR" sz="2400" dirty="0" smtClean="0"/>
              <a:t> dan </a:t>
            </a:r>
            <a:r>
              <a:rPr lang="fr-FR" sz="2400" dirty="0" err="1" smtClean="0"/>
              <a:t>tuntutan</a:t>
            </a:r>
            <a:r>
              <a:rPr lang="fr-FR" sz="2400" dirty="0" smtClean="0"/>
              <a:t> </a:t>
            </a:r>
            <a:r>
              <a:rPr lang="fr-FR" sz="2400" dirty="0" err="1" smtClean="0"/>
              <a:t>pemangku</a:t>
            </a:r>
            <a:r>
              <a:rPr lang="fr-FR" sz="2400" dirty="0" smtClean="0"/>
              <a:t> </a:t>
            </a:r>
            <a:r>
              <a:rPr lang="fr-FR" sz="2400" dirty="0" err="1" smtClean="0"/>
              <a:t>kepentingan</a:t>
            </a:r>
            <a:r>
              <a:rPr lang="fr-FR" sz="2400" dirty="0" smtClean="0"/>
              <a:t>.</a:t>
            </a:r>
            <a:endParaRPr lang="id-ID" sz="2400" dirty="0" smtClean="0"/>
          </a:p>
        </p:txBody>
      </p:sp>
      <p:sp>
        <p:nvSpPr>
          <p:cNvPr id="3" name="Title 2"/>
          <p:cNvSpPr>
            <a:spLocks noGrp="1"/>
          </p:cNvSpPr>
          <p:nvPr>
            <p:ph type="title"/>
          </p:nvPr>
        </p:nvSpPr>
        <p:spPr>
          <a:xfrm>
            <a:off x="457200" y="304800"/>
            <a:ext cx="8229600" cy="990600"/>
          </a:xfrm>
          <a:solidFill>
            <a:schemeClr val="accent1">
              <a:lumMod val="60000"/>
              <a:lumOff val="40000"/>
            </a:schemeClr>
          </a:solidFill>
        </p:spPr>
        <p:txBody>
          <a:bodyPr>
            <a:noAutofit/>
          </a:bodyPr>
          <a:lstStyle/>
          <a:p>
            <a:pPr algn="ctr"/>
            <a:r>
              <a:rPr lang="id-ID" sz="3200" dirty="0" smtClean="0">
                <a:latin typeface="Arial Narrow" pitchFamily="34" charset="0"/>
                <a:cs typeface="Aharoni" pitchFamily="2" charset="-79"/>
              </a:rPr>
              <a:t>Rambu-rambu STANDAR 3 :</a:t>
            </a:r>
            <a:r>
              <a:rPr lang="fr-FR" sz="3200" dirty="0" err="1" smtClean="0">
                <a:latin typeface="Arial Narrow" pitchFamily="34" charset="0"/>
              </a:rPr>
              <a:t>Mahasiswa</a:t>
            </a:r>
            <a:r>
              <a:rPr lang="fr-FR" sz="3200" dirty="0" smtClean="0">
                <a:latin typeface="Arial Narrow" pitchFamily="34" charset="0"/>
              </a:rPr>
              <a:t> dan </a:t>
            </a:r>
            <a:r>
              <a:rPr lang="fr-FR" sz="3200" dirty="0" err="1" smtClean="0">
                <a:latin typeface="Arial Narrow" pitchFamily="34" charset="0"/>
              </a:rPr>
              <a:t>lulusan</a:t>
            </a:r>
            <a:r>
              <a:rPr lang="id-ID" sz="3200" dirty="0" smtClean="0">
                <a:latin typeface="Arial Narrow" pitchFamily="34" charset="0"/>
              </a:rPr>
              <a:t> </a:t>
            </a:r>
            <a:endParaRPr lang="id-ID" sz="32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07909"/>
            <a:ext cx="8686800" cy="5169091"/>
          </a:xfrm>
        </p:spPr>
        <p:txBody>
          <a:bodyPr>
            <a:noAutofit/>
          </a:bodyPr>
          <a:lstStyle/>
          <a:p>
            <a:r>
              <a:rPr lang="fr-FR" sz="2000" dirty="0" err="1" smtClean="0"/>
              <a:t>Mahasiswa</a:t>
            </a:r>
            <a:r>
              <a:rPr lang="fr-FR" sz="2000" dirty="0" smtClean="0"/>
              <a:t> </a:t>
            </a:r>
            <a:r>
              <a:rPr lang="fr-FR" sz="2000" dirty="0" err="1" smtClean="0"/>
              <a:t>adalah</a:t>
            </a:r>
            <a:r>
              <a:rPr lang="fr-FR" sz="2000" dirty="0" smtClean="0"/>
              <a:t> </a:t>
            </a:r>
            <a:r>
              <a:rPr lang="fr-FR" sz="2000" dirty="0" err="1" smtClean="0"/>
              <a:t>kelompok</a:t>
            </a:r>
            <a:r>
              <a:rPr lang="fr-FR" sz="2000" dirty="0" smtClean="0"/>
              <a:t> </a:t>
            </a:r>
            <a:r>
              <a:rPr lang="fr-FR" sz="2000" dirty="0" err="1" smtClean="0"/>
              <a:t>pemangku</a:t>
            </a:r>
            <a:r>
              <a:rPr lang="fr-FR" sz="2000" dirty="0" smtClean="0"/>
              <a:t> </a:t>
            </a:r>
            <a:r>
              <a:rPr lang="fr-FR" sz="2000" dirty="0" err="1" smtClean="0"/>
              <a:t>kepentingan</a:t>
            </a:r>
            <a:r>
              <a:rPr lang="fr-FR" sz="2000" dirty="0" smtClean="0"/>
              <a:t> </a:t>
            </a:r>
            <a:r>
              <a:rPr lang="fr-FR" sz="2000" dirty="0" err="1" smtClean="0"/>
              <a:t>internal</a:t>
            </a:r>
            <a:r>
              <a:rPr lang="fr-FR" sz="2000" dirty="0" smtClean="0"/>
              <a:t> yang </a:t>
            </a:r>
            <a:r>
              <a:rPr lang="fr-FR" sz="2000" dirty="0" err="1" smtClean="0"/>
              <a:t>harus</a:t>
            </a:r>
            <a:r>
              <a:rPr lang="fr-FR" sz="2000" dirty="0" smtClean="0"/>
              <a:t> </a:t>
            </a:r>
            <a:r>
              <a:rPr lang="fr-FR" sz="2000" dirty="0" err="1" smtClean="0"/>
              <a:t>mendapatkan</a:t>
            </a:r>
            <a:r>
              <a:rPr lang="fr-FR" sz="2000" dirty="0" smtClean="0"/>
              <a:t> </a:t>
            </a:r>
            <a:r>
              <a:rPr lang="fr-FR" sz="2000" dirty="0" err="1" smtClean="0"/>
              <a:t>manfaat</a:t>
            </a:r>
            <a:r>
              <a:rPr lang="fr-FR" sz="2000" dirty="0" smtClean="0"/>
              <a:t> dan </a:t>
            </a:r>
            <a:r>
              <a:rPr lang="fr-FR" sz="2000" dirty="0" err="1" smtClean="0"/>
              <a:t>sekaligus</a:t>
            </a:r>
            <a:r>
              <a:rPr lang="fr-FR" sz="2000" dirty="0" smtClean="0"/>
              <a:t> </a:t>
            </a:r>
            <a:r>
              <a:rPr lang="fr-FR" sz="2000" dirty="0" err="1" smtClean="0"/>
              <a:t>sebagai</a:t>
            </a:r>
            <a:r>
              <a:rPr lang="fr-FR" sz="2000" dirty="0" smtClean="0"/>
              <a:t> </a:t>
            </a:r>
            <a:r>
              <a:rPr lang="fr-FR" sz="2000" dirty="0" err="1" smtClean="0"/>
              <a:t>pelaku</a:t>
            </a:r>
            <a:r>
              <a:rPr lang="fr-FR" sz="2000" dirty="0" smtClean="0"/>
              <a:t>, proses </a:t>
            </a:r>
            <a:r>
              <a:rPr lang="fr-FR" sz="2000" dirty="0" err="1" smtClean="0"/>
              <a:t>pembentukan</a:t>
            </a:r>
            <a:r>
              <a:rPr lang="fr-FR" sz="2000" dirty="0" smtClean="0"/>
              <a:t> </a:t>
            </a:r>
            <a:r>
              <a:rPr lang="fr-FR" sz="2000" dirty="0" err="1" smtClean="0"/>
              <a:t>nilai</a:t>
            </a:r>
            <a:r>
              <a:rPr lang="fr-FR" sz="2000" dirty="0" smtClean="0"/>
              <a:t> </a:t>
            </a:r>
            <a:r>
              <a:rPr lang="fr-FR" sz="2000" dirty="0" err="1" smtClean="0"/>
              <a:t>tambah</a:t>
            </a:r>
            <a:r>
              <a:rPr lang="fr-FR" sz="2000" dirty="0" smtClean="0"/>
              <a:t> </a:t>
            </a:r>
            <a:r>
              <a:rPr lang="fr-FR" sz="2000" dirty="0" err="1" smtClean="0"/>
              <a:t>dalam</a:t>
            </a:r>
            <a:r>
              <a:rPr lang="fr-FR" sz="2000" dirty="0" smtClean="0"/>
              <a:t> </a:t>
            </a:r>
            <a:r>
              <a:rPr lang="fr-FR" sz="2000" dirty="0" err="1" smtClean="0"/>
              <a:t>penyelenggaraan</a:t>
            </a:r>
            <a:r>
              <a:rPr lang="fr-FR" sz="2000" dirty="0" smtClean="0"/>
              <a:t> </a:t>
            </a:r>
            <a:r>
              <a:rPr lang="fr-FR" sz="2000" dirty="0" err="1" smtClean="0"/>
              <a:t>kegiatan</a:t>
            </a:r>
            <a:r>
              <a:rPr lang="fr-FR" sz="2000" dirty="0" smtClean="0"/>
              <a:t>/program </a:t>
            </a:r>
            <a:r>
              <a:rPr lang="fr-FR" sz="2000" dirty="0" err="1" smtClean="0"/>
              <a:t>akademik</a:t>
            </a:r>
            <a:r>
              <a:rPr lang="fr-FR" sz="2000" dirty="0" smtClean="0"/>
              <a:t> yang </a:t>
            </a:r>
            <a:r>
              <a:rPr lang="fr-FR" sz="2000" dirty="0" err="1" smtClean="0"/>
              <a:t>berkualitas</a:t>
            </a:r>
            <a:r>
              <a:rPr lang="fr-FR" sz="2000" dirty="0" smtClean="0"/>
              <a:t> di </a:t>
            </a:r>
            <a:r>
              <a:rPr lang="fr-FR" sz="2000" dirty="0" err="1" smtClean="0"/>
              <a:t>perguruan</a:t>
            </a:r>
            <a:r>
              <a:rPr lang="fr-FR" sz="2000" dirty="0" smtClean="0"/>
              <a:t> </a:t>
            </a:r>
            <a:r>
              <a:rPr lang="fr-FR" sz="2000" dirty="0" err="1" smtClean="0"/>
              <a:t>tinggi</a:t>
            </a:r>
            <a:r>
              <a:rPr lang="fr-FR" sz="2000" dirty="0" smtClean="0"/>
              <a:t>. </a:t>
            </a:r>
            <a:r>
              <a:rPr lang="fr-FR" sz="2000" dirty="0" err="1" smtClean="0"/>
              <a:t>Mahasiswa</a:t>
            </a:r>
            <a:r>
              <a:rPr lang="fr-FR" sz="2000" dirty="0" smtClean="0"/>
              <a:t> </a:t>
            </a:r>
            <a:r>
              <a:rPr lang="fr-FR" sz="2000" dirty="0" err="1" smtClean="0"/>
              <a:t>merupakan</a:t>
            </a:r>
            <a:r>
              <a:rPr lang="fr-FR" sz="2000" dirty="0" smtClean="0"/>
              <a:t> </a:t>
            </a:r>
            <a:r>
              <a:rPr lang="fr-FR" sz="2000" dirty="0" err="1" smtClean="0"/>
              <a:t>pembelajar</a:t>
            </a:r>
            <a:r>
              <a:rPr lang="fr-FR" sz="2000" dirty="0" smtClean="0"/>
              <a:t> yang </a:t>
            </a:r>
            <a:r>
              <a:rPr lang="fr-FR" sz="2000" dirty="0" err="1" smtClean="0"/>
              <a:t>membutuhkan</a:t>
            </a:r>
            <a:r>
              <a:rPr lang="fr-FR" sz="2000" dirty="0" smtClean="0"/>
              <a:t> </a:t>
            </a:r>
            <a:r>
              <a:rPr lang="fr-FR" sz="2000" dirty="0" err="1" smtClean="0"/>
              <a:t>pengembangan</a:t>
            </a:r>
            <a:r>
              <a:rPr lang="fr-FR" sz="2000" dirty="0" smtClean="0"/>
              <a:t> </a:t>
            </a:r>
            <a:r>
              <a:rPr lang="fr-FR" sz="2000" dirty="0" err="1" smtClean="0"/>
              <a:t>diri</a:t>
            </a:r>
            <a:r>
              <a:rPr lang="fr-FR" sz="2000" dirty="0" smtClean="0"/>
              <a:t> </a:t>
            </a:r>
            <a:r>
              <a:rPr lang="fr-FR" sz="2000" dirty="0" err="1" smtClean="0"/>
              <a:t>secara</a:t>
            </a:r>
            <a:r>
              <a:rPr lang="fr-FR" sz="2000" dirty="0" smtClean="0"/>
              <a:t> </a:t>
            </a:r>
            <a:r>
              <a:rPr lang="fr-FR" sz="2000" dirty="0" err="1" smtClean="0"/>
              <a:t>holistik</a:t>
            </a:r>
            <a:r>
              <a:rPr lang="fr-FR" sz="2000" dirty="0" smtClean="0"/>
              <a:t> yang </a:t>
            </a:r>
            <a:r>
              <a:rPr lang="fr-FR" sz="2000" dirty="0" err="1" smtClean="0"/>
              <a:t>mencakup</a:t>
            </a:r>
            <a:r>
              <a:rPr lang="fr-FR" sz="2000" dirty="0" smtClean="0"/>
              <a:t> </a:t>
            </a:r>
            <a:r>
              <a:rPr lang="fr-FR" sz="2000" dirty="0" err="1" smtClean="0"/>
              <a:t>unsur</a:t>
            </a:r>
            <a:r>
              <a:rPr lang="fr-FR" sz="2000" dirty="0" smtClean="0"/>
              <a:t> </a:t>
            </a:r>
            <a:r>
              <a:rPr lang="fr-FR" sz="2000" dirty="0" err="1" smtClean="0"/>
              <a:t>fisik</a:t>
            </a:r>
            <a:r>
              <a:rPr lang="fr-FR" sz="2000" dirty="0" smtClean="0"/>
              <a:t>, mental, dan </a:t>
            </a:r>
            <a:r>
              <a:rPr lang="fr-FR" sz="2000" dirty="0" err="1" smtClean="0"/>
              <a:t>kepribadian</a:t>
            </a:r>
            <a:r>
              <a:rPr lang="fr-FR" sz="2000" dirty="0" smtClean="0"/>
              <a:t> </a:t>
            </a:r>
            <a:r>
              <a:rPr lang="fr-FR" sz="2000" dirty="0" err="1" smtClean="0"/>
              <a:t>sebagai</a:t>
            </a:r>
            <a:r>
              <a:rPr lang="fr-FR" sz="2000" dirty="0" smtClean="0"/>
              <a:t> </a:t>
            </a:r>
            <a:r>
              <a:rPr lang="fr-FR" sz="2000" dirty="0" err="1" smtClean="0"/>
              <a:t>sumber</a:t>
            </a:r>
            <a:r>
              <a:rPr lang="fr-FR" sz="2000" dirty="0" smtClean="0"/>
              <a:t> daya </a:t>
            </a:r>
            <a:r>
              <a:rPr lang="fr-FR" sz="2000" dirty="0" err="1" smtClean="0"/>
              <a:t>manusia</a:t>
            </a:r>
            <a:r>
              <a:rPr lang="fr-FR" sz="2000" dirty="0" smtClean="0"/>
              <a:t> yang </a:t>
            </a:r>
            <a:r>
              <a:rPr lang="fr-FR" sz="2000" dirty="0" err="1" smtClean="0"/>
              <a:t>berkualitas</a:t>
            </a:r>
            <a:r>
              <a:rPr lang="fr-FR" sz="2000" dirty="0" smtClean="0"/>
              <a:t> di </a:t>
            </a:r>
            <a:r>
              <a:rPr lang="fr-FR" sz="2000" dirty="0" err="1" smtClean="0"/>
              <a:t>masa</a:t>
            </a:r>
            <a:r>
              <a:rPr lang="fr-FR" sz="2000" dirty="0" smtClean="0"/>
              <a:t> </a:t>
            </a:r>
            <a:r>
              <a:rPr lang="fr-FR" sz="2000" dirty="0" err="1" smtClean="0"/>
              <a:t>depan</a:t>
            </a:r>
            <a:r>
              <a:rPr lang="fr-FR" sz="2000" dirty="0" smtClean="0"/>
              <a:t>. </a:t>
            </a:r>
            <a:r>
              <a:rPr lang="fr-FR" sz="2000" dirty="0" err="1" smtClean="0"/>
              <a:t>Oleh</a:t>
            </a:r>
            <a:r>
              <a:rPr lang="fr-FR" sz="2000" dirty="0" smtClean="0"/>
              <a:t> </a:t>
            </a:r>
            <a:r>
              <a:rPr lang="fr-FR" sz="2000" dirty="0" err="1" smtClean="0"/>
              <a:t>karena</a:t>
            </a:r>
            <a:r>
              <a:rPr lang="fr-FR" sz="2000" dirty="0" smtClean="0"/>
              <a:t> </a:t>
            </a:r>
            <a:r>
              <a:rPr lang="fr-FR" sz="2000" dirty="0" err="1" smtClean="0"/>
              <a:t>itu</a:t>
            </a:r>
            <a:r>
              <a:rPr lang="fr-FR" sz="2000" dirty="0" smtClean="0"/>
              <a:t>, </a:t>
            </a:r>
            <a:r>
              <a:rPr lang="fr-FR" sz="2000" dirty="0" err="1" smtClean="0"/>
              <a:t>selain</a:t>
            </a:r>
            <a:r>
              <a:rPr lang="fr-FR" sz="2000" dirty="0" smtClean="0"/>
              <a:t> </a:t>
            </a:r>
            <a:r>
              <a:rPr lang="fr-FR" sz="2000" dirty="0" err="1" smtClean="0"/>
              <a:t>layanan</a:t>
            </a:r>
            <a:r>
              <a:rPr lang="fr-FR" sz="2000" dirty="0" smtClean="0"/>
              <a:t> </a:t>
            </a:r>
            <a:r>
              <a:rPr lang="fr-FR" sz="2000" dirty="0" err="1" smtClean="0"/>
              <a:t>akademik</a:t>
            </a:r>
            <a:r>
              <a:rPr lang="fr-FR" sz="2000" dirty="0" smtClean="0"/>
              <a:t>, </a:t>
            </a:r>
            <a:r>
              <a:rPr lang="fr-FR" sz="2000" dirty="0" err="1" smtClean="0"/>
              <a:t>mahasiswa</a:t>
            </a:r>
            <a:r>
              <a:rPr lang="fr-FR" sz="2000" dirty="0" smtClean="0"/>
              <a:t> </a:t>
            </a:r>
            <a:r>
              <a:rPr lang="fr-FR" sz="2000" dirty="0" err="1" smtClean="0"/>
              <a:t>perlu</a:t>
            </a:r>
            <a:r>
              <a:rPr lang="fr-FR" sz="2000" dirty="0" smtClean="0"/>
              <a:t> </a:t>
            </a:r>
            <a:r>
              <a:rPr lang="fr-FR" sz="2000" dirty="0" err="1" smtClean="0"/>
              <a:t>mendapatkan</a:t>
            </a:r>
            <a:r>
              <a:rPr lang="fr-FR" sz="2000" dirty="0" smtClean="0"/>
              <a:t> </a:t>
            </a:r>
            <a:r>
              <a:rPr lang="fr-FR" sz="2000" dirty="0" err="1" smtClean="0"/>
              <a:t>layanan</a:t>
            </a:r>
            <a:r>
              <a:rPr lang="fr-FR" sz="2000" dirty="0" smtClean="0"/>
              <a:t> </a:t>
            </a:r>
            <a:r>
              <a:rPr lang="fr-FR" sz="2000" dirty="0" err="1" smtClean="0"/>
              <a:t>pengembangan</a:t>
            </a:r>
            <a:r>
              <a:rPr lang="fr-FR" sz="2000" dirty="0" smtClean="0"/>
              <a:t> </a:t>
            </a:r>
            <a:r>
              <a:rPr lang="fr-FR" sz="2000" dirty="0" err="1" smtClean="0"/>
              <a:t>minat</a:t>
            </a:r>
            <a:r>
              <a:rPr lang="fr-FR" sz="2000" dirty="0" smtClean="0"/>
              <a:t> dan </a:t>
            </a:r>
            <a:r>
              <a:rPr lang="fr-FR" sz="2000" dirty="0" err="1" smtClean="0"/>
              <a:t>bakat</a:t>
            </a:r>
            <a:r>
              <a:rPr lang="fr-FR" sz="2000" dirty="0" smtClean="0"/>
              <a:t> </a:t>
            </a:r>
            <a:r>
              <a:rPr lang="fr-FR" sz="2000" dirty="0" err="1" smtClean="0"/>
              <a:t>dalam</a:t>
            </a:r>
            <a:r>
              <a:rPr lang="fr-FR" sz="2000" dirty="0" smtClean="0"/>
              <a:t> </a:t>
            </a:r>
            <a:r>
              <a:rPr lang="fr-FR" sz="2000" dirty="0" err="1" smtClean="0"/>
              <a:t>bidang</a:t>
            </a:r>
            <a:r>
              <a:rPr lang="fr-FR" sz="2000" dirty="0" smtClean="0"/>
              <a:t> spiritual, </a:t>
            </a:r>
            <a:r>
              <a:rPr lang="fr-FR" sz="2000" dirty="0" err="1" smtClean="0"/>
              <a:t>seni</a:t>
            </a:r>
            <a:r>
              <a:rPr lang="fr-FR" sz="2000" dirty="0" smtClean="0"/>
              <a:t> </a:t>
            </a:r>
            <a:r>
              <a:rPr lang="fr-FR" sz="2000" dirty="0" err="1" smtClean="0"/>
              <a:t>budaya</a:t>
            </a:r>
            <a:r>
              <a:rPr lang="fr-FR" sz="2000" dirty="0" smtClean="0"/>
              <a:t>, </a:t>
            </a:r>
            <a:r>
              <a:rPr lang="fr-FR" sz="2000" dirty="0" err="1" smtClean="0"/>
              <a:t>olahraga</a:t>
            </a:r>
            <a:r>
              <a:rPr lang="fr-FR" sz="2000" dirty="0" smtClean="0"/>
              <a:t>, </a:t>
            </a:r>
            <a:r>
              <a:rPr lang="fr-FR" sz="2000" dirty="0" err="1" smtClean="0"/>
              <a:t>kepekaan</a:t>
            </a:r>
            <a:r>
              <a:rPr lang="fr-FR" sz="2000" dirty="0" smtClean="0"/>
              <a:t> </a:t>
            </a:r>
            <a:r>
              <a:rPr lang="fr-FR" sz="2000" dirty="0" err="1" smtClean="0"/>
              <a:t>sosial</a:t>
            </a:r>
            <a:r>
              <a:rPr lang="fr-FR" sz="2000" dirty="0" smtClean="0"/>
              <a:t>, </a:t>
            </a:r>
            <a:r>
              <a:rPr lang="fr-FR" sz="2000" dirty="0" err="1" smtClean="0"/>
              <a:t>pelestarian</a:t>
            </a:r>
            <a:r>
              <a:rPr lang="fr-FR" sz="2000" dirty="0" smtClean="0"/>
              <a:t> </a:t>
            </a:r>
            <a:r>
              <a:rPr lang="fr-FR" sz="2000" dirty="0" err="1" smtClean="0"/>
              <a:t>lingkungan</a:t>
            </a:r>
            <a:r>
              <a:rPr lang="fr-FR" sz="2000" dirty="0" smtClean="0"/>
              <a:t> </a:t>
            </a:r>
            <a:r>
              <a:rPr lang="fr-FR" sz="2000" dirty="0" err="1" smtClean="0"/>
              <a:t>hidup</a:t>
            </a:r>
            <a:r>
              <a:rPr lang="fr-FR" sz="2000" dirty="0" smtClean="0"/>
              <a:t>, </a:t>
            </a:r>
            <a:r>
              <a:rPr lang="fr-FR" sz="2000" dirty="0" err="1" smtClean="0"/>
              <a:t>serta</a:t>
            </a:r>
            <a:r>
              <a:rPr lang="fr-FR" sz="2000" dirty="0" smtClean="0"/>
              <a:t> </a:t>
            </a:r>
            <a:r>
              <a:rPr lang="fr-FR" sz="2000" dirty="0" err="1" smtClean="0"/>
              <a:t>bidang</a:t>
            </a:r>
            <a:r>
              <a:rPr lang="fr-FR" sz="2000" dirty="0" smtClean="0"/>
              <a:t> </a:t>
            </a:r>
            <a:r>
              <a:rPr lang="fr-FR" sz="2000" dirty="0" err="1" smtClean="0"/>
              <a:t>kreativitas</a:t>
            </a:r>
            <a:r>
              <a:rPr lang="fr-FR" sz="2000" dirty="0" smtClean="0"/>
              <a:t> </a:t>
            </a:r>
            <a:r>
              <a:rPr lang="fr-FR" sz="2000" dirty="0" err="1" smtClean="0"/>
              <a:t>lainnya</a:t>
            </a:r>
            <a:r>
              <a:rPr lang="fr-FR" sz="2000" dirty="0" smtClean="0"/>
              <a:t>. </a:t>
            </a:r>
            <a:r>
              <a:rPr lang="fr-FR" sz="2000" dirty="0" err="1" smtClean="0"/>
              <a:t>Mahasiswa</a:t>
            </a:r>
            <a:r>
              <a:rPr lang="fr-FR" sz="2000" dirty="0" smtClean="0"/>
              <a:t> </a:t>
            </a:r>
            <a:r>
              <a:rPr lang="fr-FR" sz="2000" dirty="0" err="1" smtClean="0"/>
              <a:t>perlu</a:t>
            </a:r>
            <a:r>
              <a:rPr lang="fr-FR" sz="2000" dirty="0" smtClean="0"/>
              <a:t> </a:t>
            </a:r>
            <a:r>
              <a:rPr lang="fr-FR" sz="2000" dirty="0" err="1" smtClean="0"/>
              <a:t>memiliki</a:t>
            </a:r>
            <a:r>
              <a:rPr lang="fr-FR" sz="2000" dirty="0" smtClean="0"/>
              <a:t> </a:t>
            </a:r>
            <a:r>
              <a:rPr lang="fr-FR" sz="2000" dirty="0" err="1" smtClean="0"/>
              <a:t>nilai</a:t>
            </a:r>
            <a:r>
              <a:rPr lang="fr-FR" sz="2000" dirty="0" smtClean="0"/>
              <a:t>-</a:t>
            </a:r>
            <a:r>
              <a:rPr lang="fr-FR" sz="2000" dirty="0" err="1" smtClean="0"/>
              <a:t>nilai</a:t>
            </a:r>
            <a:r>
              <a:rPr lang="fr-FR" sz="2000" dirty="0" smtClean="0"/>
              <a:t> </a:t>
            </a:r>
            <a:r>
              <a:rPr lang="fr-FR" sz="2000" dirty="0" err="1" smtClean="0"/>
              <a:t>profesionalisme</a:t>
            </a:r>
            <a:r>
              <a:rPr lang="fr-FR" sz="2000" dirty="0" smtClean="0"/>
              <a:t>, </a:t>
            </a:r>
            <a:r>
              <a:rPr lang="fr-FR" sz="2000" dirty="0" err="1" smtClean="0"/>
              <a:t>kemampuan</a:t>
            </a:r>
            <a:r>
              <a:rPr lang="fr-FR" sz="2000" dirty="0" smtClean="0"/>
              <a:t> </a:t>
            </a:r>
            <a:r>
              <a:rPr lang="fr-FR" sz="2000" dirty="0" err="1" smtClean="0"/>
              <a:t>adapatif</a:t>
            </a:r>
            <a:r>
              <a:rPr lang="fr-FR" sz="2000" dirty="0" smtClean="0"/>
              <a:t>, </a:t>
            </a:r>
            <a:r>
              <a:rPr lang="fr-FR" sz="2000" dirty="0" err="1" smtClean="0"/>
              <a:t>kreatif</a:t>
            </a:r>
            <a:r>
              <a:rPr lang="fr-FR" sz="2000" dirty="0" smtClean="0"/>
              <a:t> dan </a:t>
            </a:r>
            <a:r>
              <a:rPr lang="fr-FR" sz="2000" dirty="0" err="1" smtClean="0"/>
              <a:t>inovatif</a:t>
            </a:r>
            <a:r>
              <a:rPr lang="fr-FR" sz="2000" dirty="0" smtClean="0"/>
              <a:t> </a:t>
            </a:r>
            <a:r>
              <a:rPr lang="fr-FR" sz="2000" dirty="0" err="1" smtClean="0"/>
              <a:t>dalam</a:t>
            </a:r>
            <a:r>
              <a:rPr lang="fr-FR" sz="2000" dirty="0" smtClean="0"/>
              <a:t> </a:t>
            </a:r>
            <a:r>
              <a:rPr lang="fr-FR" sz="2000" dirty="0" err="1" smtClean="0"/>
              <a:t>mempersiapkan</a:t>
            </a:r>
            <a:r>
              <a:rPr lang="fr-FR" sz="2000" dirty="0" smtClean="0"/>
              <a:t> </a:t>
            </a:r>
            <a:r>
              <a:rPr lang="fr-FR" sz="2000" dirty="0" err="1" smtClean="0"/>
              <a:t>diri</a:t>
            </a:r>
            <a:r>
              <a:rPr lang="fr-FR" sz="2000" dirty="0" smtClean="0"/>
              <a:t> </a:t>
            </a:r>
            <a:r>
              <a:rPr lang="fr-FR" sz="2000" dirty="0" err="1" smtClean="0"/>
              <a:t>memasuki</a:t>
            </a:r>
            <a:r>
              <a:rPr lang="fr-FR" sz="2000" dirty="0" smtClean="0"/>
              <a:t> </a:t>
            </a:r>
            <a:r>
              <a:rPr lang="fr-FR" sz="2000" dirty="0" err="1" smtClean="0"/>
              <a:t>dunia</a:t>
            </a:r>
            <a:r>
              <a:rPr lang="fr-FR" sz="2000" dirty="0" smtClean="0"/>
              <a:t> </a:t>
            </a:r>
            <a:r>
              <a:rPr lang="fr-FR" sz="2000" dirty="0" err="1" smtClean="0"/>
              <a:t>profesi</a:t>
            </a:r>
            <a:r>
              <a:rPr lang="fr-FR" sz="2000" dirty="0" smtClean="0"/>
              <a:t> dan </a:t>
            </a:r>
            <a:r>
              <a:rPr lang="fr-FR" sz="2000" dirty="0" err="1" smtClean="0"/>
              <a:t>atau</a:t>
            </a:r>
            <a:r>
              <a:rPr lang="fr-FR" sz="2000" dirty="0" smtClean="0"/>
              <a:t> </a:t>
            </a:r>
            <a:r>
              <a:rPr lang="fr-FR" sz="2000" dirty="0" err="1" smtClean="0"/>
              <a:t>dunia</a:t>
            </a:r>
            <a:r>
              <a:rPr lang="fr-FR" sz="2000" dirty="0" smtClean="0"/>
              <a:t> </a:t>
            </a:r>
            <a:r>
              <a:rPr lang="fr-FR" sz="2000" dirty="0" err="1" smtClean="0"/>
              <a:t>kerja</a:t>
            </a:r>
            <a:r>
              <a:rPr lang="fr-FR" sz="2000" dirty="0" smtClean="0"/>
              <a:t>.</a:t>
            </a:r>
            <a:endParaRPr lang="id-ID" sz="2000" dirty="0" smtClean="0"/>
          </a:p>
          <a:p>
            <a:pPr>
              <a:buNone/>
            </a:pPr>
            <a:endParaRPr lang="id-ID" sz="2000" dirty="0"/>
          </a:p>
        </p:txBody>
      </p:sp>
      <p:sp>
        <p:nvSpPr>
          <p:cNvPr id="3" name="Title 2"/>
          <p:cNvSpPr>
            <a:spLocks noGrp="1"/>
          </p:cNvSpPr>
          <p:nvPr>
            <p:ph type="title"/>
          </p:nvPr>
        </p:nvSpPr>
        <p:spPr>
          <a:xfrm>
            <a:off x="457200" y="427038"/>
            <a:ext cx="8229600" cy="563562"/>
          </a:xfrm>
          <a:solidFill>
            <a:schemeClr val="accent1">
              <a:lumMod val="60000"/>
              <a:lumOff val="40000"/>
            </a:schemeClr>
          </a:solidFill>
        </p:spPr>
        <p:txBody>
          <a:bodyPr>
            <a:normAutofit/>
          </a:bodyPr>
          <a:lstStyle/>
          <a:p>
            <a:pPr algn="ctr"/>
            <a:r>
              <a:rPr lang="id-ID" sz="2800" dirty="0" smtClean="0">
                <a:latin typeface="Arial Narrow" pitchFamily="34" charset="0"/>
                <a:cs typeface="Aharoni" pitchFamily="2" charset="-79"/>
              </a:rPr>
              <a:t>Rambu-rambu STANDAR 3 :</a:t>
            </a:r>
            <a:r>
              <a:rPr lang="fr-FR" sz="2800" dirty="0" err="1" smtClean="0">
                <a:latin typeface="Arial Narrow" pitchFamily="34" charset="0"/>
              </a:rPr>
              <a:t>Mahasiswa</a:t>
            </a:r>
            <a:r>
              <a:rPr lang="fr-FR" sz="2800" dirty="0" smtClean="0">
                <a:latin typeface="Arial Narrow" pitchFamily="34" charset="0"/>
              </a:rPr>
              <a:t> dan </a:t>
            </a:r>
            <a:r>
              <a:rPr lang="fr-FR" sz="2800" dirty="0" err="1" smtClean="0">
                <a:latin typeface="Arial Narrow" pitchFamily="34" charset="0"/>
              </a:rPr>
              <a:t>lulusan</a:t>
            </a:r>
            <a:r>
              <a:rPr lang="id-ID" sz="2800" dirty="0" smtClean="0">
                <a:latin typeface="Arial Narrow" pitchFamily="34" charset="0"/>
              </a:rPr>
              <a:t> </a:t>
            </a:r>
            <a:endParaRPr lang="id-ID" sz="28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07909"/>
            <a:ext cx="8686800" cy="5169091"/>
          </a:xfrm>
        </p:spPr>
        <p:txBody>
          <a:bodyPr>
            <a:noAutofit/>
          </a:bodyPr>
          <a:lstStyle/>
          <a:p>
            <a:r>
              <a:rPr lang="fr-FR" sz="2400" dirty="0" err="1" smtClean="0"/>
              <a:t>Lulusan</a:t>
            </a:r>
            <a:r>
              <a:rPr lang="fr-FR" sz="2400" dirty="0" smtClean="0"/>
              <a:t> </a:t>
            </a:r>
            <a:r>
              <a:rPr lang="fr-FR" sz="2400" dirty="0" err="1" smtClean="0"/>
              <a:t>adalah</a:t>
            </a:r>
            <a:r>
              <a:rPr lang="fr-FR" sz="2400" dirty="0" smtClean="0"/>
              <a:t> </a:t>
            </a:r>
            <a:r>
              <a:rPr lang="fr-FR" sz="2400" dirty="0" err="1" smtClean="0"/>
              <a:t>status</a:t>
            </a:r>
            <a:r>
              <a:rPr lang="fr-FR" sz="2400" dirty="0" smtClean="0"/>
              <a:t> yang </a:t>
            </a:r>
            <a:r>
              <a:rPr lang="fr-FR" sz="2400" dirty="0" err="1" smtClean="0"/>
              <a:t>dicapai</a:t>
            </a:r>
            <a:r>
              <a:rPr lang="fr-FR" sz="2400" dirty="0" smtClean="0"/>
              <a:t> </a:t>
            </a:r>
            <a:r>
              <a:rPr lang="fr-FR" sz="2400" dirty="0" err="1" smtClean="0"/>
              <a:t>mahasiswa</a:t>
            </a:r>
            <a:r>
              <a:rPr lang="fr-FR" sz="2400" dirty="0" smtClean="0"/>
              <a:t> </a:t>
            </a:r>
            <a:r>
              <a:rPr lang="fr-FR" sz="2400" dirty="0" err="1" smtClean="0"/>
              <a:t>setelah</a:t>
            </a:r>
            <a:r>
              <a:rPr lang="fr-FR" sz="2400" dirty="0" smtClean="0"/>
              <a:t> </a:t>
            </a:r>
            <a:r>
              <a:rPr lang="fr-FR" sz="2400" dirty="0" err="1" smtClean="0"/>
              <a:t>menyelesaikan</a:t>
            </a:r>
            <a:r>
              <a:rPr lang="fr-FR" sz="2400" dirty="0" smtClean="0"/>
              <a:t> proses </a:t>
            </a:r>
            <a:r>
              <a:rPr lang="fr-FR" sz="2400" dirty="0" err="1" smtClean="0"/>
              <a:t>pendidikan</a:t>
            </a:r>
            <a:r>
              <a:rPr lang="fr-FR" sz="2400" dirty="0" smtClean="0"/>
              <a:t> </a:t>
            </a:r>
            <a:r>
              <a:rPr lang="fr-FR" sz="2400" dirty="0" err="1" smtClean="0"/>
              <a:t>sesuai</a:t>
            </a:r>
            <a:r>
              <a:rPr lang="fr-FR" sz="2400" dirty="0" smtClean="0"/>
              <a:t> </a:t>
            </a:r>
            <a:r>
              <a:rPr lang="fr-FR" sz="2400" dirty="0" err="1" smtClean="0"/>
              <a:t>dengan</a:t>
            </a:r>
            <a:r>
              <a:rPr lang="fr-FR" sz="2400" dirty="0" smtClean="0"/>
              <a:t> </a:t>
            </a:r>
            <a:r>
              <a:rPr lang="fr-FR" sz="2400" dirty="0" err="1" smtClean="0"/>
              <a:t>persyaratan</a:t>
            </a:r>
            <a:r>
              <a:rPr lang="fr-FR" sz="2400" dirty="0" smtClean="0"/>
              <a:t> </a:t>
            </a:r>
            <a:r>
              <a:rPr lang="fr-FR" sz="2400" dirty="0" err="1" smtClean="0"/>
              <a:t>kelulusan</a:t>
            </a:r>
            <a:r>
              <a:rPr lang="fr-FR" sz="2400" dirty="0" smtClean="0"/>
              <a:t> yang </a:t>
            </a:r>
            <a:r>
              <a:rPr lang="fr-FR" sz="2400" dirty="0" err="1" smtClean="0"/>
              <a:t>ditetapkan</a:t>
            </a:r>
            <a:r>
              <a:rPr lang="fr-FR" sz="2400" dirty="0" smtClean="0"/>
              <a:t> </a:t>
            </a:r>
            <a:r>
              <a:rPr lang="fr-FR" sz="2400" dirty="0" err="1" smtClean="0"/>
              <a:t>oleh</a:t>
            </a:r>
            <a:r>
              <a:rPr lang="fr-FR" sz="2400" dirty="0" smtClean="0"/>
              <a:t> </a:t>
            </a:r>
            <a:r>
              <a:rPr lang="fr-FR" sz="2400" dirty="0" err="1" smtClean="0"/>
              <a:t>perguruan</a:t>
            </a:r>
            <a:r>
              <a:rPr lang="fr-FR" sz="2400" dirty="0" smtClean="0"/>
              <a:t> </a:t>
            </a:r>
            <a:r>
              <a:rPr lang="fr-FR" sz="2400" dirty="0" err="1" smtClean="0"/>
              <a:t>tinggi</a:t>
            </a:r>
            <a:r>
              <a:rPr lang="fr-FR" sz="2400" dirty="0" smtClean="0"/>
              <a:t>. </a:t>
            </a:r>
            <a:r>
              <a:rPr lang="fr-FR" sz="2400" dirty="0" err="1" smtClean="0"/>
              <a:t>Sebagai</a:t>
            </a:r>
            <a:r>
              <a:rPr lang="fr-FR" sz="2400" dirty="0" smtClean="0"/>
              <a:t> </a:t>
            </a:r>
            <a:r>
              <a:rPr lang="fr-FR" sz="2400" dirty="0" err="1" smtClean="0"/>
              <a:t>salah</a:t>
            </a:r>
            <a:r>
              <a:rPr lang="fr-FR" sz="2400" dirty="0" smtClean="0"/>
              <a:t> </a:t>
            </a:r>
            <a:r>
              <a:rPr lang="fr-FR" sz="2400" dirty="0" err="1" smtClean="0"/>
              <a:t>satu</a:t>
            </a:r>
            <a:r>
              <a:rPr lang="fr-FR" sz="2400" dirty="0" smtClean="0"/>
              <a:t> </a:t>
            </a:r>
            <a:r>
              <a:rPr lang="fr-FR" sz="2400" dirty="0" err="1" smtClean="0"/>
              <a:t>keluaran</a:t>
            </a:r>
            <a:r>
              <a:rPr lang="fr-FR" sz="2400" dirty="0" smtClean="0"/>
              <a:t> </a:t>
            </a:r>
            <a:r>
              <a:rPr lang="fr-FR" sz="2400" dirty="0" err="1" smtClean="0"/>
              <a:t>langsung</a:t>
            </a:r>
            <a:r>
              <a:rPr lang="fr-FR" sz="2400" dirty="0" smtClean="0"/>
              <a:t> dari proses </a:t>
            </a:r>
            <a:r>
              <a:rPr lang="fr-FR" sz="2400" dirty="0" err="1" smtClean="0"/>
              <a:t>pendidikan</a:t>
            </a:r>
            <a:r>
              <a:rPr lang="fr-FR" sz="2400" dirty="0" smtClean="0"/>
              <a:t> yang </a:t>
            </a:r>
            <a:r>
              <a:rPr lang="fr-FR" sz="2400" dirty="0" err="1" smtClean="0"/>
              <a:t>dilakukan</a:t>
            </a:r>
            <a:r>
              <a:rPr lang="fr-FR" sz="2400" dirty="0" smtClean="0"/>
              <a:t> </a:t>
            </a:r>
            <a:r>
              <a:rPr lang="fr-FR" sz="2400" dirty="0" err="1" smtClean="0"/>
              <a:t>oleh</a:t>
            </a:r>
            <a:r>
              <a:rPr lang="fr-FR" sz="2400" dirty="0" smtClean="0"/>
              <a:t> </a:t>
            </a:r>
            <a:r>
              <a:rPr lang="fr-FR" sz="2400" dirty="0" err="1" smtClean="0"/>
              <a:t>perguruan</a:t>
            </a:r>
            <a:r>
              <a:rPr lang="fr-FR" sz="2400" dirty="0" smtClean="0"/>
              <a:t> </a:t>
            </a:r>
            <a:r>
              <a:rPr lang="fr-FR" sz="2400" dirty="0" err="1" smtClean="0"/>
              <a:t>tinggi</a:t>
            </a:r>
            <a:r>
              <a:rPr lang="fr-FR" sz="2400" dirty="0" smtClean="0"/>
              <a:t>, </a:t>
            </a:r>
            <a:r>
              <a:rPr lang="fr-FR" sz="2400" dirty="0" err="1" smtClean="0"/>
              <a:t>lulusan</a:t>
            </a:r>
            <a:r>
              <a:rPr lang="fr-FR" sz="2400" dirty="0" smtClean="0"/>
              <a:t> yang </a:t>
            </a:r>
            <a:r>
              <a:rPr lang="fr-FR" sz="2400" dirty="0" err="1" smtClean="0"/>
              <a:t>bermutu</a:t>
            </a:r>
            <a:r>
              <a:rPr lang="fr-FR" sz="2400" dirty="0" smtClean="0"/>
              <a:t> </a:t>
            </a:r>
            <a:r>
              <a:rPr lang="fr-FR" sz="2400" dirty="0" err="1" smtClean="0"/>
              <a:t>memiliki</a:t>
            </a:r>
            <a:r>
              <a:rPr lang="fr-FR" sz="2400" dirty="0" smtClean="0"/>
              <a:t> </a:t>
            </a:r>
            <a:r>
              <a:rPr lang="fr-FR" sz="2400" dirty="0" err="1" smtClean="0"/>
              <a:t>ciri</a:t>
            </a:r>
            <a:r>
              <a:rPr lang="fr-FR" sz="2400" dirty="0" smtClean="0"/>
              <a:t> </a:t>
            </a:r>
            <a:r>
              <a:rPr lang="fr-FR" sz="2400" dirty="0" err="1" smtClean="0"/>
              <a:t>penguasaan</a:t>
            </a:r>
            <a:r>
              <a:rPr lang="fr-FR" sz="2400" dirty="0" smtClean="0"/>
              <a:t> </a:t>
            </a:r>
            <a:r>
              <a:rPr lang="fr-FR" sz="2400" dirty="0" err="1" smtClean="0"/>
              <a:t>kompetensi</a:t>
            </a:r>
            <a:r>
              <a:rPr lang="fr-FR" sz="2400" dirty="0" smtClean="0"/>
              <a:t> </a:t>
            </a:r>
            <a:r>
              <a:rPr lang="fr-FR" sz="2400" dirty="0" err="1" smtClean="0"/>
              <a:t>akademik</a:t>
            </a:r>
            <a:r>
              <a:rPr lang="fr-FR" sz="2400" dirty="0" smtClean="0"/>
              <a:t> </a:t>
            </a:r>
            <a:r>
              <a:rPr lang="fr-FR" sz="2400" dirty="0" err="1" smtClean="0"/>
              <a:t>termasuk</a:t>
            </a:r>
            <a:r>
              <a:rPr lang="fr-FR" sz="2400" dirty="0" smtClean="0"/>
              <a:t> </a:t>
            </a:r>
            <a:r>
              <a:rPr lang="fr-FR" sz="2400" i="1" dirty="0" smtClean="0"/>
              <a:t>hard </a:t>
            </a:r>
            <a:r>
              <a:rPr lang="fr-FR" sz="2400" i="1" dirty="0" err="1" smtClean="0"/>
              <a:t>skills</a:t>
            </a:r>
            <a:r>
              <a:rPr lang="fr-FR" sz="2400" dirty="0" smtClean="0"/>
              <a:t> dan </a:t>
            </a:r>
            <a:r>
              <a:rPr lang="fr-FR" sz="2400" i="1" dirty="0" smtClean="0"/>
              <a:t>soft </a:t>
            </a:r>
            <a:r>
              <a:rPr lang="fr-FR" sz="2400" i="1" dirty="0" err="1" smtClean="0"/>
              <a:t>skills</a:t>
            </a:r>
            <a:r>
              <a:rPr lang="fr-FR" sz="2400" dirty="0" smtClean="0"/>
              <a:t> </a:t>
            </a:r>
            <a:r>
              <a:rPr lang="fr-FR" sz="2400" dirty="0" err="1" smtClean="0"/>
              <a:t>sebagaimana</a:t>
            </a:r>
            <a:r>
              <a:rPr lang="fr-FR" sz="2400" dirty="0" smtClean="0"/>
              <a:t> </a:t>
            </a:r>
            <a:r>
              <a:rPr lang="fr-FR" sz="2400" dirty="0" err="1" smtClean="0"/>
              <a:t>dinyatakan</a:t>
            </a:r>
            <a:r>
              <a:rPr lang="fr-FR" sz="2400" dirty="0" smtClean="0"/>
              <a:t> </a:t>
            </a:r>
            <a:r>
              <a:rPr lang="fr-FR" sz="2400" dirty="0" err="1" smtClean="0"/>
              <a:t>dalam</a:t>
            </a:r>
            <a:r>
              <a:rPr lang="fr-FR" sz="2400" dirty="0" smtClean="0"/>
              <a:t> </a:t>
            </a:r>
            <a:r>
              <a:rPr lang="fr-FR" sz="2400" dirty="0" err="1" smtClean="0"/>
              <a:t>sasaran</a:t>
            </a:r>
            <a:r>
              <a:rPr lang="fr-FR" sz="2400" dirty="0" smtClean="0"/>
              <a:t> </a:t>
            </a:r>
            <a:r>
              <a:rPr lang="fr-FR" sz="2400" dirty="0" err="1" smtClean="0"/>
              <a:t>mutu</a:t>
            </a:r>
            <a:r>
              <a:rPr lang="fr-FR" sz="2400" dirty="0" smtClean="0"/>
              <a:t> </a:t>
            </a:r>
            <a:r>
              <a:rPr lang="fr-FR" sz="2400" dirty="0" err="1" smtClean="0"/>
              <a:t>serta</a:t>
            </a:r>
            <a:r>
              <a:rPr lang="fr-FR" sz="2400" dirty="0" smtClean="0"/>
              <a:t> </a:t>
            </a:r>
            <a:r>
              <a:rPr lang="fr-FR" sz="2400" dirty="0" err="1" smtClean="0"/>
              <a:t>dibuktikan</a:t>
            </a:r>
            <a:r>
              <a:rPr lang="fr-FR" sz="2400" dirty="0" smtClean="0"/>
              <a:t> </a:t>
            </a:r>
            <a:r>
              <a:rPr lang="fr-FR" sz="2400" dirty="0" err="1" smtClean="0"/>
              <a:t>dengan</a:t>
            </a:r>
            <a:r>
              <a:rPr lang="fr-FR" sz="2400" dirty="0" smtClean="0"/>
              <a:t> </a:t>
            </a:r>
            <a:r>
              <a:rPr lang="fr-FR" sz="2400" dirty="0" err="1" smtClean="0"/>
              <a:t>kinerja</a:t>
            </a:r>
            <a:r>
              <a:rPr lang="fr-FR" sz="2400" dirty="0" smtClean="0"/>
              <a:t> </a:t>
            </a:r>
            <a:r>
              <a:rPr lang="fr-FR" sz="2400" dirty="0" err="1" smtClean="0"/>
              <a:t>lulusan</a:t>
            </a:r>
            <a:r>
              <a:rPr lang="fr-FR" sz="2400" dirty="0" smtClean="0"/>
              <a:t> di </a:t>
            </a:r>
            <a:r>
              <a:rPr lang="fr-FR" sz="2400" dirty="0" err="1" smtClean="0"/>
              <a:t>masyarakat</a:t>
            </a:r>
            <a:r>
              <a:rPr lang="fr-FR" sz="2400" dirty="0" smtClean="0"/>
              <a:t> </a:t>
            </a:r>
            <a:r>
              <a:rPr lang="fr-FR" sz="2400" dirty="0" err="1" smtClean="0"/>
              <a:t>sesuai</a:t>
            </a:r>
            <a:r>
              <a:rPr lang="fr-FR" sz="2400" dirty="0" smtClean="0"/>
              <a:t> </a:t>
            </a:r>
            <a:r>
              <a:rPr lang="fr-FR" sz="2400" dirty="0" err="1" smtClean="0"/>
              <a:t>dengan</a:t>
            </a:r>
            <a:r>
              <a:rPr lang="fr-FR" sz="2400" dirty="0" smtClean="0"/>
              <a:t> </a:t>
            </a:r>
            <a:r>
              <a:rPr lang="fr-FR" sz="2400" dirty="0" err="1" smtClean="0"/>
              <a:t>profesi</a:t>
            </a:r>
            <a:r>
              <a:rPr lang="fr-FR" sz="2400" dirty="0" smtClean="0"/>
              <a:t> dan </a:t>
            </a:r>
            <a:r>
              <a:rPr lang="fr-FR" sz="2400" dirty="0" err="1" smtClean="0"/>
              <a:t>bidang</a:t>
            </a:r>
            <a:r>
              <a:rPr lang="fr-FR" sz="2400" dirty="0" smtClean="0"/>
              <a:t> </a:t>
            </a:r>
            <a:r>
              <a:rPr lang="fr-FR" sz="2400" dirty="0" err="1" smtClean="0"/>
              <a:t>ilmu</a:t>
            </a:r>
            <a:r>
              <a:rPr lang="fr-FR" sz="2400" dirty="0" smtClean="0"/>
              <a:t>.</a:t>
            </a:r>
            <a:endParaRPr lang="id-ID" sz="2400" dirty="0" smtClean="0"/>
          </a:p>
          <a:p>
            <a:pPr>
              <a:buNone/>
            </a:pPr>
            <a:endParaRPr lang="id-ID" sz="2400" dirty="0"/>
          </a:p>
        </p:txBody>
      </p:sp>
      <p:sp>
        <p:nvSpPr>
          <p:cNvPr id="3" name="Title 2"/>
          <p:cNvSpPr>
            <a:spLocks noGrp="1"/>
          </p:cNvSpPr>
          <p:nvPr>
            <p:ph type="title"/>
          </p:nvPr>
        </p:nvSpPr>
        <p:spPr>
          <a:xfrm>
            <a:off x="457200" y="457200"/>
            <a:ext cx="8229600" cy="563562"/>
          </a:xfrm>
          <a:solidFill>
            <a:schemeClr val="accent1">
              <a:lumMod val="60000"/>
              <a:lumOff val="40000"/>
            </a:schemeClr>
          </a:solidFill>
        </p:spPr>
        <p:txBody>
          <a:bodyPr>
            <a:normAutofit/>
          </a:bodyPr>
          <a:lstStyle/>
          <a:p>
            <a:pPr algn="ctr"/>
            <a:r>
              <a:rPr lang="id-ID" sz="2400" dirty="0" smtClean="0">
                <a:latin typeface="Arial Narrow" pitchFamily="34" charset="0"/>
                <a:cs typeface="Aharoni" pitchFamily="2" charset="-79"/>
              </a:rPr>
              <a:t>Rambu-rambu STANDAR 3 :</a:t>
            </a:r>
            <a:r>
              <a:rPr lang="fr-FR" sz="2400" dirty="0" err="1" smtClean="0">
                <a:latin typeface="Arial Narrow" pitchFamily="34" charset="0"/>
              </a:rPr>
              <a:t>Mahasiswa</a:t>
            </a:r>
            <a:r>
              <a:rPr lang="fr-FR" sz="2400" dirty="0" smtClean="0">
                <a:latin typeface="Arial Narrow" pitchFamily="34" charset="0"/>
              </a:rPr>
              <a:t> dan </a:t>
            </a:r>
            <a:r>
              <a:rPr lang="fr-FR" sz="2400" dirty="0" err="1" smtClean="0">
                <a:latin typeface="Arial Narrow" pitchFamily="34" charset="0"/>
              </a:rPr>
              <a:t>lulusan</a:t>
            </a:r>
            <a:r>
              <a:rPr lang="id-ID" sz="2400" dirty="0" smtClean="0">
                <a:latin typeface="Arial Narrow" pitchFamily="34" charset="0"/>
              </a:rPr>
              <a:t> </a:t>
            </a:r>
            <a:endParaRPr lang="id-ID" sz="24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3.1.1 SISTEM PENERIMAAN  MAHASISWA BARU DISUSUN SECARA LENGKAP (KEBIJAKAN, KRITERIA, PROSEDUR, INSTRUMEN, SISTEM PENGAMBILAN KEPUTUSAN) DAN KONSISTENSI PELAKSANAANNYA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Kebijakan  penerimaan mahasiswa baru dituangkan dalam</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Peraturan rektor</a:t>
            </a:r>
            <a:endParaRPr lang="en-US"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Buku panduan </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Pola seleksi</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Pengambilan keputusan berdasarka</a:t>
            </a:r>
            <a:r>
              <a:rPr lang="en-US" sz="1600" dirty="0" smtClean="0">
                <a:solidFill>
                  <a:schemeClr val="tx1"/>
                </a:solidFill>
                <a:latin typeface="Book Antiqua" pitchFamily="18" charset="0"/>
              </a:rPr>
              <a:t>n</a:t>
            </a:r>
            <a:r>
              <a:rPr lang="id-ID" sz="1600" dirty="0" smtClean="0">
                <a:solidFill>
                  <a:schemeClr val="tx1"/>
                </a:solidFill>
                <a:latin typeface="Book Antiqua" pitchFamily="18" charset="0"/>
              </a:rPr>
              <a:t> pada rapat Panitia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Penerimaan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Mahasiswa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Baru</a:t>
            </a:r>
            <a:r>
              <a:rPr lang="id-ID" sz="1600" dirty="0" smtClean="0">
                <a:solidFill>
                  <a:schemeClr val="tx1"/>
                </a:solidFill>
                <a:latin typeface="Book Antiqua" pitchFamily="18" charset="0"/>
              </a:rPr>
              <a:t> </a:t>
            </a:r>
            <a:r>
              <a:rPr lang="en-US" sz="1600" dirty="0" smtClean="0">
                <a:solidFill>
                  <a:schemeClr val="tx1"/>
                </a:solidFill>
                <a:latin typeface="Book Antiqua" pitchFamily="18" charset="0"/>
              </a:rPr>
              <a:t>(</a:t>
            </a:r>
            <a:r>
              <a:rPr lang="id-ID" sz="1600" dirty="0" smtClean="0">
                <a:solidFill>
                  <a:schemeClr val="tx1"/>
                </a:solidFill>
                <a:latin typeface="Book Antiqua" pitchFamily="18" charset="0"/>
              </a:rPr>
              <a:t>PMB</a:t>
            </a:r>
            <a:r>
              <a:rPr lang="en-US" sz="1600" dirty="0" smtClean="0">
                <a:solidFill>
                  <a:schemeClr val="tx1"/>
                </a:solidFill>
                <a:latin typeface="Book Antiqua" pitchFamily="18" charset="0"/>
              </a:rPr>
              <a:t>)</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id-ID" sz="1700" b="1" dirty="0" smtClean="0">
                <a:solidFill>
                  <a:schemeClr val="tx1"/>
                </a:solidFill>
                <a:latin typeface="Arial" pitchFamily="34" charset="0"/>
                <a:cs typeface="Arial" pitchFamily="34" charset="0"/>
              </a:rPr>
              <a:t>Point (4)</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Dokumen mutu penerimaan mahasiswa baru yang memuat unsur-unsur berikut:</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(1)  Kebijakan/ pendekatan penerimaan mahasiswa baru</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(2)  kriteria penerimaan mahasiswa baru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(3)  prosedur penerimaan mahasiswa baru</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(4)  instrumen; penerimaan mahasiswa baru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(5)  sistem pengambilan keputusan</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dan dilaksanakan dengan konsisten.</a:t>
            </a:r>
            <a:endParaRPr lang="id-ID" sz="1700" dirty="0" smtClean="0">
              <a:latin typeface="Arial" pitchFamily="34" charset="0"/>
              <a:cs typeface="Arial" pitchFamily="34" charset="0"/>
            </a:endParaRPr>
          </a:p>
          <a:p>
            <a:pPr lvl="0">
              <a:spcBef>
                <a:spcPts val="0"/>
              </a:spcBef>
              <a:buClrTx/>
              <a:buSzTx/>
              <a:buNone/>
              <a:defRPr/>
            </a:pPr>
            <a:endParaRPr lang="id-ID" sz="17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solidFill>
                  <a:schemeClr val="tx1"/>
                </a:solidFill>
                <a:latin typeface="Arial" pitchFamily="34" charset="0"/>
                <a:ea typeface="Times New Roman"/>
                <a:cs typeface="Arial" pitchFamily="34" charset="0"/>
                <a:sym typeface="Wingdings" pitchFamily="2" charset="2"/>
              </a:rPr>
              <a:t>Point </a:t>
            </a:r>
            <a:r>
              <a:rPr lang="id-ID" sz="17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Dokumen mutu penerimaan mahasiswa baru yang memuat unsur-unsur berikut:</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(1)  Kebijakan/ pendekatan penerimaan mahasiswa baru</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(2)  kriteria penerimaan mahasiswa baru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(3)  prosedur penerimaan mahasiswa baru</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(4)  instrumen penerimaan mahasiswa baru</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(5)  sistem pengambilan keputusan</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tetapi hanya empat diantaranya yang dilaksanakan secara konsisten.</a:t>
            </a:r>
            <a:endParaRPr lang="id-ID" sz="1700" dirty="0" smtClean="0">
              <a:latin typeface="Arial" pitchFamily="34" charset="0"/>
              <a:cs typeface="Arial" pitchFamily="34" charset="0"/>
            </a:endParaRPr>
          </a:p>
          <a:p>
            <a:pPr>
              <a:spcBef>
                <a:spcPts val="0"/>
              </a:spcBef>
              <a:buNone/>
            </a:pPr>
            <a:endParaRPr lang="id-ID" sz="1700" dirty="0" smtClean="0">
              <a:solidFill>
                <a:schemeClr val="tx1"/>
              </a:solidFill>
              <a:latin typeface="Arial" pitchFamily="34" charset="0"/>
              <a:cs typeface="Arial" pitchFamily="34" charset="0"/>
            </a:endParaRPr>
          </a:p>
          <a:p>
            <a:pPr>
              <a:spcBef>
                <a:spcPts val="0"/>
              </a:spcBef>
            </a:pPr>
            <a:endParaRPr lang="id-ID" sz="1700" dirty="0">
              <a:latin typeface="Arial" pitchFamily="34" charset="0"/>
              <a:cs typeface="Arial" pitchFamily="34" charset="0"/>
            </a:endParaRPr>
          </a:p>
        </p:txBody>
      </p:sp>
      <p:sp>
        <p:nvSpPr>
          <p:cNvPr id="6" name="Rectangle 5"/>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3.1.1 SISTEM PENERIMAAN  MAHASISWA BARU DISUSUN SECARA LENGKAP (KEBIJAKAN, KRITERIA, PROSEDUR, INSTRUMEN, SISTEM PENGAMBILAN KEPUTUSAN) DAN KONSISTENSI PELAKSANAANNYA</a:t>
            </a:r>
          </a:p>
        </p:txBody>
      </p:sp>
      <p:sp>
        <p:nvSpPr>
          <p:cNvPr id="16" name="Rectangle 15"/>
          <p:cNvSpPr/>
          <p:nvPr/>
        </p:nvSpPr>
        <p:spPr>
          <a:xfrm>
            <a:off x="7162800" y="1524000"/>
            <a:ext cx="1981200" cy="533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Kebijakan  penerimaan mahasiswa baru dituangkan dalam</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Peraturan rektor</a:t>
            </a:r>
            <a:endParaRPr lang="en-US"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Buku panduan </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Pola seleksi</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Pengambilan keputusan berdasarka</a:t>
            </a:r>
            <a:r>
              <a:rPr lang="en-US" sz="1600" dirty="0" smtClean="0">
                <a:solidFill>
                  <a:schemeClr val="tx1"/>
                </a:solidFill>
                <a:latin typeface="Book Antiqua" pitchFamily="18" charset="0"/>
              </a:rPr>
              <a:t>n</a:t>
            </a:r>
            <a:r>
              <a:rPr lang="id-ID" sz="1600" dirty="0" smtClean="0">
                <a:solidFill>
                  <a:schemeClr val="tx1"/>
                </a:solidFill>
                <a:latin typeface="Book Antiqua" pitchFamily="18" charset="0"/>
              </a:rPr>
              <a:t> pada rapat Panitia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Penerimaan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Mahasiswa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Baru</a:t>
            </a:r>
            <a:r>
              <a:rPr lang="id-ID" sz="1600" dirty="0" smtClean="0">
                <a:solidFill>
                  <a:schemeClr val="tx1"/>
                </a:solidFill>
                <a:latin typeface="Book Antiqua" pitchFamily="18" charset="0"/>
              </a:rPr>
              <a:t> </a:t>
            </a:r>
            <a:r>
              <a:rPr lang="en-US" sz="1600" dirty="0" smtClean="0">
                <a:solidFill>
                  <a:schemeClr val="tx1"/>
                </a:solidFill>
                <a:latin typeface="Book Antiqua" pitchFamily="18" charset="0"/>
              </a:rPr>
              <a:t>(</a:t>
            </a:r>
            <a:r>
              <a:rPr lang="id-ID" sz="1600" dirty="0" smtClean="0">
                <a:solidFill>
                  <a:schemeClr val="tx1"/>
                </a:solidFill>
                <a:latin typeface="Book Antiqua" pitchFamily="18" charset="0"/>
              </a:rPr>
              <a:t>PMB</a:t>
            </a:r>
            <a:r>
              <a:rPr lang="en-US" sz="1600" dirty="0" smtClean="0">
                <a:solidFill>
                  <a:schemeClr val="tx1"/>
                </a:solidFill>
                <a:latin typeface="Book Antiqua" pitchFamily="18" charset="0"/>
              </a:rPr>
              <a:t>)</a:t>
            </a:r>
            <a:endParaRPr lang="id-ID" sz="1600" dirty="0">
              <a:solidFill>
                <a:schemeClr val="tx1"/>
              </a:solidFill>
              <a:latin typeface="Book Antiqua" pitchFamily="18" charset="0"/>
            </a:endParaRPr>
          </a:p>
        </p:txBody>
      </p:sp>
      <p:sp>
        <p:nvSpPr>
          <p:cNvPr id="18" name="Content Placeholder 17"/>
          <p:cNvSpPr>
            <a:spLocks noGrp="1"/>
          </p:cNvSpPr>
          <p:nvPr>
            <p:ph idx="1"/>
          </p:nvPr>
        </p:nvSpPr>
        <p:spPr>
          <a:xfrm>
            <a:off x="0" y="1524000"/>
            <a:ext cx="7162800" cy="5334000"/>
          </a:xfrm>
          <a:solidFill>
            <a:schemeClr val="bg1"/>
          </a:solidFill>
        </p:spPr>
        <p:txBody>
          <a:bodyPr>
            <a:noAutofit/>
          </a:bodyPr>
          <a:lstStyle/>
          <a:p>
            <a:pPr lvl="0">
              <a:spcBef>
                <a:spcPts val="0"/>
              </a:spcBef>
              <a:buClrTx/>
              <a:buSzTx/>
              <a:buFont typeface="Wingdings"/>
              <a:buChar char="à"/>
              <a:defRPr/>
            </a:pPr>
            <a:r>
              <a:rPr lang="en-US" sz="1700" b="1" dirty="0" smtClean="0">
                <a:solidFill>
                  <a:schemeClr val="tx1"/>
                </a:solidFill>
                <a:latin typeface="Arial" pitchFamily="34" charset="0"/>
                <a:cs typeface="Arial" pitchFamily="34" charset="0"/>
              </a:rPr>
              <a:t>Point (2)</a:t>
            </a: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Dokumen mutu penerimaan mahasiswa baru yang memuat unsur-unsur berikut:</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(1)  </a:t>
            </a:r>
            <a:r>
              <a:rPr lang="id-ID" sz="1700" dirty="0" smtClean="0">
                <a:solidFill>
                  <a:srgbClr val="000000"/>
                </a:solidFill>
                <a:latin typeface="Arial"/>
                <a:ea typeface="Times New Roman"/>
              </a:rPr>
              <a:t>Kebijakan/ pendekatan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(2)  </a:t>
            </a:r>
            <a:r>
              <a:rPr lang="id-ID" sz="1700" dirty="0" smtClean="0">
                <a:solidFill>
                  <a:srgbClr val="000000"/>
                </a:solidFill>
                <a:latin typeface="Arial"/>
                <a:ea typeface="Times New Roman"/>
              </a:rPr>
              <a:t>kriteria penerimaan mahasiswa baru </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(3)  </a:t>
            </a:r>
            <a:r>
              <a:rPr lang="id-ID" sz="1700" dirty="0" smtClean="0">
                <a:solidFill>
                  <a:srgbClr val="000000"/>
                </a:solidFill>
                <a:latin typeface="Arial"/>
                <a:ea typeface="Times New Roman"/>
              </a:rPr>
              <a:t>prosedur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(4)  </a:t>
            </a:r>
            <a:r>
              <a:rPr lang="id-ID" sz="1700" dirty="0" smtClean="0">
                <a:solidFill>
                  <a:srgbClr val="000000"/>
                </a:solidFill>
                <a:latin typeface="Arial"/>
                <a:ea typeface="Times New Roman"/>
              </a:rPr>
              <a:t>instrumen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(5)  </a:t>
            </a:r>
            <a:r>
              <a:rPr lang="id-ID" sz="1700" dirty="0" smtClean="0">
                <a:solidFill>
                  <a:srgbClr val="000000"/>
                </a:solidFill>
                <a:latin typeface="Arial"/>
                <a:ea typeface="Times New Roman"/>
              </a:rPr>
              <a:t>sistem pengambilan keputusan</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a:t>
            </a:r>
            <a:r>
              <a:rPr lang="id-ID" sz="1700" dirty="0" smtClean="0">
                <a:solidFill>
                  <a:srgbClr val="000000"/>
                </a:solidFill>
                <a:latin typeface="Arial"/>
                <a:ea typeface="Times New Roman"/>
              </a:rPr>
              <a:t>tetapi hanya tiga yang dilaksanakan secara konsisten.</a:t>
            </a:r>
            <a:endParaRPr lang="en-US" sz="1700" dirty="0" smtClean="0">
              <a:solidFill>
                <a:schemeClr val="tx1"/>
              </a:solidFill>
            </a:endParaRPr>
          </a:p>
          <a:p>
            <a:pPr lvl="0">
              <a:spcBef>
                <a:spcPts val="0"/>
              </a:spcBef>
              <a:buClrTx/>
              <a:buSzTx/>
              <a:buNone/>
              <a:defRPr/>
            </a:pPr>
            <a:endParaRPr lang="en-US" sz="17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700" b="1" dirty="0" smtClean="0">
                <a:solidFill>
                  <a:schemeClr val="tx1"/>
                </a:solidFill>
                <a:latin typeface="Arial" pitchFamily="34" charset="0"/>
                <a:cs typeface="Arial" pitchFamily="34" charset="0"/>
              </a:rPr>
              <a:t>Point (1)</a:t>
            </a: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Dokumen mutu penerimaan mahasiswa baru yang memuat unsur-unsur berikut:</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(1)  </a:t>
            </a:r>
            <a:r>
              <a:rPr lang="id-ID" sz="1700" dirty="0" smtClean="0">
                <a:solidFill>
                  <a:srgbClr val="000000"/>
                </a:solidFill>
                <a:latin typeface="Arial"/>
                <a:ea typeface="Times New Roman"/>
              </a:rPr>
              <a:t>Kebijakan/ pendekatan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(2)  </a:t>
            </a:r>
            <a:r>
              <a:rPr lang="id-ID" sz="1700" dirty="0" smtClean="0">
                <a:solidFill>
                  <a:srgbClr val="000000"/>
                </a:solidFill>
                <a:latin typeface="Arial"/>
                <a:ea typeface="Times New Roman"/>
              </a:rPr>
              <a:t>kriteria penerimaan mahasiswa baru </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(3)  </a:t>
            </a:r>
            <a:r>
              <a:rPr lang="id-ID" sz="1700" dirty="0" smtClean="0">
                <a:solidFill>
                  <a:srgbClr val="000000"/>
                </a:solidFill>
                <a:latin typeface="Arial"/>
                <a:ea typeface="Times New Roman"/>
              </a:rPr>
              <a:t>prosedur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(4)  </a:t>
            </a:r>
            <a:r>
              <a:rPr lang="id-ID" sz="1700" dirty="0" smtClean="0">
                <a:solidFill>
                  <a:srgbClr val="000000"/>
                </a:solidFill>
                <a:latin typeface="Arial"/>
                <a:ea typeface="Times New Roman"/>
              </a:rPr>
              <a:t>instrumen penerimaan mahasiswa baru</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(5)  </a:t>
            </a:r>
            <a:r>
              <a:rPr lang="id-ID" sz="1700" dirty="0" smtClean="0">
                <a:solidFill>
                  <a:srgbClr val="000000"/>
                </a:solidFill>
                <a:latin typeface="Arial"/>
                <a:ea typeface="Times New Roman"/>
              </a:rPr>
              <a:t>sistem pengambilan keputusan</a:t>
            </a:r>
            <a:endParaRPr lang="en-US" sz="1700" dirty="0" smtClean="0">
              <a:solidFill>
                <a:schemeClr val="tx1"/>
              </a:solidFill>
              <a:latin typeface="Times New Roman"/>
              <a:ea typeface="Times New Roman"/>
            </a:endParaRPr>
          </a:p>
          <a:p>
            <a:pPr lvl="0">
              <a:spcBef>
                <a:spcPts val="0"/>
              </a:spcBef>
              <a:buClrTx/>
              <a:buSzTx/>
              <a:buNone/>
              <a:defRPr/>
            </a:pPr>
            <a:r>
              <a:rPr lang="en-US" sz="1700" dirty="0" smtClean="0">
                <a:solidFill>
                  <a:schemeClr val="tx1"/>
                </a:solidFill>
                <a:latin typeface="Times New Roman"/>
                <a:ea typeface="Times New Roman"/>
              </a:rPr>
              <a:t>	</a:t>
            </a:r>
            <a:r>
              <a:rPr lang="id-ID" sz="1700" dirty="0" smtClean="0">
                <a:solidFill>
                  <a:srgbClr val="000000"/>
                </a:solidFill>
                <a:latin typeface="Arial"/>
                <a:ea typeface="Times New Roman"/>
              </a:rPr>
              <a:t>tetapi kurang atau sama dengan dua yang dilaksanakan dengan konsisten.</a:t>
            </a:r>
            <a:endParaRPr lang="en-US" sz="1700" b="1" dirty="0" smtClean="0">
              <a:solidFill>
                <a:schemeClr val="tx1"/>
              </a:solidFill>
              <a:latin typeface="Arial" pitchFamily="34" charset="0"/>
              <a:cs typeface="Arial" pitchFamily="34" charset="0"/>
            </a:endParaRPr>
          </a:p>
          <a:p>
            <a:pPr>
              <a:spcBef>
                <a:spcPts val="0"/>
              </a:spcBef>
              <a:buClrTx/>
              <a:buSzTx/>
              <a:buNone/>
              <a:defRPr/>
            </a:pPr>
            <a:r>
              <a:rPr lang="en-US" sz="1700" dirty="0" smtClean="0">
                <a:solidFill>
                  <a:schemeClr val="tx1"/>
                </a:solidFill>
                <a:latin typeface="Arial" pitchFamily="34" charset="0"/>
                <a:ea typeface="Times New Roman"/>
                <a:cs typeface="Arial" pitchFamily="34" charset="0"/>
              </a:rPr>
              <a:t>	</a:t>
            </a:r>
            <a:endParaRPr lang="en-US" sz="1700" dirty="0" smtClean="0">
              <a:solidFill>
                <a:schemeClr val="tx1"/>
              </a:solidFill>
              <a:latin typeface="Arial" pitchFamily="34" charset="0"/>
              <a:cs typeface="Arial" pitchFamily="34" charset="0"/>
            </a:endParaRPr>
          </a:p>
          <a:p>
            <a:pPr>
              <a:spcBef>
                <a:spcPts val="0"/>
              </a:spcBef>
              <a:buNone/>
            </a:pPr>
            <a:endParaRPr lang="en-US" sz="1700" dirty="0" smtClean="0">
              <a:solidFill>
                <a:schemeClr val="tx1"/>
              </a:solidFill>
              <a:latin typeface="Arial" pitchFamily="34" charset="0"/>
              <a:cs typeface="Arial" pitchFamily="34" charset="0"/>
            </a:endParaRPr>
          </a:p>
          <a:p>
            <a:pPr>
              <a:spcBef>
                <a:spcPts val="0"/>
              </a:spcBef>
            </a:pPr>
            <a:endParaRPr lang="en-US" sz="1700" dirty="0"/>
          </a:p>
        </p:txBody>
      </p:sp>
      <p:sp>
        <p:nvSpPr>
          <p:cNvPr id="7" name="Rectangle 6"/>
          <p:cNvSpPr/>
          <p:nvPr/>
        </p:nvSpPr>
        <p:spPr>
          <a:xfrm>
            <a:off x="7010400" y="0"/>
            <a:ext cx="2133600"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0,82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1532</TotalTime>
  <Words>2647</Words>
  <Application>Microsoft Office PowerPoint</Application>
  <PresentationFormat>On-screen Show (4:3)</PresentationFormat>
  <Paragraphs>758</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Concourse</vt:lpstr>
      <vt:lpstr>Document</vt:lpstr>
      <vt:lpstr>Slide 1</vt:lpstr>
      <vt:lpstr>Slide 2</vt:lpstr>
      <vt:lpstr>Slide 3</vt:lpstr>
      <vt:lpstr>Rambu-rambu STANDAR 3 :Mahasiswa dan lulusan </vt:lpstr>
      <vt:lpstr>Rambu-rambu STANDAR 3 :Mahasiswa dan lulusan </vt:lpstr>
      <vt:lpstr>Rambu-rambu STANDAR 3 :Mahasiswa dan lulusan </vt:lpstr>
      <vt:lpstr>Rambu-rambu STANDAR 3 :Mahasiswa dan lulusan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Kejelasan,  kerealistikan, dan keterkaitan antar visi, misi, tujuan dan sasaran perguruan tinggi, dan pemangku kepentingan yang terlibat.</dc:title>
  <dc:creator>BP UII</dc:creator>
  <cp:lastModifiedBy>Toshiba</cp:lastModifiedBy>
  <cp:revision>246</cp:revision>
  <dcterms:created xsi:type="dcterms:W3CDTF">2013-04-29T02:58:39Z</dcterms:created>
  <dcterms:modified xsi:type="dcterms:W3CDTF">2013-11-21T15:37:23Z</dcterms:modified>
</cp:coreProperties>
</file>