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44" r:id="rId2"/>
  </p:sldMasterIdLst>
  <p:handoutMasterIdLst>
    <p:handoutMasterId r:id="rId40"/>
  </p:handoutMasterIdLst>
  <p:sldIdLst>
    <p:sldId id="598" r:id="rId3"/>
    <p:sldId id="599" r:id="rId4"/>
    <p:sldId id="600" r:id="rId5"/>
    <p:sldId id="607" r:id="rId6"/>
    <p:sldId id="608" r:id="rId7"/>
    <p:sldId id="610" r:id="rId8"/>
    <p:sldId id="611" r:id="rId9"/>
    <p:sldId id="296" r:id="rId10"/>
    <p:sldId id="575" r:id="rId11"/>
    <p:sldId id="574" r:id="rId12"/>
    <p:sldId id="576" r:id="rId13"/>
    <p:sldId id="578" r:id="rId14"/>
    <p:sldId id="579" r:id="rId15"/>
    <p:sldId id="577" r:id="rId16"/>
    <p:sldId id="580" r:id="rId17"/>
    <p:sldId id="581" r:id="rId18"/>
    <p:sldId id="582" r:id="rId19"/>
    <p:sldId id="583" r:id="rId20"/>
    <p:sldId id="584" r:id="rId21"/>
    <p:sldId id="585" r:id="rId22"/>
    <p:sldId id="588" r:id="rId23"/>
    <p:sldId id="587" r:id="rId24"/>
    <p:sldId id="589" r:id="rId25"/>
    <p:sldId id="590" r:id="rId26"/>
    <p:sldId id="594" r:id="rId27"/>
    <p:sldId id="591" r:id="rId28"/>
    <p:sldId id="595" r:id="rId29"/>
    <p:sldId id="592" r:id="rId30"/>
    <p:sldId id="596" r:id="rId31"/>
    <p:sldId id="593" r:id="rId32"/>
    <p:sldId id="597" r:id="rId33"/>
    <p:sldId id="613" r:id="rId34"/>
    <p:sldId id="604" r:id="rId35"/>
    <p:sldId id="615" r:id="rId36"/>
    <p:sldId id="616" r:id="rId37"/>
    <p:sldId id="618" r:id="rId38"/>
    <p:sldId id="605" r:id="rId39"/>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FF99"/>
    <a:srgbClr val="FF3399"/>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35" autoAdjust="0"/>
    <p:restoredTop sz="94660"/>
  </p:normalViewPr>
  <p:slideViewPr>
    <p:cSldViewPr>
      <p:cViewPr>
        <p:scale>
          <a:sx n="60" d="100"/>
          <a:sy n="60" d="100"/>
        </p:scale>
        <p:origin x="-1650"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231A3C22-AD9D-4248-90FC-1F17451F89A9}" type="datetimeFigureOut">
              <a:rPr lang="id-ID" smtClean="0"/>
              <a:pPr/>
              <a:t>21/11/2013</a:t>
            </a:fld>
            <a:endParaRPr lang="id-ID"/>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B28ECDC6-D568-4BD8-9AD0-19A712AF6D17}"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AD13EC7-88C5-4D3E-A5CE-CA4AF2A7EA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AD13EC7-88C5-4D3E-A5CE-CA4AF2A7EA7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C4D39-074C-42DD-A250-CE7BE05C200E}" type="datetimeFigureOut">
              <a:rPr lang="en-US" smtClean="0"/>
              <a:pPr/>
              <a:t>11/21/2013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13EC7-88C5-4D3E-A5CE-CA4AF2A7EA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4DC4D39-074C-42DD-A250-CE7BE05C200E}" type="datetimeFigureOut">
              <a:rPr lang="en-US" smtClean="0"/>
              <a:pPr/>
              <a:t>11/21/2013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D13EC7-88C5-4D3E-A5CE-CA4AF2A7EA7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mailto:layanandjatmiko@yahoo.com"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layanandjatmiko@yahoo.com"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2"/>
          <p:cNvPicPr>
            <a:picLocks noChangeAspect="1" noChangeArrowheads="1"/>
          </p:cNvPicPr>
          <p:nvPr/>
        </p:nvPicPr>
        <p:blipFill>
          <a:blip r:embed="rId2" cstate="print"/>
          <a:srcRect/>
          <a:stretch>
            <a:fillRect/>
          </a:stretch>
        </p:blipFill>
        <p:spPr bwMode="auto">
          <a:xfrm>
            <a:off x="7787148" y="762000"/>
            <a:ext cx="1128252" cy="1206062"/>
          </a:xfrm>
          <a:prstGeom prst="rect">
            <a:avLst/>
          </a:prstGeom>
          <a:noFill/>
          <a:ln w="9525">
            <a:noFill/>
            <a:miter lim="800000"/>
            <a:headEnd/>
            <a:tailEnd/>
          </a:ln>
          <a:effectLst/>
        </p:spPr>
      </p:pic>
      <p:grpSp>
        <p:nvGrpSpPr>
          <p:cNvPr id="2" name="Group 270"/>
          <p:cNvGrpSpPr>
            <a:grpSpLocks/>
          </p:cNvGrpSpPr>
          <p:nvPr/>
        </p:nvGrpSpPr>
        <p:grpSpPr bwMode="auto">
          <a:xfrm>
            <a:off x="152400" y="609600"/>
            <a:ext cx="1219199" cy="1295400"/>
            <a:chOff x="3379" y="1026"/>
            <a:chExt cx="709" cy="660"/>
          </a:xfrm>
        </p:grpSpPr>
        <p:grpSp>
          <p:nvGrpSpPr>
            <p:cNvPr id="3" name="Group 264"/>
            <p:cNvGrpSpPr>
              <a:grpSpLocks/>
            </p:cNvGrpSpPr>
            <p:nvPr/>
          </p:nvGrpSpPr>
          <p:grpSpPr bwMode="auto">
            <a:xfrm>
              <a:off x="3379" y="1026"/>
              <a:ext cx="709" cy="455"/>
              <a:chOff x="3243" y="845"/>
              <a:chExt cx="709" cy="455"/>
            </a:xfrm>
          </p:grpSpPr>
          <p:grpSp>
            <p:nvGrpSpPr>
              <p:cNvPr id="4" name="Group 205"/>
              <p:cNvGrpSpPr>
                <a:grpSpLocks/>
              </p:cNvGrpSpPr>
              <p:nvPr/>
            </p:nvGrpSpPr>
            <p:grpSpPr bwMode="auto">
              <a:xfrm>
                <a:off x="3243" y="890"/>
                <a:ext cx="709" cy="410"/>
                <a:chOff x="885" y="698"/>
                <a:chExt cx="3990" cy="2376"/>
              </a:xfrm>
            </p:grpSpPr>
            <p:sp>
              <p:nvSpPr>
                <p:cNvPr id="55" name="Freeform 206"/>
                <p:cNvSpPr>
                  <a:spLocks/>
                </p:cNvSpPr>
                <p:nvPr/>
              </p:nvSpPr>
              <p:spPr bwMode="auto">
                <a:xfrm>
                  <a:off x="885" y="698"/>
                  <a:ext cx="3990" cy="2260"/>
                </a:xfrm>
                <a:custGeom>
                  <a:avLst/>
                  <a:gdLst/>
                  <a:ahLst/>
                  <a:cxnLst>
                    <a:cxn ang="0">
                      <a:pos x="1178" y="2379"/>
                    </a:cxn>
                    <a:cxn ang="0">
                      <a:pos x="1336" y="2347"/>
                    </a:cxn>
                    <a:cxn ang="0">
                      <a:pos x="1484" y="2292"/>
                    </a:cxn>
                    <a:cxn ang="0">
                      <a:pos x="1622" y="2213"/>
                    </a:cxn>
                    <a:cxn ang="0">
                      <a:pos x="1747" y="2113"/>
                    </a:cxn>
                    <a:cxn ang="0">
                      <a:pos x="1859" y="1994"/>
                    </a:cxn>
                    <a:cxn ang="0">
                      <a:pos x="1953" y="1860"/>
                    </a:cxn>
                    <a:cxn ang="0">
                      <a:pos x="2030" y="1710"/>
                    </a:cxn>
                    <a:cxn ang="0">
                      <a:pos x="2088" y="1548"/>
                    </a:cxn>
                    <a:cxn ang="0">
                      <a:pos x="2124" y="1376"/>
                    </a:cxn>
                    <a:cxn ang="0">
                      <a:pos x="2136" y="1194"/>
                    </a:cxn>
                    <a:cxn ang="0">
                      <a:pos x="2124" y="1012"/>
                    </a:cxn>
                    <a:cxn ang="0">
                      <a:pos x="2088" y="838"/>
                    </a:cxn>
                    <a:cxn ang="0">
                      <a:pos x="2030" y="676"/>
                    </a:cxn>
                    <a:cxn ang="0">
                      <a:pos x="1953" y="526"/>
                    </a:cxn>
                    <a:cxn ang="0">
                      <a:pos x="1859" y="391"/>
                    </a:cxn>
                    <a:cxn ang="0">
                      <a:pos x="1747" y="273"/>
                    </a:cxn>
                    <a:cxn ang="0">
                      <a:pos x="1622" y="173"/>
                    </a:cxn>
                    <a:cxn ang="0">
                      <a:pos x="1484" y="93"/>
                    </a:cxn>
                    <a:cxn ang="0">
                      <a:pos x="1336" y="38"/>
                    </a:cxn>
                    <a:cxn ang="0">
                      <a:pos x="1178" y="6"/>
                    </a:cxn>
                    <a:cxn ang="0">
                      <a:pos x="1014" y="1"/>
                    </a:cxn>
                    <a:cxn ang="0">
                      <a:pos x="853" y="25"/>
                    </a:cxn>
                    <a:cxn ang="0">
                      <a:pos x="701" y="73"/>
                    </a:cxn>
                    <a:cxn ang="0">
                      <a:pos x="559" y="144"/>
                    </a:cxn>
                    <a:cxn ang="0">
                      <a:pos x="429" y="237"/>
                    </a:cxn>
                    <a:cxn ang="0">
                      <a:pos x="314" y="349"/>
                    </a:cxn>
                    <a:cxn ang="0">
                      <a:pos x="212" y="479"/>
                    </a:cxn>
                    <a:cxn ang="0">
                      <a:pos x="129" y="625"/>
                    </a:cxn>
                    <a:cxn ang="0">
                      <a:pos x="65" y="783"/>
                    </a:cxn>
                    <a:cxn ang="0">
                      <a:pos x="22" y="953"/>
                    </a:cxn>
                    <a:cxn ang="0">
                      <a:pos x="1" y="1132"/>
                    </a:cxn>
                    <a:cxn ang="0">
                      <a:pos x="6" y="1315"/>
                    </a:cxn>
                    <a:cxn ang="0">
                      <a:pos x="34" y="1491"/>
                    </a:cxn>
                    <a:cxn ang="0">
                      <a:pos x="84" y="1657"/>
                    </a:cxn>
                    <a:cxn ang="0">
                      <a:pos x="155" y="1811"/>
                    </a:cxn>
                    <a:cxn ang="0">
                      <a:pos x="244" y="1951"/>
                    </a:cxn>
                    <a:cxn ang="0">
                      <a:pos x="350" y="2075"/>
                    </a:cxn>
                    <a:cxn ang="0">
                      <a:pos x="471" y="2181"/>
                    </a:cxn>
                    <a:cxn ang="0">
                      <a:pos x="606" y="2267"/>
                    </a:cxn>
                    <a:cxn ang="0">
                      <a:pos x="751" y="2331"/>
                    </a:cxn>
                    <a:cxn ang="0">
                      <a:pos x="906" y="2371"/>
                    </a:cxn>
                    <a:cxn ang="0">
                      <a:pos x="1069" y="2385"/>
                    </a:cxn>
                  </a:cxnLst>
                  <a:rect l="0" t="0" r="r" b="b"/>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chemeClr val="accent2"/>
                </a:solidFill>
                <a:ln w="9525">
                  <a:solidFill>
                    <a:schemeClr val="accent2"/>
                  </a:solidFill>
                  <a:round/>
                  <a:headEnd/>
                  <a:tailEnd/>
                </a:ln>
              </p:spPr>
              <p:txBody>
                <a:bodyPr/>
                <a:lstStyle/>
                <a:p>
                  <a:endParaRPr lang="id-ID"/>
                </a:p>
              </p:txBody>
            </p:sp>
            <p:sp>
              <p:nvSpPr>
                <p:cNvPr id="56" name="Freeform 207"/>
                <p:cNvSpPr>
                  <a:spLocks/>
                </p:cNvSpPr>
                <p:nvPr/>
              </p:nvSpPr>
              <p:spPr bwMode="auto">
                <a:xfrm>
                  <a:off x="1004" y="830"/>
                  <a:ext cx="3755" cy="1979"/>
                </a:xfrm>
                <a:custGeom>
                  <a:avLst/>
                  <a:gdLst/>
                  <a:ahLst/>
                  <a:cxnLst>
                    <a:cxn ang="0">
                      <a:pos x="1178" y="2379"/>
                    </a:cxn>
                    <a:cxn ang="0">
                      <a:pos x="1336" y="2347"/>
                    </a:cxn>
                    <a:cxn ang="0">
                      <a:pos x="1484" y="2292"/>
                    </a:cxn>
                    <a:cxn ang="0">
                      <a:pos x="1622" y="2213"/>
                    </a:cxn>
                    <a:cxn ang="0">
                      <a:pos x="1747" y="2113"/>
                    </a:cxn>
                    <a:cxn ang="0">
                      <a:pos x="1859" y="1994"/>
                    </a:cxn>
                    <a:cxn ang="0">
                      <a:pos x="1953" y="1860"/>
                    </a:cxn>
                    <a:cxn ang="0">
                      <a:pos x="2030" y="1710"/>
                    </a:cxn>
                    <a:cxn ang="0">
                      <a:pos x="2088" y="1548"/>
                    </a:cxn>
                    <a:cxn ang="0">
                      <a:pos x="2124" y="1376"/>
                    </a:cxn>
                    <a:cxn ang="0">
                      <a:pos x="2136" y="1194"/>
                    </a:cxn>
                    <a:cxn ang="0">
                      <a:pos x="2124" y="1012"/>
                    </a:cxn>
                    <a:cxn ang="0">
                      <a:pos x="2088" y="838"/>
                    </a:cxn>
                    <a:cxn ang="0">
                      <a:pos x="2030" y="676"/>
                    </a:cxn>
                    <a:cxn ang="0">
                      <a:pos x="1953" y="526"/>
                    </a:cxn>
                    <a:cxn ang="0">
                      <a:pos x="1859" y="391"/>
                    </a:cxn>
                    <a:cxn ang="0">
                      <a:pos x="1747" y="273"/>
                    </a:cxn>
                    <a:cxn ang="0">
                      <a:pos x="1622" y="173"/>
                    </a:cxn>
                    <a:cxn ang="0">
                      <a:pos x="1484" y="93"/>
                    </a:cxn>
                    <a:cxn ang="0">
                      <a:pos x="1336" y="38"/>
                    </a:cxn>
                    <a:cxn ang="0">
                      <a:pos x="1178" y="6"/>
                    </a:cxn>
                    <a:cxn ang="0">
                      <a:pos x="1014" y="1"/>
                    </a:cxn>
                    <a:cxn ang="0">
                      <a:pos x="853" y="25"/>
                    </a:cxn>
                    <a:cxn ang="0">
                      <a:pos x="701" y="73"/>
                    </a:cxn>
                    <a:cxn ang="0">
                      <a:pos x="559" y="144"/>
                    </a:cxn>
                    <a:cxn ang="0">
                      <a:pos x="429" y="237"/>
                    </a:cxn>
                    <a:cxn ang="0">
                      <a:pos x="314" y="349"/>
                    </a:cxn>
                    <a:cxn ang="0">
                      <a:pos x="212" y="479"/>
                    </a:cxn>
                    <a:cxn ang="0">
                      <a:pos x="129" y="625"/>
                    </a:cxn>
                    <a:cxn ang="0">
                      <a:pos x="65" y="783"/>
                    </a:cxn>
                    <a:cxn ang="0">
                      <a:pos x="22" y="953"/>
                    </a:cxn>
                    <a:cxn ang="0">
                      <a:pos x="1" y="1132"/>
                    </a:cxn>
                    <a:cxn ang="0">
                      <a:pos x="6" y="1315"/>
                    </a:cxn>
                    <a:cxn ang="0">
                      <a:pos x="34" y="1491"/>
                    </a:cxn>
                    <a:cxn ang="0">
                      <a:pos x="84" y="1657"/>
                    </a:cxn>
                    <a:cxn ang="0">
                      <a:pos x="155" y="1811"/>
                    </a:cxn>
                    <a:cxn ang="0">
                      <a:pos x="244" y="1951"/>
                    </a:cxn>
                    <a:cxn ang="0">
                      <a:pos x="350" y="2075"/>
                    </a:cxn>
                    <a:cxn ang="0">
                      <a:pos x="471" y="2181"/>
                    </a:cxn>
                    <a:cxn ang="0">
                      <a:pos x="606" y="2267"/>
                    </a:cxn>
                    <a:cxn ang="0">
                      <a:pos x="751" y="2331"/>
                    </a:cxn>
                    <a:cxn ang="0">
                      <a:pos x="906" y="2371"/>
                    </a:cxn>
                    <a:cxn ang="0">
                      <a:pos x="1069" y="2385"/>
                    </a:cxn>
                  </a:cxnLst>
                  <a:rect l="0" t="0" r="r" b="b"/>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rgbClr val="3FD6FF"/>
                </a:solidFill>
                <a:ln w="9525">
                  <a:noFill/>
                  <a:round/>
                  <a:headEnd/>
                  <a:tailEnd/>
                </a:ln>
              </p:spPr>
              <p:txBody>
                <a:bodyPr/>
                <a:lstStyle/>
                <a:p>
                  <a:endParaRPr lang="id-ID"/>
                </a:p>
              </p:txBody>
            </p:sp>
            <p:grpSp>
              <p:nvGrpSpPr>
                <p:cNvPr id="5" name="Group 208"/>
                <p:cNvGrpSpPr>
                  <a:grpSpLocks/>
                </p:cNvGrpSpPr>
                <p:nvPr/>
              </p:nvGrpSpPr>
              <p:grpSpPr bwMode="auto">
                <a:xfrm>
                  <a:off x="1115" y="934"/>
                  <a:ext cx="3444" cy="1760"/>
                  <a:chOff x="4141" y="2949"/>
                  <a:chExt cx="980" cy="424"/>
                </a:xfrm>
              </p:grpSpPr>
              <p:grpSp>
                <p:nvGrpSpPr>
                  <p:cNvPr id="6" name="Group 209"/>
                  <p:cNvGrpSpPr>
                    <a:grpSpLocks/>
                  </p:cNvGrpSpPr>
                  <p:nvPr/>
                </p:nvGrpSpPr>
                <p:grpSpPr bwMode="auto">
                  <a:xfrm>
                    <a:off x="4141" y="2962"/>
                    <a:ext cx="350" cy="399"/>
                    <a:chOff x="4132" y="2962"/>
                    <a:chExt cx="350" cy="399"/>
                  </a:xfrm>
                </p:grpSpPr>
                <p:sp>
                  <p:nvSpPr>
                    <p:cNvPr id="70" name="Freeform 210"/>
                    <p:cNvSpPr>
                      <a:spLocks/>
                    </p:cNvSpPr>
                    <p:nvPr/>
                  </p:nvSpPr>
                  <p:spPr bwMode="auto">
                    <a:xfrm>
                      <a:off x="4132" y="3050"/>
                      <a:ext cx="265" cy="96"/>
                    </a:xfrm>
                    <a:custGeom>
                      <a:avLst/>
                      <a:gdLst/>
                      <a:ahLst/>
                      <a:cxnLst>
                        <a:cxn ang="0">
                          <a:pos x="483" y="56"/>
                        </a:cxn>
                        <a:cxn ang="0">
                          <a:pos x="461" y="54"/>
                        </a:cxn>
                        <a:cxn ang="0">
                          <a:pos x="439" y="51"/>
                        </a:cxn>
                        <a:cxn ang="0">
                          <a:pos x="417" y="47"/>
                        </a:cxn>
                        <a:cxn ang="0">
                          <a:pos x="395" y="45"/>
                        </a:cxn>
                        <a:cxn ang="0">
                          <a:pos x="374" y="41"/>
                        </a:cxn>
                        <a:cxn ang="0">
                          <a:pos x="352" y="39"/>
                        </a:cxn>
                        <a:cxn ang="0">
                          <a:pos x="330" y="35"/>
                        </a:cxn>
                        <a:cxn ang="0">
                          <a:pos x="309" y="31"/>
                        </a:cxn>
                        <a:cxn ang="0">
                          <a:pos x="288" y="28"/>
                        </a:cxn>
                        <a:cxn ang="0">
                          <a:pos x="266" y="24"/>
                        </a:cxn>
                        <a:cxn ang="0">
                          <a:pos x="245" y="20"/>
                        </a:cxn>
                        <a:cxn ang="0">
                          <a:pos x="225" y="17"/>
                        </a:cxn>
                        <a:cxn ang="0">
                          <a:pos x="204" y="13"/>
                        </a:cxn>
                        <a:cxn ang="0">
                          <a:pos x="183" y="8"/>
                        </a:cxn>
                        <a:cxn ang="0">
                          <a:pos x="163" y="4"/>
                        </a:cxn>
                        <a:cxn ang="0">
                          <a:pos x="142" y="0"/>
                        </a:cxn>
                        <a:cxn ang="0">
                          <a:pos x="113" y="54"/>
                        </a:cxn>
                        <a:cxn ang="0">
                          <a:pos x="87" y="109"/>
                        </a:cxn>
                        <a:cxn ang="0">
                          <a:pos x="65" y="165"/>
                        </a:cxn>
                        <a:cxn ang="0">
                          <a:pos x="45" y="226"/>
                        </a:cxn>
                        <a:cxn ang="0">
                          <a:pos x="29" y="286"/>
                        </a:cxn>
                        <a:cxn ang="0">
                          <a:pos x="15" y="349"/>
                        </a:cxn>
                        <a:cxn ang="0">
                          <a:pos x="5" y="413"/>
                        </a:cxn>
                        <a:cxn ang="0">
                          <a:pos x="0" y="478"/>
                        </a:cxn>
                        <a:cxn ang="0">
                          <a:pos x="446" y="478"/>
                        </a:cxn>
                        <a:cxn ang="0">
                          <a:pos x="448" y="424"/>
                        </a:cxn>
                        <a:cxn ang="0">
                          <a:pos x="450" y="370"/>
                        </a:cxn>
                        <a:cxn ang="0">
                          <a:pos x="454" y="317"/>
                        </a:cxn>
                        <a:cxn ang="0">
                          <a:pos x="458" y="263"/>
                        </a:cxn>
                        <a:cxn ang="0">
                          <a:pos x="462" y="211"/>
                        </a:cxn>
                        <a:cxn ang="0">
                          <a:pos x="469" y="158"/>
                        </a:cxn>
                        <a:cxn ang="0">
                          <a:pos x="476" y="106"/>
                        </a:cxn>
                        <a:cxn ang="0">
                          <a:pos x="483" y="56"/>
                        </a:cxn>
                      </a:cxnLst>
                      <a:rect l="0" t="0" r="r" b="b"/>
                      <a:pathLst>
                        <a:path w="483" h="478">
                          <a:moveTo>
                            <a:pt x="483" y="56"/>
                          </a:moveTo>
                          <a:lnTo>
                            <a:pt x="461" y="54"/>
                          </a:lnTo>
                          <a:lnTo>
                            <a:pt x="439" y="51"/>
                          </a:lnTo>
                          <a:lnTo>
                            <a:pt x="417" y="47"/>
                          </a:lnTo>
                          <a:lnTo>
                            <a:pt x="395" y="45"/>
                          </a:lnTo>
                          <a:lnTo>
                            <a:pt x="374" y="41"/>
                          </a:lnTo>
                          <a:lnTo>
                            <a:pt x="352" y="39"/>
                          </a:lnTo>
                          <a:lnTo>
                            <a:pt x="330" y="35"/>
                          </a:lnTo>
                          <a:lnTo>
                            <a:pt x="309" y="31"/>
                          </a:lnTo>
                          <a:lnTo>
                            <a:pt x="288" y="28"/>
                          </a:lnTo>
                          <a:lnTo>
                            <a:pt x="266" y="24"/>
                          </a:lnTo>
                          <a:lnTo>
                            <a:pt x="245" y="20"/>
                          </a:lnTo>
                          <a:lnTo>
                            <a:pt x="225" y="17"/>
                          </a:lnTo>
                          <a:lnTo>
                            <a:pt x="204" y="13"/>
                          </a:lnTo>
                          <a:lnTo>
                            <a:pt x="183" y="8"/>
                          </a:lnTo>
                          <a:lnTo>
                            <a:pt x="163" y="4"/>
                          </a:lnTo>
                          <a:lnTo>
                            <a:pt x="142" y="0"/>
                          </a:lnTo>
                          <a:lnTo>
                            <a:pt x="113" y="54"/>
                          </a:lnTo>
                          <a:lnTo>
                            <a:pt x="87" y="109"/>
                          </a:lnTo>
                          <a:lnTo>
                            <a:pt x="65" y="165"/>
                          </a:lnTo>
                          <a:lnTo>
                            <a:pt x="45" y="226"/>
                          </a:lnTo>
                          <a:lnTo>
                            <a:pt x="29" y="286"/>
                          </a:lnTo>
                          <a:lnTo>
                            <a:pt x="15" y="349"/>
                          </a:lnTo>
                          <a:lnTo>
                            <a:pt x="5" y="413"/>
                          </a:lnTo>
                          <a:lnTo>
                            <a:pt x="0" y="478"/>
                          </a:lnTo>
                          <a:lnTo>
                            <a:pt x="446" y="478"/>
                          </a:lnTo>
                          <a:lnTo>
                            <a:pt x="448" y="424"/>
                          </a:lnTo>
                          <a:lnTo>
                            <a:pt x="450" y="370"/>
                          </a:lnTo>
                          <a:lnTo>
                            <a:pt x="454" y="317"/>
                          </a:lnTo>
                          <a:lnTo>
                            <a:pt x="458" y="263"/>
                          </a:lnTo>
                          <a:lnTo>
                            <a:pt x="462" y="211"/>
                          </a:lnTo>
                          <a:lnTo>
                            <a:pt x="469" y="158"/>
                          </a:lnTo>
                          <a:lnTo>
                            <a:pt x="476" y="106"/>
                          </a:lnTo>
                          <a:lnTo>
                            <a:pt x="483" y="56"/>
                          </a:lnTo>
                          <a:close/>
                        </a:path>
                      </a:pathLst>
                    </a:custGeom>
                    <a:solidFill>
                      <a:schemeClr val="folHlink"/>
                    </a:solidFill>
                    <a:ln w="9525">
                      <a:solidFill>
                        <a:schemeClr val="folHlink"/>
                      </a:solidFill>
                      <a:round/>
                      <a:headEnd/>
                      <a:tailEnd/>
                    </a:ln>
                  </p:spPr>
                  <p:txBody>
                    <a:bodyPr/>
                    <a:lstStyle/>
                    <a:p>
                      <a:endParaRPr lang="id-ID"/>
                    </a:p>
                  </p:txBody>
                </p:sp>
                <p:sp>
                  <p:nvSpPr>
                    <p:cNvPr id="71" name="Freeform 211"/>
                    <p:cNvSpPr>
                      <a:spLocks/>
                    </p:cNvSpPr>
                    <p:nvPr/>
                  </p:nvSpPr>
                  <p:spPr bwMode="auto">
                    <a:xfrm>
                      <a:off x="4257" y="2962"/>
                      <a:ext cx="225" cy="71"/>
                    </a:xfrm>
                    <a:custGeom>
                      <a:avLst/>
                      <a:gdLst/>
                      <a:ahLst/>
                      <a:cxnLst>
                        <a:cxn ang="0">
                          <a:pos x="412" y="0"/>
                        </a:cxn>
                        <a:cxn ang="0">
                          <a:pos x="383" y="11"/>
                        </a:cxn>
                        <a:cxn ang="0">
                          <a:pos x="353" y="25"/>
                        </a:cxn>
                        <a:cxn ang="0">
                          <a:pos x="325" y="39"/>
                        </a:cxn>
                        <a:cxn ang="0">
                          <a:pos x="297" y="55"/>
                        </a:cxn>
                        <a:cxn ang="0">
                          <a:pos x="269" y="72"/>
                        </a:cxn>
                        <a:cxn ang="0">
                          <a:pos x="241" y="91"/>
                        </a:cxn>
                        <a:cxn ang="0">
                          <a:pos x="213" y="109"/>
                        </a:cxn>
                        <a:cxn ang="0">
                          <a:pos x="187" y="130"/>
                        </a:cxn>
                        <a:cxn ang="0">
                          <a:pos x="161" y="151"/>
                        </a:cxn>
                        <a:cxn ang="0">
                          <a:pos x="135" y="173"/>
                        </a:cxn>
                        <a:cxn ang="0">
                          <a:pos x="111" y="195"/>
                        </a:cxn>
                        <a:cxn ang="0">
                          <a:pos x="87" y="219"/>
                        </a:cxn>
                        <a:cxn ang="0">
                          <a:pos x="64" y="243"/>
                        </a:cxn>
                        <a:cxn ang="0">
                          <a:pos x="42" y="268"/>
                        </a:cxn>
                        <a:cxn ang="0">
                          <a:pos x="20" y="293"/>
                        </a:cxn>
                        <a:cxn ang="0">
                          <a:pos x="0" y="317"/>
                        </a:cxn>
                        <a:cxn ang="0">
                          <a:pos x="16" y="321"/>
                        </a:cxn>
                        <a:cxn ang="0">
                          <a:pos x="34" y="323"/>
                        </a:cxn>
                        <a:cxn ang="0">
                          <a:pos x="52" y="327"/>
                        </a:cxn>
                        <a:cxn ang="0">
                          <a:pos x="68" y="329"/>
                        </a:cxn>
                        <a:cxn ang="0">
                          <a:pos x="86" y="332"/>
                        </a:cxn>
                        <a:cxn ang="0">
                          <a:pos x="103" y="336"/>
                        </a:cxn>
                        <a:cxn ang="0">
                          <a:pos x="121" y="338"/>
                        </a:cxn>
                        <a:cxn ang="0">
                          <a:pos x="139" y="340"/>
                        </a:cxn>
                        <a:cxn ang="0">
                          <a:pos x="156" y="343"/>
                        </a:cxn>
                        <a:cxn ang="0">
                          <a:pos x="174" y="345"/>
                        </a:cxn>
                        <a:cxn ang="0">
                          <a:pos x="191" y="348"/>
                        </a:cxn>
                        <a:cxn ang="0">
                          <a:pos x="210" y="350"/>
                        </a:cxn>
                        <a:cxn ang="0">
                          <a:pos x="228" y="353"/>
                        </a:cxn>
                        <a:cxn ang="0">
                          <a:pos x="246" y="355"/>
                        </a:cxn>
                        <a:cxn ang="0">
                          <a:pos x="264" y="356"/>
                        </a:cxn>
                        <a:cxn ang="0">
                          <a:pos x="283" y="359"/>
                        </a:cxn>
                        <a:cxn ang="0">
                          <a:pos x="295" y="311"/>
                        </a:cxn>
                        <a:cxn ang="0">
                          <a:pos x="308" y="262"/>
                        </a:cxn>
                        <a:cxn ang="0">
                          <a:pos x="324" y="214"/>
                        </a:cxn>
                        <a:cxn ang="0">
                          <a:pos x="340" y="166"/>
                        </a:cxn>
                        <a:cxn ang="0">
                          <a:pos x="358" y="120"/>
                        </a:cxn>
                        <a:cxn ang="0">
                          <a:pos x="375" y="77"/>
                        </a:cxn>
                        <a:cxn ang="0">
                          <a:pos x="394" y="37"/>
                        </a:cxn>
                        <a:cxn ang="0">
                          <a:pos x="412" y="0"/>
                        </a:cxn>
                      </a:cxnLst>
                      <a:rect l="0" t="0" r="r" b="b"/>
                      <a:pathLst>
                        <a:path w="412" h="359">
                          <a:moveTo>
                            <a:pt x="412" y="0"/>
                          </a:moveTo>
                          <a:lnTo>
                            <a:pt x="383" y="11"/>
                          </a:lnTo>
                          <a:lnTo>
                            <a:pt x="353" y="25"/>
                          </a:lnTo>
                          <a:lnTo>
                            <a:pt x="325" y="39"/>
                          </a:lnTo>
                          <a:lnTo>
                            <a:pt x="297" y="55"/>
                          </a:lnTo>
                          <a:lnTo>
                            <a:pt x="269" y="72"/>
                          </a:lnTo>
                          <a:lnTo>
                            <a:pt x="241" y="91"/>
                          </a:lnTo>
                          <a:lnTo>
                            <a:pt x="213" y="109"/>
                          </a:lnTo>
                          <a:lnTo>
                            <a:pt x="187" y="130"/>
                          </a:lnTo>
                          <a:lnTo>
                            <a:pt x="161" y="151"/>
                          </a:lnTo>
                          <a:lnTo>
                            <a:pt x="135" y="173"/>
                          </a:lnTo>
                          <a:lnTo>
                            <a:pt x="111" y="195"/>
                          </a:lnTo>
                          <a:lnTo>
                            <a:pt x="87" y="219"/>
                          </a:lnTo>
                          <a:lnTo>
                            <a:pt x="64" y="243"/>
                          </a:lnTo>
                          <a:lnTo>
                            <a:pt x="42" y="268"/>
                          </a:lnTo>
                          <a:lnTo>
                            <a:pt x="20" y="293"/>
                          </a:lnTo>
                          <a:lnTo>
                            <a:pt x="0" y="317"/>
                          </a:lnTo>
                          <a:lnTo>
                            <a:pt x="16" y="321"/>
                          </a:lnTo>
                          <a:lnTo>
                            <a:pt x="34" y="323"/>
                          </a:lnTo>
                          <a:lnTo>
                            <a:pt x="52" y="327"/>
                          </a:lnTo>
                          <a:lnTo>
                            <a:pt x="68" y="329"/>
                          </a:lnTo>
                          <a:lnTo>
                            <a:pt x="86" y="332"/>
                          </a:lnTo>
                          <a:lnTo>
                            <a:pt x="103" y="336"/>
                          </a:lnTo>
                          <a:lnTo>
                            <a:pt x="121" y="338"/>
                          </a:lnTo>
                          <a:lnTo>
                            <a:pt x="139" y="340"/>
                          </a:lnTo>
                          <a:lnTo>
                            <a:pt x="156" y="343"/>
                          </a:lnTo>
                          <a:lnTo>
                            <a:pt x="174" y="345"/>
                          </a:lnTo>
                          <a:lnTo>
                            <a:pt x="191" y="348"/>
                          </a:lnTo>
                          <a:lnTo>
                            <a:pt x="210" y="350"/>
                          </a:lnTo>
                          <a:lnTo>
                            <a:pt x="228" y="353"/>
                          </a:lnTo>
                          <a:lnTo>
                            <a:pt x="246" y="355"/>
                          </a:lnTo>
                          <a:lnTo>
                            <a:pt x="264" y="356"/>
                          </a:lnTo>
                          <a:lnTo>
                            <a:pt x="283" y="359"/>
                          </a:lnTo>
                          <a:lnTo>
                            <a:pt x="295" y="311"/>
                          </a:lnTo>
                          <a:lnTo>
                            <a:pt x="308" y="262"/>
                          </a:lnTo>
                          <a:lnTo>
                            <a:pt x="324" y="214"/>
                          </a:lnTo>
                          <a:lnTo>
                            <a:pt x="340" y="166"/>
                          </a:lnTo>
                          <a:lnTo>
                            <a:pt x="358" y="120"/>
                          </a:lnTo>
                          <a:lnTo>
                            <a:pt x="375" y="77"/>
                          </a:lnTo>
                          <a:lnTo>
                            <a:pt x="394" y="37"/>
                          </a:lnTo>
                          <a:lnTo>
                            <a:pt x="412" y="0"/>
                          </a:lnTo>
                          <a:close/>
                        </a:path>
                      </a:pathLst>
                    </a:custGeom>
                    <a:solidFill>
                      <a:schemeClr val="folHlink"/>
                    </a:solidFill>
                    <a:ln w="9525">
                      <a:solidFill>
                        <a:schemeClr val="folHlink"/>
                      </a:solidFill>
                      <a:round/>
                      <a:headEnd/>
                      <a:tailEnd/>
                    </a:ln>
                  </p:spPr>
                  <p:txBody>
                    <a:bodyPr/>
                    <a:lstStyle/>
                    <a:p>
                      <a:endParaRPr lang="id-ID"/>
                    </a:p>
                  </p:txBody>
                </p:sp>
                <p:sp>
                  <p:nvSpPr>
                    <p:cNvPr id="72" name="Freeform 212"/>
                    <p:cNvSpPr>
                      <a:spLocks/>
                    </p:cNvSpPr>
                    <p:nvPr/>
                  </p:nvSpPr>
                  <p:spPr bwMode="auto">
                    <a:xfrm>
                      <a:off x="4254" y="3286"/>
                      <a:ext cx="226" cy="75"/>
                    </a:xfrm>
                    <a:custGeom>
                      <a:avLst/>
                      <a:gdLst/>
                      <a:ahLst/>
                      <a:cxnLst>
                        <a:cxn ang="0">
                          <a:pos x="0" y="44"/>
                        </a:cxn>
                        <a:cxn ang="0">
                          <a:pos x="20" y="69"/>
                        </a:cxn>
                        <a:cxn ang="0">
                          <a:pos x="42" y="94"/>
                        </a:cxn>
                        <a:cxn ang="0">
                          <a:pos x="64" y="120"/>
                        </a:cxn>
                        <a:cxn ang="0">
                          <a:pos x="87" y="144"/>
                        </a:cxn>
                        <a:cxn ang="0">
                          <a:pos x="111" y="169"/>
                        </a:cxn>
                        <a:cxn ang="0">
                          <a:pos x="136" y="193"/>
                        </a:cxn>
                        <a:cxn ang="0">
                          <a:pos x="161" y="217"/>
                        </a:cxn>
                        <a:cxn ang="0">
                          <a:pos x="187" y="240"/>
                        </a:cxn>
                        <a:cxn ang="0">
                          <a:pos x="213" y="261"/>
                        </a:cxn>
                        <a:cxn ang="0">
                          <a:pos x="240" y="282"/>
                        </a:cxn>
                        <a:cxn ang="0">
                          <a:pos x="268" y="302"/>
                        </a:cxn>
                        <a:cxn ang="0">
                          <a:pos x="297" y="320"/>
                        </a:cxn>
                        <a:cxn ang="0">
                          <a:pos x="324" y="337"/>
                        </a:cxn>
                        <a:cxn ang="0">
                          <a:pos x="353" y="352"/>
                        </a:cxn>
                        <a:cxn ang="0">
                          <a:pos x="383" y="366"/>
                        </a:cxn>
                        <a:cxn ang="0">
                          <a:pos x="411" y="378"/>
                        </a:cxn>
                        <a:cxn ang="0">
                          <a:pos x="394" y="340"/>
                        </a:cxn>
                        <a:cxn ang="0">
                          <a:pos x="376" y="297"/>
                        </a:cxn>
                        <a:cxn ang="0">
                          <a:pos x="358" y="251"/>
                        </a:cxn>
                        <a:cxn ang="0">
                          <a:pos x="341" y="202"/>
                        </a:cxn>
                        <a:cxn ang="0">
                          <a:pos x="324" y="152"/>
                        </a:cxn>
                        <a:cxn ang="0">
                          <a:pos x="310" y="100"/>
                        </a:cxn>
                        <a:cxn ang="0">
                          <a:pos x="297" y="50"/>
                        </a:cxn>
                        <a:cxn ang="0">
                          <a:pos x="285" y="0"/>
                        </a:cxn>
                        <a:cxn ang="0">
                          <a:pos x="266" y="3"/>
                        </a:cxn>
                        <a:cxn ang="0">
                          <a:pos x="248" y="4"/>
                        </a:cxn>
                        <a:cxn ang="0">
                          <a:pos x="229" y="7"/>
                        </a:cxn>
                        <a:cxn ang="0">
                          <a:pos x="212" y="9"/>
                        </a:cxn>
                        <a:cxn ang="0">
                          <a:pos x="193" y="12"/>
                        </a:cxn>
                        <a:cxn ang="0">
                          <a:pos x="176" y="14"/>
                        </a:cxn>
                        <a:cxn ang="0">
                          <a:pos x="158" y="16"/>
                        </a:cxn>
                        <a:cxn ang="0">
                          <a:pos x="140" y="19"/>
                        </a:cxn>
                        <a:cxn ang="0">
                          <a:pos x="123" y="21"/>
                        </a:cxn>
                        <a:cxn ang="0">
                          <a:pos x="105" y="24"/>
                        </a:cxn>
                        <a:cxn ang="0">
                          <a:pos x="87" y="28"/>
                        </a:cxn>
                        <a:cxn ang="0">
                          <a:pos x="70" y="30"/>
                        </a:cxn>
                        <a:cxn ang="0">
                          <a:pos x="52" y="34"/>
                        </a:cxn>
                        <a:cxn ang="0">
                          <a:pos x="35" y="37"/>
                        </a:cxn>
                        <a:cxn ang="0">
                          <a:pos x="18" y="40"/>
                        </a:cxn>
                        <a:cxn ang="0">
                          <a:pos x="0" y="44"/>
                        </a:cxn>
                      </a:cxnLst>
                      <a:rect l="0" t="0" r="r" b="b"/>
                      <a:pathLst>
                        <a:path w="411" h="378">
                          <a:moveTo>
                            <a:pt x="0" y="44"/>
                          </a:moveTo>
                          <a:lnTo>
                            <a:pt x="20" y="69"/>
                          </a:lnTo>
                          <a:lnTo>
                            <a:pt x="42" y="94"/>
                          </a:lnTo>
                          <a:lnTo>
                            <a:pt x="64" y="120"/>
                          </a:lnTo>
                          <a:lnTo>
                            <a:pt x="87" y="144"/>
                          </a:lnTo>
                          <a:lnTo>
                            <a:pt x="111" y="169"/>
                          </a:lnTo>
                          <a:lnTo>
                            <a:pt x="136" y="193"/>
                          </a:lnTo>
                          <a:lnTo>
                            <a:pt x="161" y="217"/>
                          </a:lnTo>
                          <a:lnTo>
                            <a:pt x="187" y="240"/>
                          </a:lnTo>
                          <a:lnTo>
                            <a:pt x="213" y="261"/>
                          </a:lnTo>
                          <a:lnTo>
                            <a:pt x="240" y="282"/>
                          </a:lnTo>
                          <a:lnTo>
                            <a:pt x="268" y="302"/>
                          </a:lnTo>
                          <a:lnTo>
                            <a:pt x="297" y="320"/>
                          </a:lnTo>
                          <a:lnTo>
                            <a:pt x="324" y="337"/>
                          </a:lnTo>
                          <a:lnTo>
                            <a:pt x="353" y="352"/>
                          </a:lnTo>
                          <a:lnTo>
                            <a:pt x="383" y="366"/>
                          </a:lnTo>
                          <a:lnTo>
                            <a:pt x="411" y="378"/>
                          </a:lnTo>
                          <a:lnTo>
                            <a:pt x="394" y="340"/>
                          </a:lnTo>
                          <a:lnTo>
                            <a:pt x="376" y="297"/>
                          </a:lnTo>
                          <a:lnTo>
                            <a:pt x="358" y="251"/>
                          </a:lnTo>
                          <a:lnTo>
                            <a:pt x="341" y="202"/>
                          </a:lnTo>
                          <a:lnTo>
                            <a:pt x="324" y="152"/>
                          </a:lnTo>
                          <a:lnTo>
                            <a:pt x="310" y="100"/>
                          </a:lnTo>
                          <a:lnTo>
                            <a:pt x="297" y="50"/>
                          </a:lnTo>
                          <a:lnTo>
                            <a:pt x="285" y="0"/>
                          </a:lnTo>
                          <a:lnTo>
                            <a:pt x="266" y="3"/>
                          </a:lnTo>
                          <a:lnTo>
                            <a:pt x="248" y="4"/>
                          </a:lnTo>
                          <a:lnTo>
                            <a:pt x="229" y="7"/>
                          </a:lnTo>
                          <a:lnTo>
                            <a:pt x="212" y="9"/>
                          </a:lnTo>
                          <a:lnTo>
                            <a:pt x="193" y="12"/>
                          </a:lnTo>
                          <a:lnTo>
                            <a:pt x="176" y="14"/>
                          </a:lnTo>
                          <a:lnTo>
                            <a:pt x="158" y="16"/>
                          </a:lnTo>
                          <a:lnTo>
                            <a:pt x="140" y="19"/>
                          </a:lnTo>
                          <a:lnTo>
                            <a:pt x="123" y="21"/>
                          </a:lnTo>
                          <a:lnTo>
                            <a:pt x="105" y="24"/>
                          </a:lnTo>
                          <a:lnTo>
                            <a:pt x="87" y="28"/>
                          </a:lnTo>
                          <a:lnTo>
                            <a:pt x="70" y="30"/>
                          </a:lnTo>
                          <a:lnTo>
                            <a:pt x="52" y="34"/>
                          </a:lnTo>
                          <a:lnTo>
                            <a:pt x="35" y="37"/>
                          </a:lnTo>
                          <a:lnTo>
                            <a:pt x="18" y="40"/>
                          </a:lnTo>
                          <a:lnTo>
                            <a:pt x="0" y="44"/>
                          </a:lnTo>
                          <a:close/>
                        </a:path>
                      </a:pathLst>
                    </a:custGeom>
                    <a:solidFill>
                      <a:schemeClr val="folHlink"/>
                    </a:solidFill>
                    <a:ln w="9525">
                      <a:solidFill>
                        <a:schemeClr val="folHlink"/>
                      </a:solidFill>
                      <a:round/>
                      <a:headEnd/>
                      <a:tailEnd/>
                    </a:ln>
                  </p:spPr>
                  <p:txBody>
                    <a:bodyPr/>
                    <a:lstStyle/>
                    <a:p>
                      <a:endParaRPr lang="id-ID"/>
                    </a:p>
                  </p:txBody>
                </p:sp>
                <p:sp>
                  <p:nvSpPr>
                    <p:cNvPr id="73" name="Freeform 213"/>
                    <p:cNvSpPr>
                      <a:spLocks/>
                    </p:cNvSpPr>
                    <p:nvPr/>
                  </p:nvSpPr>
                  <p:spPr bwMode="auto">
                    <a:xfrm>
                      <a:off x="4132" y="3174"/>
                      <a:ext cx="263" cy="95"/>
                    </a:xfrm>
                    <a:custGeom>
                      <a:avLst/>
                      <a:gdLst/>
                      <a:ahLst/>
                      <a:cxnLst>
                        <a:cxn ang="0">
                          <a:pos x="445" y="0"/>
                        </a:cxn>
                        <a:cxn ang="0">
                          <a:pos x="0" y="0"/>
                        </a:cxn>
                        <a:cxn ang="0">
                          <a:pos x="5" y="65"/>
                        </a:cxn>
                        <a:cxn ang="0">
                          <a:pos x="14" y="129"/>
                        </a:cxn>
                        <a:cxn ang="0">
                          <a:pos x="27" y="190"/>
                        </a:cxn>
                        <a:cxn ang="0">
                          <a:pos x="43" y="252"/>
                        </a:cxn>
                        <a:cxn ang="0">
                          <a:pos x="63" y="311"/>
                        </a:cxn>
                        <a:cxn ang="0">
                          <a:pos x="85" y="369"/>
                        </a:cxn>
                        <a:cxn ang="0">
                          <a:pos x="110" y="424"/>
                        </a:cxn>
                        <a:cxn ang="0">
                          <a:pos x="139" y="478"/>
                        </a:cxn>
                        <a:cxn ang="0">
                          <a:pos x="160" y="473"/>
                        </a:cxn>
                        <a:cxn ang="0">
                          <a:pos x="179" y="470"/>
                        </a:cxn>
                        <a:cxn ang="0">
                          <a:pos x="200" y="465"/>
                        </a:cxn>
                        <a:cxn ang="0">
                          <a:pos x="221" y="461"/>
                        </a:cxn>
                        <a:cxn ang="0">
                          <a:pos x="242" y="456"/>
                        </a:cxn>
                        <a:cxn ang="0">
                          <a:pos x="263" y="452"/>
                        </a:cxn>
                        <a:cxn ang="0">
                          <a:pos x="285" y="449"/>
                        </a:cxn>
                        <a:cxn ang="0">
                          <a:pos x="306" y="445"/>
                        </a:cxn>
                        <a:cxn ang="0">
                          <a:pos x="328" y="441"/>
                        </a:cxn>
                        <a:cxn ang="0">
                          <a:pos x="349" y="439"/>
                        </a:cxn>
                        <a:cxn ang="0">
                          <a:pos x="371" y="435"/>
                        </a:cxn>
                        <a:cxn ang="0">
                          <a:pos x="393" y="433"/>
                        </a:cxn>
                        <a:cxn ang="0">
                          <a:pos x="415" y="429"/>
                        </a:cxn>
                        <a:cxn ang="0">
                          <a:pos x="437" y="426"/>
                        </a:cxn>
                        <a:cxn ang="0">
                          <a:pos x="459" y="424"/>
                        </a:cxn>
                        <a:cxn ang="0">
                          <a:pos x="481" y="422"/>
                        </a:cxn>
                        <a:cxn ang="0">
                          <a:pos x="473" y="370"/>
                        </a:cxn>
                        <a:cxn ang="0">
                          <a:pos x="467" y="318"/>
                        </a:cxn>
                        <a:cxn ang="0">
                          <a:pos x="461" y="267"/>
                        </a:cxn>
                        <a:cxn ang="0">
                          <a:pos x="457" y="214"/>
                        </a:cxn>
                        <a:cxn ang="0">
                          <a:pos x="452" y="160"/>
                        </a:cxn>
                        <a:cxn ang="0">
                          <a:pos x="449" y="107"/>
                        </a:cxn>
                        <a:cxn ang="0">
                          <a:pos x="447" y="54"/>
                        </a:cxn>
                        <a:cxn ang="0">
                          <a:pos x="445" y="0"/>
                        </a:cxn>
                      </a:cxnLst>
                      <a:rect l="0" t="0" r="r" b="b"/>
                      <a:pathLst>
                        <a:path w="481" h="478">
                          <a:moveTo>
                            <a:pt x="445" y="0"/>
                          </a:moveTo>
                          <a:lnTo>
                            <a:pt x="0" y="0"/>
                          </a:lnTo>
                          <a:lnTo>
                            <a:pt x="5" y="65"/>
                          </a:lnTo>
                          <a:lnTo>
                            <a:pt x="14" y="129"/>
                          </a:lnTo>
                          <a:lnTo>
                            <a:pt x="27" y="190"/>
                          </a:lnTo>
                          <a:lnTo>
                            <a:pt x="43" y="252"/>
                          </a:lnTo>
                          <a:lnTo>
                            <a:pt x="63" y="311"/>
                          </a:lnTo>
                          <a:lnTo>
                            <a:pt x="85" y="369"/>
                          </a:lnTo>
                          <a:lnTo>
                            <a:pt x="110" y="424"/>
                          </a:lnTo>
                          <a:lnTo>
                            <a:pt x="139" y="478"/>
                          </a:lnTo>
                          <a:lnTo>
                            <a:pt x="160" y="473"/>
                          </a:lnTo>
                          <a:lnTo>
                            <a:pt x="179" y="470"/>
                          </a:lnTo>
                          <a:lnTo>
                            <a:pt x="200" y="465"/>
                          </a:lnTo>
                          <a:lnTo>
                            <a:pt x="221" y="461"/>
                          </a:lnTo>
                          <a:lnTo>
                            <a:pt x="242" y="456"/>
                          </a:lnTo>
                          <a:lnTo>
                            <a:pt x="263" y="452"/>
                          </a:lnTo>
                          <a:lnTo>
                            <a:pt x="285" y="449"/>
                          </a:lnTo>
                          <a:lnTo>
                            <a:pt x="306" y="445"/>
                          </a:lnTo>
                          <a:lnTo>
                            <a:pt x="328" y="441"/>
                          </a:lnTo>
                          <a:lnTo>
                            <a:pt x="349" y="439"/>
                          </a:lnTo>
                          <a:lnTo>
                            <a:pt x="371" y="435"/>
                          </a:lnTo>
                          <a:lnTo>
                            <a:pt x="393" y="433"/>
                          </a:lnTo>
                          <a:lnTo>
                            <a:pt x="415" y="429"/>
                          </a:lnTo>
                          <a:lnTo>
                            <a:pt x="437" y="426"/>
                          </a:lnTo>
                          <a:lnTo>
                            <a:pt x="459" y="424"/>
                          </a:lnTo>
                          <a:lnTo>
                            <a:pt x="481" y="422"/>
                          </a:lnTo>
                          <a:lnTo>
                            <a:pt x="473" y="370"/>
                          </a:lnTo>
                          <a:lnTo>
                            <a:pt x="467" y="318"/>
                          </a:lnTo>
                          <a:lnTo>
                            <a:pt x="461" y="267"/>
                          </a:lnTo>
                          <a:lnTo>
                            <a:pt x="457" y="214"/>
                          </a:lnTo>
                          <a:lnTo>
                            <a:pt x="452" y="160"/>
                          </a:lnTo>
                          <a:lnTo>
                            <a:pt x="449" y="107"/>
                          </a:lnTo>
                          <a:lnTo>
                            <a:pt x="447" y="54"/>
                          </a:lnTo>
                          <a:lnTo>
                            <a:pt x="445" y="0"/>
                          </a:lnTo>
                          <a:close/>
                        </a:path>
                      </a:pathLst>
                    </a:custGeom>
                    <a:solidFill>
                      <a:schemeClr val="folHlink"/>
                    </a:solidFill>
                    <a:ln w="9525">
                      <a:solidFill>
                        <a:schemeClr val="folHlink"/>
                      </a:solidFill>
                      <a:round/>
                      <a:headEnd/>
                      <a:tailEnd/>
                    </a:ln>
                  </p:spPr>
                  <p:txBody>
                    <a:bodyPr/>
                    <a:lstStyle/>
                    <a:p>
                      <a:endParaRPr lang="id-ID"/>
                    </a:p>
                  </p:txBody>
                </p:sp>
              </p:grpSp>
              <p:grpSp>
                <p:nvGrpSpPr>
                  <p:cNvPr id="7" name="Group 214"/>
                  <p:cNvGrpSpPr>
                    <a:grpSpLocks/>
                  </p:cNvGrpSpPr>
                  <p:nvPr/>
                </p:nvGrpSpPr>
                <p:grpSpPr bwMode="auto">
                  <a:xfrm>
                    <a:off x="4422" y="2949"/>
                    <a:ext cx="408" cy="424"/>
                    <a:chOff x="4445" y="2949"/>
                    <a:chExt cx="358" cy="424"/>
                  </a:xfrm>
                </p:grpSpPr>
                <p:sp>
                  <p:nvSpPr>
                    <p:cNvPr id="66" name="Freeform 215"/>
                    <p:cNvSpPr>
                      <a:spLocks/>
                    </p:cNvSpPr>
                    <p:nvPr/>
                  </p:nvSpPr>
                  <p:spPr bwMode="auto">
                    <a:xfrm>
                      <a:off x="4481" y="2949"/>
                      <a:ext cx="286" cy="88"/>
                    </a:xfrm>
                    <a:custGeom>
                      <a:avLst/>
                      <a:gdLst/>
                      <a:ahLst/>
                      <a:cxnLst>
                        <a:cxn ang="0">
                          <a:pos x="336" y="31"/>
                        </a:cxn>
                        <a:cxn ang="0">
                          <a:pos x="315" y="16"/>
                        </a:cxn>
                        <a:cxn ang="0">
                          <a:pos x="294" y="6"/>
                        </a:cxn>
                        <a:cxn ang="0">
                          <a:pos x="274" y="1"/>
                        </a:cxn>
                        <a:cxn ang="0">
                          <a:pos x="253" y="1"/>
                        </a:cxn>
                        <a:cxn ang="0">
                          <a:pos x="231" y="6"/>
                        </a:cxn>
                        <a:cxn ang="0">
                          <a:pos x="210" y="17"/>
                        </a:cxn>
                        <a:cxn ang="0">
                          <a:pos x="188" y="33"/>
                        </a:cxn>
                        <a:cxn ang="0">
                          <a:pos x="165" y="56"/>
                        </a:cxn>
                        <a:cxn ang="0">
                          <a:pos x="139" y="87"/>
                        </a:cxn>
                        <a:cxn ang="0">
                          <a:pos x="115" y="124"/>
                        </a:cxn>
                        <a:cxn ang="0">
                          <a:pos x="92" y="168"/>
                        </a:cxn>
                        <a:cxn ang="0">
                          <a:pos x="70" y="217"/>
                        </a:cxn>
                        <a:cxn ang="0">
                          <a:pos x="48" y="273"/>
                        </a:cxn>
                        <a:cxn ang="0">
                          <a:pos x="28" y="334"/>
                        </a:cxn>
                        <a:cxn ang="0">
                          <a:pos x="9" y="401"/>
                        </a:cxn>
                        <a:cxn ang="0">
                          <a:pos x="15" y="436"/>
                        </a:cxn>
                        <a:cxn ang="0">
                          <a:pos x="43" y="437"/>
                        </a:cxn>
                        <a:cxn ang="0">
                          <a:pos x="73" y="439"/>
                        </a:cxn>
                        <a:cxn ang="0">
                          <a:pos x="102" y="441"/>
                        </a:cxn>
                        <a:cxn ang="0">
                          <a:pos x="130" y="441"/>
                        </a:cxn>
                        <a:cxn ang="0">
                          <a:pos x="160" y="442"/>
                        </a:cxn>
                        <a:cxn ang="0">
                          <a:pos x="189" y="444"/>
                        </a:cxn>
                        <a:cxn ang="0">
                          <a:pos x="218" y="444"/>
                        </a:cxn>
                        <a:cxn ang="0">
                          <a:pos x="251" y="444"/>
                        </a:cxn>
                        <a:cxn ang="0">
                          <a:pos x="288" y="444"/>
                        </a:cxn>
                        <a:cxn ang="0">
                          <a:pos x="325" y="442"/>
                        </a:cxn>
                        <a:cxn ang="0">
                          <a:pos x="362" y="441"/>
                        </a:cxn>
                        <a:cxn ang="0">
                          <a:pos x="398" y="440"/>
                        </a:cxn>
                        <a:cxn ang="0">
                          <a:pos x="434" y="437"/>
                        </a:cxn>
                        <a:cxn ang="0">
                          <a:pos x="471" y="435"/>
                        </a:cxn>
                        <a:cxn ang="0">
                          <a:pos x="506" y="433"/>
                        </a:cxn>
                        <a:cxn ang="0">
                          <a:pos x="515" y="396"/>
                        </a:cxn>
                        <a:cxn ang="0">
                          <a:pos x="496" y="329"/>
                        </a:cxn>
                        <a:cxn ang="0">
                          <a:pos x="476" y="269"/>
                        </a:cxn>
                        <a:cxn ang="0">
                          <a:pos x="455" y="214"/>
                        </a:cxn>
                        <a:cxn ang="0">
                          <a:pos x="432" y="163"/>
                        </a:cxn>
                        <a:cxn ang="0">
                          <a:pos x="409" y="120"/>
                        </a:cxn>
                        <a:cxn ang="0">
                          <a:pos x="385" y="83"/>
                        </a:cxn>
                        <a:cxn ang="0">
                          <a:pos x="359" y="53"/>
                        </a:cxn>
                      </a:cxnLst>
                      <a:rect l="0" t="0" r="r" b="b"/>
                      <a:pathLst>
                        <a:path w="523" h="444">
                          <a:moveTo>
                            <a:pt x="347" y="40"/>
                          </a:moveTo>
                          <a:lnTo>
                            <a:pt x="336" y="31"/>
                          </a:lnTo>
                          <a:lnTo>
                            <a:pt x="326" y="23"/>
                          </a:lnTo>
                          <a:lnTo>
                            <a:pt x="315" y="16"/>
                          </a:lnTo>
                          <a:lnTo>
                            <a:pt x="305" y="10"/>
                          </a:lnTo>
                          <a:lnTo>
                            <a:pt x="294" y="6"/>
                          </a:lnTo>
                          <a:lnTo>
                            <a:pt x="285" y="2"/>
                          </a:lnTo>
                          <a:lnTo>
                            <a:pt x="274" y="1"/>
                          </a:lnTo>
                          <a:lnTo>
                            <a:pt x="264" y="0"/>
                          </a:lnTo>
                          <a:lnTo>
                            <a:pt x="253" y="1"/>
                          </a:lnTo>
                          <a:lnTo>
                            <a:pt x="242" y="2"/>
                          </a:lnTo>
                          <a:lnTo>
                            <a:pt x="231" y="6"/>
                          </a:lnTo>
                          <a:lnTo>
                            <a:pt x="221" y="11"/>
                          </a:lnTo>
                          <a:lnTo>
                            <a:pt x="210" y="17"/>
                          </a:lnTo>
                          <a:lnTo>
                            <a:pt x="199" y="24"/>
                          </a:lnTo>
                          <a:lnTo>
                            <a:pt x="188" y="33"/>
                          </a:lnTo>
                          <a:lnTo>
                            <a:pt x="177" y="43"/>
                          </a:lnTo>
                          <a:lnTo>
                            <a:pt x="165" y="56"/>
                          </a:lnTo>
                          <a:lnTo>
                            <a:pt x="151" y="71"/>
                          </a:lnTo>
                          <a:lnTo>
                            <a:pt x="139" y="87"/>
                          </a:lnTo>
                          <a:lnTo>
                            <a:pt x="127" y="106"/>
                          </a:lnTo>
                          <a:lnTo>
                            <a:pt x="115" y="124"/>
                          </a:lnTo>
                          <a:lnTo>
                            <a:pt x="104" y="146"/>
                          </a:lnTo>
                          <a:lnTo>
                            <a:pt x="92" y="168"/>
                          </a:lnTo>
                          <a:lnTo>
                            <a:pt x="81" y="193"/>
                          </a:lnTo>
                          <a:lnTo>
                            <a:pt x="70" y="217"/>
                          </a:lnTo>
                          <a:lnTo>
                            <a:pt x="59" y="244"/>
                          </a:lnTo>
                          <a:lnTo>
                            <a:pt x="48" y="273"/>
                          </a:lnTo>
                          <a:lnTo>
                            <a:pt x="38" y="303"/>
                          </a:lnTo>
                          <a:lnTo>
                            <a:pt x="28" y="334"/>
                          </a:lnTo>
                          <a:lnTo>
                            <a:pt x="18" y="366"/>
                          </a:lnTo>
                          <a:lnTo>
                            <a:pt x="9" y="401"/>
                          </a:lnTo>
                          <a:lnTo>
                            <a:pt x="0" y="435"/>
                          </a:lnTo>
                          <a:lnTo>
                            <a:pt x="15" y="436"/>
                          </a:lnTo>
                          <a:lnTo>
                            <a:pt x="29" y="436"/>
                          </a:lnTo>
                          <a:lnTo>
                            <a:pt x="43" y="437"/>
                          </a:lnTo>
                          <a:lnTo>
                            <a:pt x="59" y="439"/>
                          </a:lnTo>
                          <a:lnTo>
                            <a:pt x="73" y="439"/>
                          </a:lnTo>
                          <a:lnTo>
                            <a:pt x="87" y="440"/>
                          </a:lnTo>
                          <a:lnTo>
                            <a:pt x="102" y="441"/>
                          </a:lnTo>
                          <a:lnTo>
                            <a:pt x="116" y="441"/>
                          </a:lnTo>
                          <a:lnTo>
                            <a:pt x="130" y="441"/>
                          </a:lnTo>
                          <a:lnTo>
                            <a:pt x="145" y="442"/>
                          </a:lnTo>
                          <a:lnTo>
                            <a:pt x="160" y="442"/>
                          </a:lnTo>
                          <a:lnTo>
                            <a:pt x="174" y="442"/>
                          </a:lnTo>
                          <a:lnTo>
                            <a:pt x="189" y="444"/>
                          </a:lnTo>
                          <a:lnTo>
                            <a:pt x="203" y="444"/>
                          </a:lnTo>
                          <a:lnTo>
                            <a:pt x="218" y="444"/>
                          </a:lnTo>
                          <a:lnTo>
                            <a:pt x="233" y="444"/>
                          </a:lnTo>
                          <a:lnTo>
                            <a:pt x="251" y="444"/>
                          </a:lnTo>
                          <a:lnTo>
                            <a:pt x="270" y="444"/>
                          </a:lnTo>
                          <a:lnTo>
                            <a:pt x="288" y="444"/>
                          </a:lnTo>
                          <a:lnTo>
                            <a:pt x="307" y="442"/>
                          </a:lnTo>
                          <a:lnTo>
                            <a:pt x="325" y="442"/>
                          </a:lnTo>
                          <a:lnTo>
                            <a:pt x="344" y="441"/>
                          </a:lnTo>
                          <a:lnTo>
                            <a:pt x="362" y="441"/>
                          </a:lnTo>
                          <a:lnTo>
                            <a:pt x="380" y="440"/>
                          </a:lnTo>
                          <a:lnTo>
                            <a:pt x="398" y="440"/>
                          </a:lnTo>
                          <a:lnTo>
                            <a:pt x="417" y="439"/>
                          </a:lnTo>
                          <a:lnTo>
                            <a:pt x="434" y="437"/>
                          </a:lnTo>
                          <a:lnTo>
                            <a:pt x="453" y="436"/>
                          </a:lnTo>
                          <a:lnTo>
                            <a:pt x="471" y="435"/>
                          </a:lnTo>
                          <a:lnTo>
                            <a:pt x="488" y="434"/>
                          </a:lnTo>
                          <a:lnTo>
                            <a:pt x="506" y="433"/>
                          </a:lnTo>
                          <a:lnTo>
                            <a:pt x="523" y="431"/>
                          </a:lnTo>
                          <a:lnTo>
                            <a:pt x="515" y="396"/>
                          </a:lnTo>
                          <a:lnTo>
                            <a:pt x="506" y="362"/>
                          </a:lnTo>
                          <a:lnTo>
                            <a:pt x="496" y="329"/>
                          </a:lnTo>
                          <a:lnTo>
                            <a:pt x="486" y="299"/>
                          </a:lnTo>
                          <a:lnTo>
                            <a:pt x="476" y="269"/>
                          </a:lnTo>
                          <a:lnTo>
                            <a:pt x="465" y="241"/>
                          </a:lnTo>
                          <a:lnTo>
                            <a:pt x="455" y="214"/>
                          </a:lnTo>
                          <a:lnTo>
                            <a:pt x="444" y="188"/>
                          </a:lnTo>
                          <a:lnTo>
                            <a:pt x="432" y="163"/>
                          </a:lnTo>
                          <a:lnTo>
                            <a:pt x="421" y="141"/>
                          </a:lnTo>
                          <a:lnTo>
                            <a:pt x="409" y="120"/>
                          </a:lnTo>
                          <a:lnTo>
                            <a:pt x="397" y="101"/>
                          </a:lnTo>
                          <a:lnTo>
                            <a:pt x="385" y="83"/>
                          </a:lnTo>
                          <a:lnTo>
                            <a:pt x="373" y="67"/>
                          </a:lnTo>
                          <a:lnTo>
                            <a:pt x="359" y="53"/>
                          </a:lnTo>
                          <a:lnTo>
                            <a:pt x="347" y="40"/>
                          </a:lnTo>
                          <a:close/>
                        </a:path>
                      </a:pathLst>
                    </a:custGeom>
                    <a:solidFill>
                      <a:schemeClr val="folHlink"/>
                    </a:solidFill>
                    <a:ln w="9525">
                      <a:solidFill>
                        <a:schemeClr val="folHlink"/>
                      </a:solidFill>
                      <a:round/>
                      <a:headEnd/>
                      <a:tailEnd/>
                    </a:ln>
                  </p:spPr>
                  <p:txBody>
                    <a:bodyPr/>
                    <a:lstStyle/>
                    <a:p>
                      <a:endParaRPr lang="id-ID"/>
                    </a:p>
                  </p:txBody>
                </p:sp>
                <p:sp>
                  <p:nvSpPr>
                    <p:cNvPr id="67" name="Freeform 216"/>
                    <p:cNvSpPr>
                      <a:spLocks/>
                    </p:cNvSpPr>
                    <p:nvPr/>
                  </p:nvSpPr>
                  <p:spPr bwMode="auto">
                    <a:xfrm>
                      <a:off x="4446" y="3063"/>
                      <a:ext cx="357" cy="83"/>
                    </a:xfrm>
                    <a:custGeom>
                      <a:avLst/>
                      <a:gdLst/>
                      <a:ahLst/>
                      <a:cxnLst>
                        <a:cxn ang="0">
                          <a:pos x="617" y="0"/>
                        </a:cxn>
                        <a:cxn ang="0">
                          <a:pos x="597" y="1"/>
                        </a:cxn>
                        <a:cxn ang="0">
                          <a:pos x="579" y="4"/>
                        </a:cxn>
                        <a:cxn ang="0">
                          <a:pos x="559" y="5"/>
                        </a:cxn>
                        <a:cxn ang="0">
                          <a:pos x="539" y="6"/>
                        </a:cxn>
                        <a:cxn ang="0">
                          <a:pos x="519" y="8"/>
                        </a:cxn>
                        <a:cxn ang="0">
                          <a:pos x="499" y="9"/>
                        </a:cxn>
                        <a:cxn ang="0">
                          <a:pos x="479" y="10"/>
                        </a:cxn>
                        <a:cxn ang="0">
                          <a:pos x="460" y="11"/>
                        </a:cxn>
                        <a:cxn ang="0">
                          <a:pos x="440" y="13"/>
                        </a:cxn>
                        <a:cxn ang="0">
                          <a:pos x="419" y="13"/>
                        </a:cxn>
                        <a:cxn ang="0">
                          <a:pos x="399" y="14"/>
                        </a:cxn>
                        <a:cxn ang="0">
                          <a:pos x="379" y="14"/>
                        </a:cxn>
                        <a:cxn ang="0">
                          <a:pos x="358" y="15"/>
                        </a:cxn>
                        <a:cxn ang="0">
                          <a:pos x="339" y="15"/>
                        </a:cxn>
                        <a:cxn ang="0">
                          <a:pos x="319" y="15"/>
                        </a:cxn>
                        <a:cxn ang="0">
                          <a:pos x="298" y="15"/>
                        </a:cxn>
                        <a:cxn ang="0">
                          <a:pos x="281" y="15"/>
                        </a:cxn>
                        <a:cxn ang="0">
                          <a:pos x="265" y="15"/>
                        </a:cxn>
                        <a:cxn ang="0">
                          <a:pos x="248" y="15"/>
                        </a:cxn>
                        <a:cxn ang="0">
                          <a:pos x="232" y="14"/>
                        </a:cxn>
                        <a:cxn ang="0">
                          <a:pos x="215" y="14"/>
                        </a:cxn>
                        <a:cxn ang="0">
                          <a:pos x="199" y="14"/>
                        </a:cxn>
                        <a:cxn ang="0">
                          <a:pos x="183" y="13"/>
                        </a:cxn>
                        <a:cxn ang="0">
                          <a:pos x="167" y="13"/>
                        </a:cxn>
                        <a:cxn ang="0">
                          <a:pos x="150" y="11"/>
                        </a:cxn>
                        <a:cxn ang="0">
                          <a:pos x="134" y="11"/>
                        </a:cxn>
                        <a:cxn ang="0">
                          <a:pos x="118" y="10"/>
                        </a:cxn>
                        <a:cxn ang="0">
                          <a:pos x="102" y="9"/>
                        </a:cxn>
                        <a:cxn ang="0">
                          <a:pos x="86" y="9"/>
                        </a:cxn>
                        <a:cxn ang="0">
                          <a:pos x="70" y="8"/>
                        </a:cxn>
                        <a:cxn ang="0">
                          <a:pos x="53" y="6"/>
                        </a:cxn>
                        <a:cxn ang="0">
                          <a:pos x="38" y="5"/>
                        </a:cxn>
                        <a:cxn ang="0">
                          <a:pos x="30" y="52"/>
                        </a:cxn>
                        <a:cxn ang="0">
                          <a:pos x="24" y="100"/>
                        </a:cxn>
                        <a:cxn ang="0">
                          <a:pos x="18" y="149"/>
                        </a:cxn>
                        <a:cxn ang="0">
                          <a:pos x="13" y="199"/>
                        </a:cxn>
                        <a:cxn ang="0">
                          <a:pos x="8" y="252"/>
                        </a:cxn>
                        <a:cxn ang="0">
                          <a:pos x="5" y="305"/>
                        </a:cxn>
                        <a:cxn ang="0">
                          <a:pos x="3" y="360"/>
                        </a:cxn>
                        <a:cxn ang="0">
                          <a:pos x="0" y="416"/>
                        </a:cxn>
                        <a:cxn ang="0">
                          <a:pos x="656" y="416"/>
                        </a:cxn>
                        <a:cxn ang="0">
                          <a:pos x="653" y="359"/>
                        </a:cxn>
                        <a:cxn ang="0">
                          <a:pos x="651" y="304"/>
                        </a:cxn>
                        <a:cxn ang="0">
                          <a:pos x="648" y="250"/>
                        </a:cxn>
                        <a:cxn ang="0">
                          <a:pos x="643" y="197"/>
                        </a:cxn>
                        <a:cxn ang="0">
                          <a:pos x="638" y="147"/>
                        </a:cxn>
                        <a:cxn ang="0">
                          <a:pos x="631" y="96"/>
                        </a:cxn>
                        <a:cxn ang="0">
                          <a:pos x="625" y="47"/>
                        </a:cxn>
                        <a:cxn ang="0">
                          <a:pos x="617" y="0"/>
                        </a:cxn>
                      </a:cxnLst>
                      <a:rect l="0" t="0" r="r" b="b"/>
                      <a:pathLst>
                        <a:path w="656" h="416">
                          <a:moveTo>
                            <a:pt x="617" y="0"/>
                          </a:moveTo>
                          <a:lnTo>
                            <a:pt x="597" y="1"/>
                          </a:lnTo>
                          <a:lnTo>
                            <a:pt x="579" y="4"/>
                          </a:lnTo>
                          <a:lnTo>
                            <a:pt x="559" y="5"/>
                          </a:lnTo>
                          <a:lnTo>
                            <a:pt x="539" y="6"/>
                          </a:lnTo>
                          <a:lnTo>
                            <a:pt x="519" y="8"/>
                          </a:lnTo>
                          <a:lnTo>
                            <a:pt x="499" y="9"/>
                          </a:lnTo>
                          <a:lnTo>
                            <a:pt x="479" y="10"/>
                          </a:lnTo>
                          <a:lnTo>
                            <a:pt x="460" y="11"/>
                          </a:lnTo>
                          <a:lnTo>
                            <a:pt x="440" y="13"/>
                          </a:lnTo>
                          <a:lnTo>
                            <a:pt x="419" y="13"/>
                          </a:lnTo>
                          <a:lnTo>
                            <a:pt x="399" y="14"/>
                          </a:lnTo>
                          <a:lnTo>
                            <a:pt x="379" y="14"/>
                          </a:lnTo>
                          <a:lnTo>
                            <a:pt x="358" y="15"/>
                          </a:lnTo>
                          <a:lnTo>
                            <a:pt x="339" y="15"/>
                          </a:lnTo>
                          <a:lnTo>
                            <a:pt x="319" y="15"/>
                          </a:lnTo>
                          <a:lnTo>
                            <a:pt x="298" y="15"/>
                          </a:lnTo>
                          <a:lnTo>
                            <a:pt x="281" y="15"/>
                          </a:lnTo>
                          <a:lnTo>
                            <a:pt x="265" y="15"/>
                          </a:lnTo>
                          <a:lnTo>
                            <a:pt x="248" y="15"/>
                          </a:lnTo>
                          <a:lnTo>
                            <a:pt x="232" y="14"/>
                          </a:lnTo>
                          <a:lnTo>
                            <a:pt x="215" y="14"/>
                          </a:lnTo>
                          <a:lnTo>
                            <a:pt x="199" y="14"/>
                          </a:lnTo>
                          <a:lnTo>
                            <a:pt x="183" y="13"/>
                          </a:lnTo>
                          <a:lnTo>
                            <a:pt x="167" y="13"/>
                          </a:lnTo>
                          <a:lnTo>
                            <a:pt x="150" y="11"/>
                          </a:lnTo>
                          <a:lnTo>
                            <a:pt x="134" y="11"/>
                          </a:lnTo>
                          <a:lnTo>
                            <a:pt x="118" y="10"/>
                          </a:lnTo>
                          <a:lnTo>
                            <a:pt x="102" y="9"/>
                          </a:lnTo>
                          <a:lnTo>
                            <a:pt x="86" y="9"/>
                          </a:lnTo>
                          <a:lnTo>
                            <a:pt x="70" y="8"/>
                          </a:lnTo>
                          <a:lnTo>
                            <a:pt x="53" y="6"/>
                          </a:lnTo>
                          <a:lnTo>
                            <a:pt x="38" y="5"/>
                          </a:lnTo>
                          <a:lnTo>
                            <a:pt x="30" y="52"/>
                          </a:lnTo>
                          <a:lnTo>
                            <a:pt x="24" y="100"/>
                          </a:lnTo>
                          <a:lnTo>
                            <a:pt x="18" y="149"/>
                          </a:lnTo>
                          <a:lnTo>
                            <a:pt x="13" y="199"/>
                          </a:lnTo>
                          <a:lnTo>
                            <a:pt x="8" y="252"/>
                          </a:lnTo>
                          <a:lnTo>
                            <a:pt x="5" y="305"/>
                          </a:lnTo>
                          <a:lnTo>
                            <a:pt x="3" y="360"/>
                          </a:lnTo>
                          <a:lnTo>
                            <a:pt x="0" y="416"/>
                          </a:lnTo>
                          <a:lnTo>
                            <a:pt x="656" y="416"/>
                          </a:lnTo>
                          <a:lnTo>
                            <a:pt x="653" y="359"/>
                          </a:lnTo>
                          <a:lnTo>
                            <a:pt x="651" y="304"/>
                          </a:lnTo>
                          <a:lnTo>
                            <a:pt x="648" y="250"/>
                          </a:lnTo>
                          <a:lnTo>
                            <a:pt x="643" y="197"/>
                          </a:lnTo>
                          <a:lnTo>
                            <a:pt x="638" y="147"/>
                          </a:lnTo>
                          <a:lnTo>
                            <a:pt x="631" y="96"/>
                          </a:lnTo>
                          <a:lnTo>
                            <a:pt x="625" y="47"/>
                          </a:lnTo>
                          <a:lnTo>
                            <a:pt x="617" y="0"/>
                          </a:lnTo>
                          <a:close/>
                        </a:path>
                      </a:pathLst>
                    </a:custGeom>
                    <a:solidFill>
                      <a:schemeClr val="folHlink"/>
                    </a:solidFill>
                    <a:ln w="9525">
                      <a:solidFill>
                        <a:schemeClr val="folHlink"/>
                      </a:solidFill>
                      <a:round/>
                      <a:headEnd/>
                      <a:tailEnd/>
                    </a:ln>
                  </p:spPr>
                  <p:txBody>
                    <a:bodyPr/>
                    <a:lstStyle/>
                    <a:p>
                      <a:endParaRPr lang="id-ID"/>
                    </a:p>
                  </p:txBody>
                </p:sp>
                <p:sp>
                  <p:nvSpPr>
                    <p:cNvPr id="68" name="Freeform 217"/>
                    <p:cNvSpPr>
                      <a:spLocks/>
                    </p:cNvSpPr>
                    <p:nvPr/>
                  </p:nvSpPr>
                  <p:spPr bwMode="auto">
                    <a:xfrm>
                      <a:off x="4445" y="3174"/>
                      <a:ext cx="358" cy="83"/>
                    </a:xfrm>
                    <a:custGeom>
                      <a:avLst/>
                      <a:gdLst/>
                      <a:ahLst/>
                      <a:cxnLst>
                        <a:cxn ang="0">
                          <a:pos x="37" y="409"/>
                        </a:cxn>
                        <a:cxn ang="0">
                          <a:pos x="53" y="408"/>
                        </a:cxn>
                        <a:cxn ang="0">
                          <a:pos x="69" y="407"/>
                        </a:cxn>
                        <a:cxn ang="0">
                          <a:pos x="85" y="406"/>
                        </a:cxn>
                        <a:cxn ang="0">
                          <a:pos x="102" y="406"/>
                        </a:cxn>
                        <a:cxn ang="0">
                          <a:pos x="118" y="404"/>
                        </a:cxn>
                        <a:cxn ang="0">
                          <a:pos x="134" y="403"/>
                        </a:cxn>
                        <a:cxn ang="0">
                          <a:pos x="150" y="403"/>
                        </a:cxn>
                        <a:cxn ang="0">
                          <a:pos x="167" y="402"/>
                        </a:cxn>
                        <a:cxn ang="0">
                          <a:pos x="183" y="402"/>
                        </a:cxn>
                        <a:cxn ang="0">
                          <a:pos x="200" y="401"/>
                        </a:cxn>
                        <a:cxn ang="0">
                          <a:pos x="216" y="401"/>
                        </a:cxn>
                        <a:cxn ang="0">
                          <a:pos x="233" y="401"/>
                        </a:cxn>
                        <a:cxn ang="0">
                          <a:pos x="249" y="399"/>
                        </a:cxn>
                        <a:cxn ang="0">
                          <a:pos x="266" y="399"/>
                        </a:cxn>
                        <a:cxn ang="0">
                          <a:pos x="282" y="399"/>
                        </a:cxn>
                        <a:cxn ang="0">
                          <a:pos x="299" y="399"/>
                        </a:cxn>
                        <a:cxn ang="0">
                          <a:pos x="320" y="399"/>
                        </a:cxn>
                        <a:cxn ang="0">
                          <a:pos x="340" y="399"/>
                        </a:cxn>
                        <a:cxn ang="0">
                          <a:pos x="360" y="401"/>
                        </a:cxn>
                        <a:cxn ang="0">
                          <a:pos x="380" y="401"/>
                        </a:cxn>
                        <a:cxn ang="0">
                          <a:pos x="400" y="401"/>
                        </a:cxn>
                        <a:cxn ang="0">
                          <a:pos x="421" y="402"/>
                        </a:cxn>
                        <a:cxn ang="0">
                          <a:pos x="441" y="403"/>
                        </a:cxn>
                        <a:cxn ang="0">
                          <a:pos x="462" y="403"/>
                        </a:cxn>
                        <a:cxn ang="0">
                          <a:pos x="482" y="404"/>
                        </a:cxn>
                        <a:cxn ang="0">
                          <a:pos x="501" y="406"/>
                        </a:cxn>
                        <a:cxn ang="0">
                          <a:pos x="521" y="407"/>
                        </a:cxn>
                        <a:cxn ang="0">
                          <a:pos x="541" y="408"/>
                        </a:cxn>
                        <a:cxn ang="0">
                          <a:pos x="561" y="409"/>
                        </a:cxn>
                        <a:cxn ang="0">
                          <a:pos x="581" y="411"/>
                        </a:cxn>
                        <a:cxn ang="0">
                          <a:pos x="600" y="413"/>
                        </a:cxn>
                        <a:cxn ang="0">
                          <a:pos x="620" y="414"/>
                        </a:cxn>
                        <a:cxn ang="0">
                          <a:pos x="627" y="367"/>
                        </a:cxn>
                        <a:cxn ang="0">
                          <a:pos x="633" y="318"/>
                        </a:cxn>
                        <a:cxn ang="0">
                          <a:pos x="640" y="269"/>
                        </a:cxn>
                        <a:cxn ang="0">
                          <a:pos x="644" y="217"/>
                        </a:cxn>
                        <a:cxn ang="0">
                          <a:pos x="649" y="165"/>
                        </a:cxn>
                        <a:cxn ang="0">
                          <a:pos x="652" y="111"/>
                        </a:cxn>
                        <a:cxn ang="0">
                          <a:pos x="654" y="56"/>
                        </a:cxn>
                        <a:cxn ang="0">
                          <a:pos x="657" y="0"/>
                        </a:cxn>
                        <a:cxn ang="0">
                          <a:pos x="0" y="0"/>
                        </a:cxn>
                        <a:cxn ang="0">
                          <a:pos x="3" y="55"/>
                        </a:cxn>
                        <a:cxn ang="0">
                          <a:pos x="5" y="111"/>
                        </a:cxn>
                        <a:cxn ang="0">
                          <a:pos x="8" y="163"/>
                        </a:cxn>
                        <a:cxn ang="0">
                          <a:pos x="12" y="215"/>
                        </a:cxn>
                        <a:cxn ang="0">
                          <a:pos x="17" y="265"/>
                        </a:cxn>
                        <a:cxn ang="0">
                          <a:pos x="24" y="315"/>
                        </a:cxn>
                        <a:cxn ang="0">
                          <a:pos x="30" y="363"/>
                        </a:cxn>
                        <a:cxn ang="0">
                          <a:pos x="37" y="409"/>
                        </a:cxn>
                      </a:cxnLst>
                      <a:rect l="0" t="0" r="r" b="b"/>
                      <a:pathLst>
                        <a:path w="657" h="414">
                          <a:moveTo>
                            <a:pt x="37" y="409"/>
                          </a:moveTo>
                          <a:lnTo>
                            <a:pt x="53" y="408"/>
                          </a:lnTo>
                          <a:lnTo>
                            <a:pt x="69" y="407"/>
                          </a:lnTo>
                          <a:lnTo>
                            <a:pt x="85" y="406"/>
                          </a:lnTo>
                          <a:lnTo>
                            <a:pt x="102" y="406"/>
                          </a:lnTo>
                          <a:lnTo>
                            <a:pt x="118" y="404"/>
                          </a:lnTo>
                          <a:lnTo>
                            <a:pt x="134" y="403"/>
                          </a:lnTo>
                          <a:lnTo>
                            <a:pt x="150" y="403"/>
                          </a:lnTo>
                          <a:lnTo>
                            <a:pt x="167" y="402"/>
                          </a:lnTo>
                          <a:lnTo>
                            <a:pt x="183" y="402"/>
                          </a:lnTo>
                          <a:lnTo>
                            <a:pt x="200" y="401"/>
                          </a:lnTo>
                          <a:lnTo>
                            <a:pt x="216" y="401"/>
                          </a:lnTo>
                          <a:lnTo>
                            <a:pt x="233" y="401"/>
                          </a:lnTo>
                          <a:lnTo>
                            <a:pt x="249" y="399"/>
                          </a:lnTo>
                          <a:lnTo>
                            <a:pt x="266" y="399"/>
                          </a:lnTo>
                          <a:lnTo>
                            <a:pt x="282" y="399"/>
                          </a:lnTo>
                          <a:lnTo>
                            <a:pt x="299" y="399"/>
                          </a:lnTo>
                          <a:lnTo>
                            <a:pt x="320" y="399"/>
                          </a:lnTo>
                          <a:lnTo>
                            <a:pt x="340" y="399"/>
                          </a:lnTo>
                          <a:lnTo>
                            <a:pt x="360" y="401"/>
                          </a:lnTo>
                          <a:lnTo>
                            <a:pt x="380" y="401"/>
                          </a:lnTo>
                          <a:lnTo>
                            <a:pt x="400" y="401"/>
                          </a:lnTo>
                          <a:lnTo>
                            <a:pt x="421" y="402"/>
                          </a:lnTo>
                          <a:lnTo>
                            <a:pt x="441" y="403"/>
                          </a:lnTo>
                          <a:lnTo>
                            <a:pt x="462" y="403"/>
                          </a:lnTo>
                          <a:lnTo>
                            <a:pt x="482" y="404"/>
                          </a:lnTo>
                          <a:lnTo>
                            <a:pt x="501" y="406"/>
                          </a:lnTo>
                          <a:lnTo>
                            <a:pt x="521" y="407"/>
                          </a:lnTo>
                          <a:lnTo>
                            <a:pt x="541" y="408"/>
                          </a:lnTo>
                          <a:lnTo>
                            <a:pt x="561" y="409"/>
                          </a:lnTo>
                          <a:lnTo>
                            <a:pt x="581" y="411"/>
                          </a:lnTo>
                          <a:lnTo>
                            <a:pt x="600" y="413"/>
                          </a:lnTo>
                          <a:lnTo>
                            <a:pt x="620" y="414"/>
                          </a:lnTo>
                          <a:lnTo>
                            <a:pt x="627" y="367"/>
                          </a:lnTo>
                          <a:lnTo>
                            <a:pt x="633" y="318"/>
                          </a:lnTo>
                          <a:lnTo>
                            <a:pt x="640" y="269"/>
                          </a:lnTo>
                          <a:lnTo>
                            <a:pt x="644" y="217"/>
                          </a:lnTo>
                          <a:lnTo>
                            <a:pt x="649" y="165"/>
                          </a:lnTo>
                          <a:lnTo>
                            <a:pt x="652" y="111"/>
                          </a:lnTo>
                          <a:lnTo>
                            <a:pt x="654" y="56"/>
                          </a:lnTo>
                          <a:lnTo>
                            <a:pt x="657" y="0"/>
                          </a:lnTo>
                          <a:lnTo>
                            <a:pt x="0" y="0"/>
                          </a:lnTo>
                          <a:lnTo>
                            <a:pt x="3" y="55"/>
                          </a:lnTo>
                          <a:lnTo>
                            <a:pt x="5" y="111"/>
                          </a:lnTo>
                          <a:lnTo>
                            <a:pt x="8" y="163"/>
                          </a:lnTo>
                          <a:lnTo>
                            <a:pt x="12" y="215"/>
                          </a:lnTo>
                          <a:lnTo>
                            <a:pt x="17" y="265"/>
                          </a:lnTo>
                          <a:lnTo>
                            <a:pt x="24" y="315"/>
                          </a:lnTo>
                          <a:lnTo>
                            <a:pt x="30" y="363"/>
                          </a:lnTo>
                          <a:lnTo>
                            <a:pt x="37" y="409"/>
                          </a:lnTo>
                          <a:close/>
                        </a:path>
                      </a:pathLst>
                    </a:custGeom>
                    <a:solidFill>
                      <a:schemeClr val="folHlink"/>
                    </a:solidFill>
                    <a:ln w="9525">
                      <a:solidFill>
                        <a:schemeClr val="folHlink"/>
                      </a:solidFill>
                      <a:round/>
                      <a:headEnd/>
                      <a:tailEnd/>
                    </a:ln>
                  </p:spPr>
                  <p:txBody>
                    <a:bodyPr/>
                    <a:lstStyle/>
                    <a:p>
                      <a:endParaRPr lang="id-ID"/>
                    </a:p>
                  </p:txBody>
                </p:sp>
                <p:sp>
                  <p:nvSpPr>
                    <p:cNvPr id="69" name="Freeform 218"/>
                    <p:cNvSpPr>
                      <a:spLocks/>
                    </p:cNvSpPr>
                    <p:nvPr/>
                  </p:nvSpPr>
                  <p:spPr bwMode="auto">
                    <a:xfrm>
                      <a:off x="4480" y="3282"/>
                      <a:ext cx="288" cy="91"/>
                    </a:xfrm>
                    <a:custGeom>
                      <a:avLst/>
                      <a:gdLst/>
                      <a:ahLst/>
                      <a:cxnLst>
                        <a:cxn ang="0">
                          <a:pos x="220" y="0"/>
                        </a:cxn>
                        <a:cxn ang="0">
                          <a:pos x="191" y="0"/>
                        </a:cxn>
                        <a:cxn ang="0">
                          <a:pos x="161" y="1"/>
                        </a:cxn>
                        <a:cxn ang="0">
                          <a:pos x="131" y="1"/>
                        </a:cxn>
                        <a:cxn ang="0">
                          <a:pos x="102" y="3"/>
                        </a:cxn>
                        <a:cxn ang="0">
                          <a:pos x="73" y="4"/>
                        </a:cxn>
                        <a:cxn ang="0">
                          <a:pos x="43" y="5"/>
                        </a:cxn>
                        <a:cxn ang="0">
                          <a:pos x="15" y="6"/>
                        </a:cxn>
                        <a:cxn ang="0">
                          <a:pos x="17" y="76"/>
                        </a:cxn>
                        <a:cxn ang="0">
                          <a:pos x="55" y="198"/>
                        </a:cxn>
                        <a:cxn ang="0">
                          <a:pos x="99" y="299"/>
                        </a:cxn>
                        <a:cxn ang="0">
                          <a:pos x="147" y="376"/>
                        </a:cxn>
                        <a:cxn ang="0">
                          <a:pos x="183" y="418"/>
                        </a:cxn>
                        <a:cxn ang="0">
                          <a:pos x="206" y="436"/>
                        </a:cxn>
                        <a:cxn ang="0">
                          <a:pos x="229" y="449"/>
                        </a:cxn>
                        <a:cxn ang="0">
                          <a:pos x="253" y="455"/>
                        </a:cxn>
                        <a:cxn ang="0">
                          <a:pos x="277" y="455"/>
                        </a:cxn>
                        <a:cxn ang="0">
                          <a:pos x="300" y="450"/>
                        </a:cxn>
                        <a:cxn ang="0">
                          <a:pos x="323" y="438"/>
                        </a:cxn>
                        <a:cxn ang="0">
                          <a:pos x="346" y="419"/>
                        </a:cxn>
                        <a:cxn ang="0">
                          <a:pos x="381" y="380"/>
                        </a:cxn>
                        <a:cxn ang="0">
                          <a:pos x="429" y="304"/>
                        </a:cxn>
                        <a:cxn ang="0">
                          <a:pos x="473" y="203"/>
                        </a:cxn>
                        <a:cxn ang="0">
                          <a:pos x="512" y="81"/>
                        </a:cxn>
                        <a:cxn ang="0">
                          <a:pos x="511" y="11"/>
                        </a:cxn>
                        <a:cxn ang="0">
                          <a:pos x="475" y="7"/>
                        </a:cxn>
                        <a:cxn ang="0">
                          <a:pos x="438" y="6"/>
                        </a:cxn>
                        <a:cxn ang="0">
                          <a:pos x="402" y="4"/>
                        </a:cxn>
                        <a:cxn ang="0">
                          <a:pos x="366" y="3"/>
                        </a:cxn>
                        <a:cxn ang="0">
                          <a:pos x="328" y="1"/>
                        </a:cxn>
                        <a:cxn ang="0">
                          <a:pos x="291" y="0"/>
                        </a:cxn>
                        <a:cxn ang="0">
                          <a:pos x="253" y="0"/>
                        </a:cxn>
                      </a:cxnLst>
                      <a:rect l="0" t="0" r="r" b="b"/>
                      <a:pathLst>
                        <a:path w="529" h="456">
                          <a:moveTo>
                            <a:pt x="235" y="0"/>
                          </a:moveTo>
                          <a:lnTo>
                            <a:pt x="220" y="0"/>
                          </a:lnTo>
                          <a:lnTo>
                            <a:pt x="205" y="0"/>
                          </a:lnTo>
                          <a:lnTo>
                            <a:pt x="191" y="0"/>
                          </a:lnTo>
                          <a:lnTo>
                            <a:pt x="175" y="0"/>
                          </a:lnTo>
                          <a:lnTo>
                            <a:pt x="161" y="1"/>
                          </a:lnTo>
                          <a:lnTo>
                            <a:pt x="146" y="1"/>
                          </a:lnTo>
                          <a:lnTo>
                            <a:pt x="131" y="1"/>
                          </a:lnTo>
                          <a:lnTo>
                            <a:pt x="117" y="1"/>
                          </a:lnTo>
                          <a:lnTo>
                            <a:pt x="102" y="3"/>
                          </a:lnTo>
                          <a:lnTo>
                            <a:pt x="87" y="3"/>
                          </a:lnTo>
                          <a:lnTo>
                            <a:pt x="73" y="4"/>
                          </a:lnTo>
                          <a:lnTo>
                            <a:pt x="59" y="4"/>
                          </a:lnTo>
                          <a:lnTo>
                            <a:pt x="43" y="5"/>
                          </a:lnTo>
                          <a:lnTo>
                            <a:pt x="29" y="6"/>
                          </a:lnTo>
                          <a:lnTo>
                            <a:pt x="15" y="6"/>
                          </a:lnTo>
                          <a:lnTo>
                            <a:pt x="0" y="7"/>
                          </a:lnTo>
                          <a:lnTo>
                            <a:pt x="17" y="76"/>
                          </a:lnTo>
                          <a:lnTo>
                            <a:pt x="35" y="140"/>
                          </a:lnTo>
                          <a:lnTo>
                            <a:pt x="55" y="198"/>
                          </a:lnTo>
                          <a:lnTo>
                            <a:pt x="77" y="251"/>
                          </a:lnTo>
                          <a:lnTo>
                            <a:pt x="99" y="299"/>
                          </a:lnTo>
                          <a:lnTo>
                            <a:pt x="122" y="341"/>
                          </a:lnTo>
                          <a:lnTo>
                            <a:pt x="147" y="376"/>
                          </a:lnTo>
                          <a:lnTo>
                            <a:pt x="171" y="406"/>
                          </a:lnTo>
                          <a:lnTo>
                            <a:pt x="183" y="418"/>
                          </a:lnTo>
                          <a:lnTo>
                            <a:pt x="194" y="428"/>
                          </a:lnTo>
                          <a:lnTo>
                            <a:pt x="206" y="436"/>
                          </a:lnTo>
                          <a:lnTo>
                            <a:pt x="218" y="444"/>
                          </a:lnTo>
                          <a:lnTo>
                            <a:pt x="229" y="449"/>
                          </a:lnTo>
                          <a:lnTo>
                            <a:pt x="241" y="452"/>
                          </a:lnTo>
                          <a:lnTo>
                            <a:pt x="253" y="455"/>
                          </a:lnTo>
                          <a:lnTo>
                            <a:pt x="266" y="456"/>
                          </a:lnTo>
                          <a:lnTo>
                            <a:pt x="277" y="455"/>
                          </a:lnTo>
                          <a:lnTo>
                            <a:pt x="288" y="454"/>
                          </a:lnTo>
                          <a:lnTo>
                            <a:pt x="300" y="450"/>
                          </a:lnTo>
                          <a:lnTo>
                            <a:pt x="311" y="444"/>
                          </a:lnTo>
                          <a:lnTo>
                            <a:pt x="323" y="438"/>
                          </a:lnTo>
                          <a:lnTo>
                            <a:pt x="334" y="429"/>
                          </a:lnTo>
                          <a:lnTo>
                            <a:pt x="346" y="419"/>
                          </a:lnTo>
                          <a:lnTo>
                            <a:pt x="357" y="408"/>
                          </a:lnTo>
                          <a:lnTo>
                            <a:pt x="381" y="380"/>
                          </a:lnTo>
                          <a:lnTo>
                            <a:pt x="405" y="344"/>
                          </a:lnTo>
                          <a:lnTo>
                            <a:pt x="429" y="304"/>
                          </a:lnTo>
                          <a:lnTo>
                            <a:pt x="452" y="256"/>
                          </a:lnTo>
                          <a:lnTo>
                            <a:pt x="473" y="203"/>
                          </a:lnTo>
                          <a:lnTo>
                            <a:pt x="494" y="145"/>
                          </a:lnTo>
                          <a:lnTo>
                            <a:pt x="512" y="81"/>
                          </a:lnTo>
                          <a:lnTo>
                            <a:pt x="529" y="12"/>
                          </a:lnTo>
                          <a:lnTo>
                            <a:pt x="511" y="11"/>
                          </a:lnTo>
                          <a:lnTo>
                            <a:pt x="494" y="10"/>
                          </a:lnTo>
                          <a:lnTo>
                            <a:pt x="475" y="7"/>
                          </a:lnTo>
                          <a:lnTo>
                            <a:pt x="457" y="6"/>
                          </a:lnTo>
                          <a:lnTo>
                            <a:pt x="438" y="6"/>
                          </a:lnTo>
                          <a:lnTo>
                            <a:pt x="421" y="5"/>
                          </a:lnTo>
                          <a:lnTo>
                            <a:pt x="402" y="4"/>
                          </a:lnTo>
                          <a:lnTo>
                            <a:pt x="383" y="3"/>
                          </a:lnTo>
                          <a:lnTo>
                            <a:pt x="366" y="3"/>
                          </a:lnTo>
                          <a:lnTo>
                            <a:pt x="347" y="1"/>
                          </a:lnTo>
                          <a:lnTo>
                            <a:pt x="328" y="1"/>
                          </a:lnTo>
                          <a:lnTo>
                            <a:pt x="310" y="1"/>
                          </a:lnTo>
                          <a:lnTo>
                            <a:pt x="291" y="0"/>
                          </a:lnTo>
                          <a:lnTo>
                            <a:pt x="272" y="0"/>
                          </a:lnTo>
                          <a:lnTo>
                            <a:pt x="253" y="0"/>
                          </a:lnTo>
                          <a:lnTo>
                            <a:pt x="235" y="0"/>
                          </a:lnTo>
                          <a:close/>
                        </a:path>
                      </a:pathLst>
                    </a:custGeom>
                    <a:solidFill>
                      <a:schemeClr val="folHlink"/>
                    </a:solidFill>
                    <a:ln w="9525">
                      <a:solidFill>
                        <a:schemeClr val="folHlink"/>
                      </a:solidFill>
                      <a:round/>
                      <a:headEnd/>
                      <a:tailEnd/>
                    </a:ln>
                  </p:spPr>
                  <p:txBody>
                    <a:bodyPr/>
                    <a:lstStyle/>
                    <a:p>
                      <a:endParaRPr lang="id-ID"/>
                    </a:p>
                  </p:txBody>
                </p:sp>
              </p:grpSp>
              <p:grpSp>
                <p:nvGrpSpPr>
                  <p:cNvPr id="8" name="Group 219"/>
                  <p:cNvGrpSpPr>
                    <a:grpSpLocks/>
                  </p:cNvGrpSpPr>
                  <p:nvPr/>
                </p:nvGrpSpPr>
                <p:grpSpPr bwMode="auto">
                  <a:xfrm>
                    <a:off x="4752" y="2959"/>
                    <a:ext cx="369" cy="403"/>
                    <a:chOff x="4761" y="2959"/>
                    <a:chExt cx="369" cy="403"/>
                  </a:xfrm>
                </p:grpSpPr>
                <p:sp>
                  <p:nvSpPr>
                    <p:cNvPr id="62" name="Freeform 220"/>
                    <p:cNvSpPr>
                      <a:spLocks/>
                    </p:cNvSpPr>
                    <p:nvPr/>
                  </p:nvSpPr>
                  <p:spPr bwMode="auto">
                    <a:xfrm>
                      <a:off x="4851" y="3046"/>
                      <a:ext cx="279" cy="100"/>
                    </a:xfrm>
                    <a:custGeom>
                      <a:avLst/>
                      <a:gdLst/>
                      <a:ahLst/>
                      <a:cxnLst>
                        <a:cxn ang="0">
                          <a:pos x="39" y="497"/>
                        </a:cxn>
                        <a:cxn ang="0">
                          <a:pos x="510" y="497"/>
                        </a:cxn>
                        <a:cxn ang="0">
                          <a:pos x="504" y="429"/>
                        </a:cxn>
                        <a:cxn ang="0">
                          <a:pos x="494" y="362"/>
                        </a:cxn>
                        <a:cxn ang="0">
                          <a:pos x="480" y="298"/>
                        </a:cxn>
                        <a:cxn ang="0">
                          <a:pos x="462" y="234"/>
                        </a:cxn>
                        <a:cxn ang="0">
                          <a:pos x="441" y="172"/>
                        </a:cxn>
                        <a:cxn ang="0">
                          <a:pos x="417" y="113"/>
                        </a:cxn>
                        <a:cxn ang="0">
                          <a:pos x="388" y="55"/>
                        </a:cxn>
                        <a:cxn ang="0">
                          <a:pos x="357" y="0"/>
                        </a:cxn>
                        <a:cxn ang="0">
                          <a:pos x="336" y="5"/>
                        </a:cxn>
                        <a:cxn ang="0">
                          <a:pos x="314" y="11"/>
                        </a:cxn>
                        <a:cxn ang="0">
                          <a:pos x="294" y="16"/>
                        </a:cxn>
                        <a:cxn ang="0">
                          <a:pos x="272" y="21"/>
                        </a:cxn>
                        <a:cxn ang="0">
                          <a:pos x="250" y="26"/>
                        </a:cxn>
                        <a:cxn ang="0">
                          <a:pos x="227" y="31"/>
                        </a:cxn>
                        <a:cxn ang="0">
                          <a:pos x="205" y="34"/>
                        </a:cxn>
                        <a:cxn ang="0">
                          <a:pos x="183" y="39"/>
                        </a:cxn>
                        <a:cxn ang="0">
                          <a:pos x="161" y="43"/>
                        </a:cxn>
                        <a:cxn ang="0">
                          <a:pos x="138" y="47"/>
                        </a:cxn>
                        <a:cxn ang="0">
                          <a:pos x="115" y="50"/>
                        </a:cxn>
                        <a:cxn ang="0">
                          <a:pos x="93" y="54"/>
                        </a:cxn>
                        <a:cxn ang="0">
                          <a:pos x="70" y="58"/>
                        </a:cxn>
                        <a:cxn ang="0">
                          <a:pos x="47" y="62"/>
                        </a:cxn>
                        <a:cxn ang="0">
                          <a:pos x="23" y="65"/>
                        </a:cxn>
                        <a:cxn ang="0">
                          <a:pos x="0" y="68"/>
                        </a:cxn>
                        <a:cxn ang="0">
                          <a:pos x="7" y="119"/>
                        </a:cxn>
                        <a:cxn ang="0">
                          <a:pos x="15" y="172"/>
                        </a:cxn>
                        <a:cxn ang="0">
                          <a:pos x="22" y="225"/>
                        </a:cxn>
                        <a:cxn ang="0">
                          <a:pos x="27" y="278"/>
                        </a:cxn>
                        <a:cxn ang="0">
                          <a:pos x="32" y="333"/>
                        </a:cxn>
                        <a:cxn ang="0">
                          <a:pos x="35" y="387"/>
                        </a:cxn>
                        <a:cxn ang="0">
                          <a:pos x="37" y="441"/>
                        </a:cxn>
                        <a:cxn ang="0">
                          <a:pos x="39" y="497"/>
                        </a:cxn>
                      </a:cxnLst>
                      <a:rect l="0" t="0" r="r" b="b"/>
                      <a:pathLst>
                        <a:path w="510" h="497">
                          <a:moveTo>
                            <a:pt x="39" y="497"/>
                          </a:moveTo>
                          <a:lnTo>
                            <a:pt x="510" y="497"/>
                          </a:lnTo>
                          <a:lnTo>
                            <a:pt x="504" y="429"/>
                          </a:lnTo>
                          <a:lnTo>
                            <a:pt x="494" y="362"/>
                          </a:lnTo>
                          <a:lnTo>
                            <a:pt x="480" y="298"/>
                          </a:lnTo>
                          <a:lnTo>
                            <a:pt x="462" y="234"/>
                          </a:lnTo>
                          <a:lnTo>
                            <a:pt x="441" y="172"/>
                          </a:lnTo>
                          <a:lnTo>
                            <a:pt x="417" y="113"/>
                          </a:lnTo>
                          <a:lnTo>
                            <a:pt x="388" y="55"/>
                          </a:lnTo>
                          <a:lnTo>
                            <a:pt x="357" y="0"/>
                          </a:lnTo>
                          <a:lnTo>
                            <a:pt x="336" y="5"/>
                          </a:lnTo>
                          <a:lnTo>
                            <a:pt x="314" y="11"/>
                          </a:lnTo>
                          <a:lnTo>
                            <a:pt x="294" y="16"/>
                          </a:lnTo>
                          <a:lnTo>
                            <a:pt x="272" y="21"/>
                          </a:lnTo>
                          <a:lnTo>
                            <a:pt x="250" y="26"/>
                          </a:lnTo>
                          <a:lnTo>
                            <a:pt x="227" y="31"/>
                          </a:lnTo>
                          <a:lnTo>
                            <a:pt x="205" y="34"/>
                          </a:lnTo>
                          <a:lnTo>
                            <a:pt x="183" y="39"/>
                          </a:lnTo>
                          <a:lnTo>
                            <a:pt x="161" y="43"/>
                          </a:lnTo>
                          <a:lnTo>
                            <a:pt x="138" y="47"/>
                          </a:lnTo>
                          <a:lnTo>
                            <a:pt x="115" y="50"/>
                          </a:lnTo>
                          <a:lnTo>
                            <a:pt x="93" y="54"/>
                          </a:lnTo>
                          <a:lnTo>
                            <a:pt x="70" y="58"/>
                          </a:lnTo>
                          <a:lnTo>
                            <a:pt x="47" y="62"/>
                          </a:lnTo>
                          <a:lnTo>
                            <a:pt x="23" y="65"/>
                          </a:lnTo>
                          <a:lnTo>
                            <a:pt x="0" y="68"/>
                          </a:lnTo>
                          <a:lnTo>
                            <a:pt x="7" y="119"/>
                          </a:lnTo>
                          <a:lnTo>
                            <a:pt x="15" y="172"/>
                          </a:lnTo>
                          <a:lnTo>
                            <a:pt x="22" y="225"/>
                          </a:lnTo>
                          <a:lnTo>
                            <a:pt x="27" y="278"/>
                          </a:lnTo>
                          <a:lnTo>
                            <a:pt x="32" y="333"/>
                          </a:lnTo>
                          <a:lnTo>
                            <a:pt x="35" y="387"/>
                          </a:lnTo>
                          <a:lnTo>
                            <a:pt x="37" y="441"/>
                          </a:lnTo>
                          <a:lnTo>
                            <a:pt x="39" y="497"/>
                          </a:lnTo>
                          <a:close/>
                        </a:path>
                      </a:pathLst>
                    </a:custGeom>
                    <a:solidFill>
                      <a:schemeClr val="folHlink"/>
                    </a:solidFill>
                    <a:ln w="9525">
                      <a:solidFill>
                        <a:schemeClr val="folHlink"/>
                      </a:solidFill>
                      <a:round/>
                      <a:headEnd/>
                      <a:tailEnd/>
                    </a:ln>
                  </p:spPr>
                  <p:txBody>
                    <a:bodyPr/>
                    <a:lstStyle/>
                    <a:p>
                      <a:endParaRPr lang="id-ID"/>
                    </a:p>
                  </p:txBody>
                </p:sp>
                <p:sp>
                  <p:nvSpPr>
                    <p:cNvPr id="63" name="Freeform 221"/>
                    <p:cNvSpPr>
                      <a:spLocks/>
                    </p:cNvSpPr>
                    <p:nvPr/>
                  </p:nvSpPr>
                  <p:spPr bwMode="auto">
                    <a:xfrm>
                      <a:off x="4765" y="2959"/>
                      <a:ext cx="234" cy="73"/>
                    </a:xfrm>
                    <a:custGeom>
                      <a:avLst/>
                      <a:gdLst/>
                      <a:ahLst/>
                      <a:cxnLst>
                        <a:cxn ang="0">
                          <a:pos x="429" y="312"/>
                        </a:cxn>
                        <a:cxn ang="0">
                          <a:pos x="409" y="286"/>
                        </a:cxn>
                        <a:cxn ang="0">
                          <a:pos x="385" y="262"/>
                        </a:cxn>
                        <a:cxn ang="0">
                          <a:pos x="362" y="237"/>
                        </a:cxn>
                        <a:cxn ang="0">
                          <a:pos x="338" y="214"/>
                        </a:cxn>
                        <a:cxn ang="0">
                          <a:pos x="313" y="190"/>
                        </a:cxn>
                        <a:cxn ang="0">
                          <a:pos x="287" y="168"/>
                        </a:cxn>
                        <a:cxn ang="0">
                          <a:pos x="261" y="146"/>
                        </a:cxn>
                        <a:cxn ang="0">
                          <a:pos x="233" y="125"/>
                        </a:cxn>
                        <a:cxn ang="0">
                          <a:pos x="206" y="106"/>
                        </a:cxn>
                        <a:cxn ang="0">
                          <a:pos x="177" y="86"/>
                        </a:cxn>
                        <a:cxn ang="0">
                          <a:pos x="149" y="69"/>
                        </a:cxn>
                        <a:cxn ang="0">
                          <a:pos x="120" y="52"/>
                        </a:cxn>
                        <a:cxn ang="0">
                          <a:pos x="90" y="37"/>
                        </a:cxn>
                        <a:cxn ang="0">
                          <a:pos x="61" y="23"/>
                        </a:cxn>
                        <a:cxn ang="0">
                          <a:pos x="30" y="11"/>
                        </a:cxn>
                        <a:cxn ang="0">
                          <a:pos x="0" y="0"/>
                        </a:cxn>
                        <a:cxn ang="0">
                          <a:pos x="19" y="37"/>
                        </a:cxn>
                        <a:cxn ang="0">
                          <a:pos x="36" y="77"/>
                        </a:cxn>
                        <a:cxn ang="0">
                          <a:pos x="55" y="122"/>
                        </a:cxn>
                        <a:cxn ang="0">
                          <a:pos x="73" y="168"/>
                        </a:cxn>
                        <a:cxn ang="0">
                          <a:pos x="89" y="216"/>
                        </a:cxn>
                        <a:cxn ang="0">
                          <a:pos x="105" y="265"/>
                        </a:cxn>
                        <a:cxn ang="0">
                          <a:pos x="119" y="315"/>
                        </a:cxn>
                        <a:cxn ang="0">
                          <a:pos x="131" y="364"/>
                        </a:cxn>
                        <a:cxn ang="0">
                          <a:pos x="151" y="361"/>
                        </a:cxn>
                        <a:cxn ang="0">
                          <a:pos x="170" y="359"/>
                        </a:cxn>
                        <a:cxn ang="0">
                          <a:pos x="189" y="356"/>
                        </a:cxn>
                        <a:cxn ang="0">
                          <a:pos x="208" y="354"/>
                        </a:cxn>
                        <a:cxn ang="0">
                          <a:pos x="228" y="350"/>
                        </a:cxn>
                        <a:cxn ang="0">
                          <a:pos x="247" y="348"/>
                        </a:cxn>
                        <a:cxn ang="0">
                          <a:pos x="265" y="345"/>
                        </a:cxn>
                        <a:cxn ang="0">
                          <a:pos x="284" y="342"/>
                        </a:cxn>
                        <a:cxn ang="0">
                          <a:pos x="303" y="338"/>
                        </a:cxn>
                        <a:cxn ang="0">
                          <a:pos x="322" y="335"/>
                        </a:cxn>
                        <a:cxn ang="0">
                          <a:pos x="339" y="332"/>
                        </a:cxn>
                        <a:cxn ang="0">
                          <a:pos x="358" y="328"/>
                        </a:cxn>
                        <a:cxn ang="0">
                          <a:pos x="375" y="324"/>
                        </a:cxn>
                        <a:cxn ang="0">
                          <a:pos x="394" y="321"/>
                        </a:cxn>
                        <a:cxn ang="0">
                          <a:pos x="412" y="316"/>
                        </a:cxn>
                        <a:cxn ang="0">
                          <a:pos x="429" y="312"/>
                        </a:cxn>
                      </a:cxnLst>
                      <a:rect l="0" t="0" r="r" b="b"/>
                      <a:pathLst>
                        <a:path w="429" h="364">
                          <a:moveTo>
                            <a:pt x="429" y="312"/>
                          </a:moveTo>
                          <a:lnTo>
                            <a:pt x="409" y="286"/>
                          </a:lnTo>
                          <a:lnTo>
                            <a:pt x="385" y="262"/>
                          </a:lnTo>
                          <a:lnTo>
                            <a:pt x="362" y="237"/>
                          </a:lnTo>
                          <a:lnTo>
                            <a:pt x="338" y="214"/>
                          </a:lnTo>
                          <a:lnTo>
                            <a:pt x="313" y="190"/>
                          </a:lnTo>
                          <a:lnTo>
                            <a:pt x="287" y="168"/>
                          </a:lnTo>
                          <a:lnTo>
                            <a:pt x="261" y="146"/>
                          </a:lnTo>
                          <a:lnTo>
                            <a:pt x="233" y="125"/>
                          </a:lnTo>
                          <a:lnTo>
                            <a:pt x="206" y="106"/>
                          </a:lnTo>
                          <a:lnTo>
                            <a:pt x="177" y="86"/>
                          </a:lnTo>
                          <a:lnTo>
                            <a:pt x="149" y="69"/>
                          </a:lnTo>
                          <a:lnTo>
                            <a:pt x="120" y="52"/>
                          </a:lnTo>
                          <a:lnTo>
                            <a:pt x="90" y="37"/>
                          </a:lnTo>
                          <a:lnTo>
                            <a:pt x="61" y="23"/>
                          </a:lnTo>
                          <a:lnTo>
                            <a:pt x="30" y="11"/>
                          </a:lnTo>
                          <a:lnTo>
                            <a:pt x="0" y="0"/>
                          </a:lnTo>
                          <a:lnTo>
                            <a:pt x="19" y="37"/>
                          </a:lnTo>
                          <a:lnTo>
                            <a:pt x="36" y="77"/>
                          </a:lnTo>
                          <a:lnTo>
                            <a:pt x="55" y="122"/>
                          </a:lnTo>
                          <a:lnTo>
                            <a:pt x="73" y="168"/>
                          </a:lnTo>
                          <a:lnTo>
                            <a:pt x="89" y="216"/>
                          </a:lnTo>
                          <a:lnTo>
                            <a:pt x="105" y="265"/>
                          </a:lnTo>
                          <a:lnTo>
                            <a:pt x="119" y="315"/>
                          </a:lnTo>
                          <a:lnTo>
                            <a:pt x="131" y="364"/>
                          </a:lnTo>
                          <a:lnTo>
                            <a:pt x="151" y="361"/>
                          </a:lnTo>
                          <a:lnTo>
                            <a:pt x="170" y="359"/>
                          </a:lnTo>
                          <a:lnTo>
                            <a:pt x="189" y="356"/>
                          </a:lnTo>
                          <a:lnTo>
                            <a:pt x="208" y="354"/>
                          </a:lnTo>
                          <a:lnTo>
                            <a:pt x="228" y="350"/>
                          </a:lnTo>
                          <a:lnTo>
                            <a:pt x="247" y="348"/>
                          </a:lnTo>
                          <a:lnTo>
                            <a:pt x="265" y="345"/>
                          </a:lnTo>
                          <a:lnTo>
                            <a:pt x="284" y="342"/>
                          </a:lnTo>
                          <a:lnTo>
                            <a:pt x="303" y="338"/>
                          </a:lnTo>
                          <a:lnTo>
                            <a:pt x="322" y="335"/>
                          </a:lnTo>
                          <a:lnTo>
                            <a:pt x="339" y="332"/>
                          </a:lnTo>
                          <a:lnTo>
                            <a:pt x="358" y="328"/>
                          </a:lnTo>
                          <a:lnTo>
                            <a:pt x="375" y="324"/>
                          </a:lnTo>
                          <a:lnTo>
                            <a:pt x="394" y="321"/>
                          </a:lnTo>
                          <a:lnTo>
                            <a:pt x="412" y="316"/>
                          </a:lnTo>
                          <a:lnTo>
                            <a:pt x="429" y="312"/>
                          </a:lnTo>
                          <a:close/>
                        </a:path>
                      </a:pathLst>
                    </a:custGeom>
                    <a:solidFill>
                      <a:schemeClr val="folHlink"/>
                    </a:solidFill>
                    <a:ln w="9525">
                      <a:solidFill>
                        <a:schemeClr val="folHlink"/>
                      </a:solidFill>
                      <a:round/>
                      <a:headEnd/>
                      <a:tailEnd/>
                    </a:ln>
                  </p:spPr>
                  <p:txBody>
                    <a:bodyPr/>
                    <a:lstStyle/>
                    <a:p>
                      <a:endParaRPr lang="id-ID"/>
                    </a:p>
                  </p:txBody>
                </p:sp>
                <p:sp>
                  <p:nvSpPr>
                    <p:cNvPr id="64" name="Freeform 222"/>
                    <p:cNvSpPr>
                      <a:spLocks/>
                    </p:cNvSpPr>
                    <p:nvPr/>
                  </p:nvSpPr>
                  <p:spPr bwMode="auto">
                    <a:xfrm>
                      <a:off x="4761" y="3287"/>
                      <a:ext cx="240" cy="75"/>
                    </a:xfrm>
                    <a:custGeom>
                      <a:avLst/>
                      <a:gdLst/>
                      <a:ahLst/>
                      <a:cxnLst>
                        <a:cxn ang="0">
                          <a:pos x="0" y="376"/>
                        </a:cxn>
                        <a:cxn ang="0">
                          <a:pos x="31" y="365"/>
                        </a:cxn>
                        <a:cxn ang="0">
                          <a:pos x="61" y="352"/>
                        </a:cxn>
                        <a:cxn ang="0">
                          <a:pos x="92" y="338"/>
                        </a:cxn>
                        <a:cxn ang="0">
                          <a:pos x="122" y="322"/>
                        </a:cxn>
                        <a:cxn ang="0">
                          <a:pos x="152" y="305"/>
                        </a:cxn>
                        <a:cxn ang="0">
                          <a:pos x="182" y="286"/>
                        </a:cxn>
                        <a:cxn ang="0">
                          <a:pos x="211" y="266"/>
                        </a:cxn>
                        <a:cxn ang="0">
                          <a:pos x="239" y="246"/>
                        </a:cxn>
                        <a:cxn ang="0">
                          <a:pos x="268" y="223"/>
                        </a:cxn>
                        <a:cxn ang="0">
                          <a:pos x="296" y="200"/>
                        </a:cxn>
                        <a:cxn ang="0">
                          <a:pos x="322" y="177"/>
                        </a:cxn>
                        <a:cxn ang="0">
                          <a:pos x="348" y="153"/>
                        </a:cxn>
                        <a:cxn ang="0">
                          <a:pos x="373" y="129"/>
                        </a:cxn>
                        <a:cxn ang="0">
                          <a:pos x="397" y="103"/>
                        </a:cxn>
                        <a:cxn ang="0">
                          <a:pos x="419" y="78"/>
                        </a:cxn>
                        <a:cxn ang="0">
                          <a:pos x="441" y="52"/>
                        </a:cxn>
                        <a:cxn ang="0">
                          <a:pos x="423" y="49"/>
                        </a:cxn>
                        <a:cxn ang="0">
                          <a:pos x="406" y="44"/>
                        </a:cxn>
                        <a:cxn ang="0">
                          <a:pos x="387" y="40"/>
                        </a:cxn>
                        <a:cxn ang="0">
                          <a:pos x="369" y="37"/>
                        </a:cxn>
                        <a:cxn ang="0">
                          <a:pos x="351" y="33"/>
                        </a:cxn>
                        <a:cxn ang="0">
                          <a:pos x="332" y="29"/>
                        </a:cxn>
                        <a:cxn ang="0">
                          <a:pos x="313" y="27"/>
                        </a:cxn>
                        <a:cxn ang="0">
                          <a:pos x="294" y="23"/>
                        </a:cxn>
                        <a:cxn ang="0">
                          <a:pos x="276" y="19"/>
                        </a:cxn>
                        <a:cxn ang="0">
                          <a:pos x="257" y="17"/>
                        </a:cxn>
                        <a:cxn ang="0">
                          <a:pos x="238" y="13"/>
                        </a:cxn>
                        <a:cxn ang="0">
                          <a:pos x="218" y="11"/>
                        </a:cxn>
                        <a:cxn ang="0">
                          <a:pos x="200" y="8"/>
                        </a:cxn>
                        <a:cxn ang="0">
                          <a:pos x="180" y="5"/>
                        </a:cxn>
                        <a:cxn ang="0">
                          <a:pos x="161" y="2"/>
                        </a:cxn>
                        <a:cxn ang="0">
                          <a:pos x="141" y="0"/>
                        </a:cxn>
                        <a:cxn ang="0">
                          <a:pos x="129" y="50"/>
                        </a:cxn>
                        <a:cxn ang="0">
                          <a:pos x="114" y="100"/>
                        </a:cxn>
                        <a:cxn ang="0">
                          <a:pos x="96" y="152"/>
                        </a:cxn>
                        <a:cxn ang="0">
                          <a:pos x="78" y="201"/>
                        </a:cxn>
                        <a:cxn ang="0">
                          <a:pos x="59" y="250"/>
                        </a:cxn>
                        <a:cxn ang="0">
                          <a:pos x="39" y="296"/>
                        </a:cxn>
                        <a:cxn ang="0">
                          <a:pos x="19" y="338"/>
                        </a:cxn>
                        <a:cxn ang="0">
                          <a:pos x="0" y="376"/>
                        </a:cxn>
                      </a:cxnLst>
                      <a:rect l="0" t="0" r="r" b="b"/>
                      <a:pathLst>
                        <a:path w="441" h="376">
                          <a:moveTo>
                            <a:pt x="0" y="376"/>
                          </a:moveTo>
                          <a:lnTo>
                            <a:pt x="31" y="365"/>
                          </a:lnTo>
                          <a:lnTo>
                            <a:pt x="61" y="352"/>
                          </a:lnTo>
                          <a:lnTo>
                            <a:pt x="92" y="338"/>
                          </a:lnTo>
                          <a:lnTo>
                            <a:pt x="122" y="322"/>
                          </a:lnTo>
                          <a:lnTo>
                            <a:pt x="152" y="305"/>
                          </a:lnTo>
                          <a:lnTo>
                            <a:pt x="182" y="286"/>
                          </a:lnTo>
                          <a:lnTo>
                            <a:pt x="211" y="266"/>
                          </a:lnTo>
                          <a:lnTo>
                            <a:pt x="239" y="246"/>
                          </a:lnTo>
                          <a:lnTo>
                            <a:pt x="268" y="223"/>
                          </a:lnTo>
                          <a:lnTo>
                            <a:pt x="296" y="200"/>
                          </a:lnTo>
                          <a:lnTo>
                            <a:pt x="322" y="177"/>
                          </a:lnTo>
                          <a:lnTo>
                            <a:pt x="348" y="153"/>
                          </a:lnTo>
                          <a:lnTo>
                            <a:pt x="373" y="129"/>
                          </a:lnTo>
                          <a:lnTo>
                            <a:pt x="397" y="103"/>
                          </a:lnTo>
                          <a:lnTo>
                            <a:pt x="419" y="78"/>
                          </a:lnTo>
                          <a:lnTo>
                            <a:pt x="441" y="52"/>
                          </a:lnTo>
                          <a:lnTo>
                            <a:pt x="423" y="49"/>
                          </a:lnTo>
                          <a:lnTo>
                            <a:pt x="406" y="44"/>
                          </a:lnTo>
                          <a:lnTo>
                            <a:pt x="387" y="40"/>
                          </a:lnTo>
                          <a:lnTo>
                            <a:pt x="369" y="37"/>
                          </a:lnTo>
                          <a:lnTo>
                            <a:pt x="351" y="33"/>
                          </a:lnTo>
                          <a:lnTo>
                            <a:pt x="332" y="29"/>
                          </a:lnTo>
                          <a:lnTo>
                            <a:pt x="313" y="27"/>
                          </a:lnTo>
                          <a:lnTo>
                            <a:pt x="294" y="23"/>
                          </a:lnTo>
                          <a:lnTo>
                            <a:pt x="276" y="19"/>
                          </a:lnTo>
                          <a:lnTo>
                            <a:pt x="257" y="17"/>
                          </a:lnTo>
                          <a:lnTo>
                            <a:pt x="238" y="13"/>
                          </a:lnTo>
                          <a:lnTo>
                            <a:pt x="218" y="11"/>
                          </a:lnTo>
                          <a:lnTo>
                            <a:pt x="200" y="8"/>
                          </a:lnTo>
                          <a:lnTo>
                            <a:pt x="180" y="5"/>
                          </a:lnTo>
                          <a:lnTo>
                            <a:pt x="161" y="2"/>
                          </a:lnTo>
                          <a:lnTo>
                            <a:pt x="141" y="0"/>
                          </a:lnTo>
                          <a:lnTo>
                            <a:pt x="129" y="50"/>
                          </a:lnTo>
                          <a:lnTo>
                            <a:pt x="114" y="100"/>
                          </a:lnTo>
                          <a:lnTo>
                            <a:pt x="96" y="152"/>
                          </a:lnTo>
                          <a:lnTo>
                            <a:pt x="78" y="201"/>
                          </a:lnTo>
                          <a:lnTo>
                            <a:pt x="59" y="250"/>
                          </a:lnTo>
                          <a:lnTo>
                            <a:pt x="39" y="296"/>
                          </a:lnTo>
                          <a:lnTo>
                            <a:pt x="19" y="338"/>
                          </a:lnTo>
                          <a:lnTo>
                            <a:pt x="0" y="376"/>
                          </a:lnTo>
                          <a:close/>
                        </a:path>
                      </a:pathLst>
                    </a:custGeom>
                    <a:solidFill>
                      <a:schemeClr val="folHlink"/>
                    </a:solidFill>
                    <a:ln w="9525">
                      <a:solidFill>
                        <a:schemeClr val="folHlink"/>
                      </a:solidFill>
                      <a:round/>
                      <a:headEnd/>
                      <a:tailEnd/>
                    </a:ln>
                  </p:spPr>
                  <p:txBody>
                    <a:bodyPr/>
                    <a:lstStyle/>
                    <a:p>
                      <a:endParaRPr lang="id-ID"/>
                    </a:p>
                  </p:txBody>
                </p:sp>
                <p:sp>
                  <p:nvSpPr>
                    <p:cNvPr id="65" name="Freeform 223"/>
                    <p:cNvSpPr>
                      <a:spLocks/>
                    </p:cNvSpPr>
                    <p:nvPr/>
                  </p:nvSpPr>
                  <p:spPr bwMode="auto">
                    <a:xfrm>
                      <a:off x="4852" y="3174"/>
                      <a:ext cx="278" cy="99"/>
                    </a:xfrm>
                    <a:custGeom>
                      <a:avLst/>
                      <a:gdLst/>
                      <a:ahLst/>
                      <a:cxnLst>
                        <a:cxn ang="0">
                          <a:pos x="37" y="0"/>
                        </a:cxn>
                        <a:cxn ang="0">
                          <a:pos x="35" y="54"/>
                        </a:cxn>
                        <a:cxn ang="0">
                          <a:pos x="33" y="109"/>
                        </a:cxn>
                        <a:cxn ang="0">
                          <a:pos x="30" y="163"/>
                        </a:cxn>
                        <a:cxn ang="0">
                          <a:pos x="25" y="217"/>
                        </a:cxn>
                        <a:cxn ang="0">
                          <a:pos x="21" y="270"/>
                        </a:cxn>
                        <a:cxn ang="0">
                          <a:pos x="14" y="323"/>
                        </a:cxn>
                        <a:cxn ang="0">
                          <a:pos x="7" y="376"/>
                        </a:cxn>
                        <a:cxn ang="0">
                          <a:pos x="0" y="428"/>
                        </a:cxn>
                        <a:cxn ang="0">
                          <a:pos x="23" y="431"/>
                        </a:cxn>
                        <a:cxn ang="0">
                          <a:pos x="47" y="434"/>
                        </a:cxn>
                        <a:cxn ang="0">
                          <a:pos x="70" y="438"/>
                        </a:cxn>
                        <a:cxn ang="0">
                          <a:pos x="93" y="441"/>
                        </a:cxn>
                        <a:cxn ang="0">
                          <a:pos x="116" y="445"/>
                        </a:cxn>
                        <a:cxn ang="0">
                          <a:pos x="139" y="449"/>
                        </a:cxn>
                        <a:cxn ang="0">
                          <a:pos x="162" y="452"/>
                        </a:cxn>
                        <a:cxn ang="0">
                          <a:pos x="185" y="457"/>
                        </a:cxn>
                        <a:cxn ang="0">
                          <a:pos x="207" y="461"/>
                        </a:cxn>
                        <a:cxn ang="0">
                          <a:pos x="229" y="466"/>
                        </a:cxn>
                        <a:cxn ang="0">
                          <a:pos x="251" y="471"/>
                        </a:cxn>
                        <a:cxn ang="0">
                          <a:pos x="273" y="476"/>
                        </a:cxn>
                        <a:cxn ang="0">
                          <a:pos x="295" y="481"/>
                        </a:cxn>
                        <a:cxn ang="0">
                          <a:pos x="316" y="485"/>
                        </a:cxn>
                        <a:cxn ang="0">
                          <a:pos x="338" y="492"/>
                        </a:cxn>
                        <a:cxn ang="0">
                          <a:pos x="359" y="497"/>
                        </a:cxn>
                        <a:cxn ang="0">
                          <a:pos x="390" y="441"/>
                        </a:cxn>
                        <a:cxn ang="0">
                          <a:pos x="417" y="383"/>
                        </a:cxn>
                        <a:cxn ang="0">
                          <a:pos x="441" y="324"/>
                        </a:cxn>
                        <a:cxn ang="0">
                          <a:pos x="462" y="263"/>
                        </a:cxn>
                        <a:cxn ang="0">
                          <a:pos x="479" y="199"/>
                        </a:cxn>
                        <a:cxn ang="0">
                          <a:pos x="493" y="135"/>
                        </a:cxn>
                        <a:cxn ang="0">
                          <a:pos x="502" y="68"/>
                        </a:cxn>
                        <a:cxn ang="0">
                          <a:pos x="508" y="0"/>
                        </a:cxn>
                        <a:cxn ang="0">
                          <a:pos x="37" y="0"/>
                        </a:cxn>
                      </a:cxnLst>
                      <a:rect l="0" t="0" r="r" b="b"/>
                      <a:pathLst>
                        <a:path w="508" h="497">
                          <a:moveTo>
                            <a:pt x="37" y="0"/>
                          </a:moveTo>
                          <a:lnTo>
                            <a:pt x="35" y="54"/>
                          </a:lnTo>
                          <a:lnTo>
                            <a:pt x="33" y="109"/>
                          </a:lnTo>
                          <a:lnTo>
                            <a:pt x="30" y="163"/>
                          </a:lnTo>
                          <a:lnTo>
                            <a:pt x="25" y="217"/>
                          </a:lnTo>
                          <a:lnTo>
                            <a:pt x="21" y="270"/>
                          </a:lnTo>
                          <a:lnTo>
                            <a:pt x="14" y="323"/>
                          </a:lnTo>
                          <a:lnTo>
                            <a:pt x="7" y="376"/>
                          </a:lnTo>
                          <a:lnTo>
                            <a:pt x="0" y="428"/>
                          </a:lnTo>
                          <a:lnTo>
                            <a:pt x="23" y="431"/>
                          </a:lnTo>
                          <a:lnTo>
                            <a:pt x="47" y="434"/>
                          </a:lnTo>
                          <a:lnTo>
                            <a:pt x="70" y="438"/>
                          </a:lnTo>
                          <a:lnTo>
                            <a:pt x="93" y="441"/>
                          </a:lnTo>
                          <a:lnTo>
                            <a:pt x="116" y="445"/>
                          </a:lnTo>
                          <a:lnTo>
                            <a:pt x="139" y="449"/>
                          </a:lnTo>
                          <a:lnTo>
                            <a:pt x="162" y="452"/>
                          </a:lnTo>
                          <a:lnTo>
                            <a:pt x="185" y="457"/>
                          </a:lnTo>
                          <a:lnTo>
                            <a:pt x="207" y="461"/>
                          </a:lnTo>
                          <a:lnTo>
                            <a:pt x="229" y="466"/>
                          </a:lnTo>
                          <a:lnTo>
                            <a:pt x="251" y="471"/>
                          </a:lnTo>
                          <a:lnTo>
                            <a:pt x="273" y="476"/>
                          </a:lnTo>
                          <a:lnTo>
                            <a:pt x="295" y="481"/>
                          </a:lnTo>
                          <a:lnTo>
                            <a:pt x="316" y="485"/>
                          </a:lnTo>
                          <a:lnTo>
                            <a:pt x="338" y="492"/>
                          </a:lnTo>
                          <a:lnTo>
                            <a:pt x="359" y="497"/>
                          </a:lnTo>
                          <a:lnTo>
                            <a:pt x="390" y="441"/>
                          </a:lnTo>
                          <a:lnTo>
                            <a:pt x="417" y="383"/>
                          </a:lnTo>
                          <a:lnTo>
                            <a:pt x="441" y="324"/>
                          </a:lnTo>
                          <a:lnTo>
                            <a:pt x="462" y="263"/>
                          </a:lnTo>
                          <a:lnTo>
                            <a:pt x="479" y="199"/>
                          </a:lnTo>
                          <a:lnTo>
                            <a:pt x="493" y="135"/>
                          </a:lnTo>
                          <a:lnTo>
                            <a:pt x="502" y="68"/>
                          </a:lnTo>
                          <a:lnTo>
                            <a:pt x="508" y="0"/>
                          </a:lnTo>
                          <a:lnTo>
                            <a:pt x="37" y="0"/>
                          </a:lnTo>
                          <a:close/>
                        </a:path>
                      </a:pathLst>
                    </a:custGeom>
                    <a:solidFill>
                      <a:schemeClr val="folHlink"/>
                    </a:solidFill>
                    <a:ln w="9525">
                      <a:solidFill>
                        <a:schemeClr val="folHlink"/>
                      </a:solidFill>
                      <a:round/>
                      <a:headEnd/>
                      <a:tailEnd/>
                    </a:ln>
                  </p:spPr>
                  <p:txBody>
                    <a:bodyPr/>
                    <a:lstStyle/>
                    <a:p>
                      <a:endParaRPr lang="id-ID"/>
                    </a:p>
                  </p:txBody>
                </p:sp>
              </p:grpSp>
            </p:grpSp>
            <p:sp>
              <p:nvSpPr>
                <p:cNvPr id="58" name="Freeform 224"/>
                <p:cNvSpPr>
                  <a:spLocks/>
                </p:cNvSpPr>
                <p:nvPr/>
              </p:nvSpPr>
              <p:spPr bwMode="auto">
                <a:xfrm rot="418631">
                  <a:off x="1697" y="2709"/>
                  <a:ext cx="2539" cy="365"/>
                </a:xfrm>
                <a:custGeom>
                  <a:avLst/>
                  <a:gdLst/>
                  <a:ahLst/>
                  <a:cxnLst>
                    <a:cxn ang="0">
                      <a:pos x="45" y="318"/>
                    </a:cxn>
                    <a:cxn ang="0">
                      <a:pos x="408" y="91"/>
                    </a:cxn>
                    <a:cxn ang="0">
                      <a:pos x="907" y="0"/>
                    </a:cxn>
                    <a:cxn ang="0">
                      <a:pos x="1406" y="91"/>
                    </a:cxn>
                    <a:cxn ang="0">
                      <a:pos x="1951" y="318"/>
                    </a:cxn>
                    <a:cxn ang="0">
                      <a:pos x="2313" y="363"/>
                    </a:cxn>
                    <a:cxn ang="0">
                      <a:pos x="2767" y="91"/>
                    </a:cxn>
                    <a:cxn ang="0">
                      <a:pos x="2722" y="227"/>
                    </a:cxn>
                    <a:cxn ang="0">
                      <a:pos x="2359" y="635"/>
                    </a:cxn>
                    <a:cxn ang="0">
                      <a:pos x="1860" y="635"/>
                    </a:cxn>
                    <a:cxn ang="0">
                      <a:pos x="1225" y="318"/>
                    </a:cxn>
                    <a:cxn ang="0">
                      <a:pos x="771" y="227"/>
                    </a:cxn>
                    <a:cxn ang="0">
                      <a:pos x="363" y="227"/>
                    </a:cxn>
                    <a:cxn ang="0">
                      <a:pos x="136" y="272"/>
                    </a:cxn>
                    <a:cxn ang="0">
                      <a:pos x="45" y="318"/>
                    </a:cxn>
                  </a:cxnLst>
                  <a:rect l="0" t="0" r="r" b="b"/>
                  <a:pathLst>
                    <a:path w="2835" h="703">
                      <a:moveTo>
                        <a:pt x="45" y="318"/>
                      </a:moveTo>
                      <a:cubicBezTo>
                        <a:pt x="90" y="288"/>
                        <a:pt x="264" y="144"/>
                        <a:pt x="408" y="91"/>
                      </a:cubicBezTo>
                      <a:cubicBezTo>
                        <a:pt x="552" y="38"/>
                        <a:pt x="741" y="0"/>
                        <a:pt x="907" y="0"/>
                      </a:cubicBezTo>
                      <a:cubicBezTo>
                        <a:pt x="1073" y="0"/>
                        <a:pt x="1232" y="38"/>
                        <a:pt x="1406" y="91"/>
                      </a:cubicBezTo>
                      <a:cubicBezTo>
                        <a:pt x="1580" y="144"/>
                        <a:pt x="1800" y="273"/>
                        <a:pt x="1951" y="318"/>
                      </a:cubicBezTo>
                      <a:cubicBezTo>
                        <a:pt x="2102" y="363"/>
                        <a:pt x="2177" y="401"/>
                        <a:pt x="2313" y="363"/>
                      </a:cubicBezTo>
                      <a:cubicBezTo>
                        <a:pt x="2449" y="325"/>
                        <a:pt x="2699" y="114"/>
                        <a:pt x="2767" y="91"/>
                      </a:cubicBezTo>
                      <a:cubicBezTo>
                        <a:pt x="2835" y="68"/>
                        <a:pt x="2790" y="136"/>
                        <a:pt x="2722" y="227"/>
                      </a:cubicBezTo>
                      <a:cubicBezTo>
                        <a:pt x="2654" y="318"/>
                        <a:pt x="2503" y="567"/>
                        <a:pt x="2359" y="635"/>
                      </a:cubicBezTo>
                      <a:cubicBezTo>
                        <a:pt x="2215" y="703"/>
                        <a:pt x="2049" y="688"/>
                        <a:pt x="1860" y="635"/>
                      </a:cubicBezTo>
                      <a:cubicBezTo>
                        <a:pt x="1671" y="582"/>
                        <a:pt x="1406" y="386"/>
                        <a:pt x="1225" y="318"/>
                      </a:cubicBezTo>
                      <a:cubicBezTo>
                        <a:pt x="1044" y="250"/>
                        <a:pt x="915" y="242"/>
                        <a:pt x="771" y="227"/>
                      </a:cubicBezTo>
                      <a:cubicBezTo>
                        <a:pt x="627" y="212"/>
                        <a:pt x="469" y="220"/>
                        <a:pt x="363" y="227"/>
                      </a:cubicBezTo>
                      <a:cubicBezTo>
                        <a:pt x="257" y="234"/>
                        <a:pt x="189" y="249"/>
                        <a:pt x="136" y="272"/>
                      </a:cubicBezTo>
                      <a:cubicBezTo>
                        <a:pt x="83" y="295"/>
                        <a:pt x="0" y="348"/>
                        <a:pt x="45" y="318"/>
                      </a:cubicBezTo>
                      <a:close/>
                    </a:path>
                  </a:pathLst>
                </a:custGeom>
                <a:solidFill>
                  <a:srgbClr val="0000CC"/>
                </a:solidFill>
                <a:ln w="9525">
                  <a:solidFill>
                    <a:schemeClr val="accent2"/>
                  </a:solidFill>
                  <a:round/>
                  <a:headEnd/>
                  <a:tailEnd/>
                </a:ln>
                <a:effectLst/>
              </p:spPr>
              <p:txBody>
                <a:bodyPr/>
                <a:lstStyle/>
                <a:p>
                  <a:endParaRPr lang="id-ID"/>
                </a:p>
              </p:txBody>
            </p:sp>
          </p:grpSp>
          <p:sp>
            <p:nvSpPr>
              <p:cNvPr id="54" name="Freeform 225"/>
              <p:cNvSpPr>
                <a:spLocks/>
              </p:cNvSpPr>
              <p:nvPr/>
            </p:nvSpPr>
            <p:spPr bwMode="auto">
              <a:xfrm>
                <a:off x="3456" y="845"/>
                <a:ext cx="337" cy="409"/>
              </a:xfrm>
              <a:custGeom>
                <a:avLst/>
                <a:gdLst/>
                <a:ahLst/>
                <a:cxnLst>
                  <a:cxn ang="0">
                    <a:pos x="0" y="816"/>
                  </a:cxn>
                  <a:cxn ang="0">
                    <a:pos x="499" y="1315"/>
                  </a:cxn>
                  <a:cxn ang="0">
                    <a:pos x="1224" y="0"/>
                  </a:cxn>
                  <a:cxn ang="0">
                    <a:pos x="499" y="1678"/>
                  </a:cxn>
                  <a:cxn ang="0">
                    <a:pos x="0" y="816"/>
                  </a:cxn>
                </a:cxnLst>
                <a:rect l="0" t="0" r="r" b="b"/>
                <a:pathLst>
                  <a:path w="1224" h="1678">
                    <a:moveTo>
                      <a:pt x="0" y="816"/>
                    </a:moveTo>
                    <a:lnTo>
                      <a:pt x="499" y="1315"/>
                    </a:lnTo>
                    <a:lnTo>
                      <a:pt x="1224" y="0"/>
                    </a:lnTo>
                    <a:lnTo>
                      <a:pt x="499" y="1678"/>
                    </a:lnTo>
                    <a:lnTo>
                      <a:pt x="0" y="816"/>
                    </a:lnTo>
                    <a:close/>
                  </a:path>
                </a:pathLst>
              </a:custGeom>
              <a:solidFill>
                <a:srgbClr val="CC3300"/>
              </a:solidFill>
              <a:ln w="9525">
                <a:noFill/>
                <a:round/>
                <a:headEnd/>
                <a:tailEnd/>
              </a:ln>
              <a:effectLst/>
            </p:spPr>
            <p:txBody>
              <a:bodyPr/>
              <a:lstStyle/>
              <a:p>
                <a:endParaRPr lang="id-ID"/>
              </a:p>
            </p:txBody>
          </p:sp>
        </p:grpSp>
        <p:sp>
          <p:nvSpPr>
            <p:cNvPr id="52" name="Text Box 268"/>
            <p:cNvSpPr txBox="1">
              <a:spLocks noChangeArrowheads="1"/>
            </p:cNvSpPr>
            <p:nvPr/>
          </p:nvSpPr>
          <p:spPr bwMode="auto">
            <a:xfrm>
              <a:off x="3415" y="1477"/>
              <a:ext cx="630" cy="209"/>
            </a:xfrm>
            <a:prstGeom prst="rect">
              <a:avLst/>
            </a:prstGeom>
            <a:noFill/>
            <a:ln w="9525">
              <a:noFill/>
              <a:miter lim="800000"/>
              <a:headEnd/>
              <a:tailEnd/>
            </a:ln>
            <a:effectLst/>
          </p:spPr>
          <p:txBody>
            <a:bodyPr>
              <a:spAutoFit/>
            </a:bodyPr>
            <a:lstStyle/>
            <a:p>
              <a:pPr algn="ctr">
                <a:spcBef>
                  <a:spcPct val="50000"/>
                </a:spcBef>
              </a:pPr>
              <a:r>
                <a:rPr lang="en-US" sz="1100" dirty="0">
                  <a:latin typeface="Bauhaus 93" pitchFamily="82" charset="0"/>
                </a:rPr>
                <a:t>BAN-PT</a:t>
              </a:r>
              <a:endParaRPr lang="en-US" sz="2000" dirty="0">
                <a:latin typeface="Bauhaus 93" pitchFamily="82" charset="0"/>
              </a:endParaRPr>
            </a:p>
          </p:txBody>
        </p:sp>
      </p:grpSp>
      <p:sp>
        <p:nvSpPr>
          <p:cNvPr id="74" name="TextBox 73"/>
          <p:cNvSpPr txBox="1"/>
          <p:nvPr/>
        </p:nvSpPr>
        <p:spPr>
          <a:xfrm>
            <a:off x="1828800" y="2819400"/>
            <a:ext cx="5257800" cy="707886"/>
          </a:xfrm>
          <a:prstGeom prst="rect">
            <a:avLst/>
          </a:prstGeom>
          <a:noFill/>
        </p:spPr>
        <p:txBody>
          <a:bodyPr wrap="square" rtlCol="0">
            <a:spAutoFit/>
          </a:bodyPr>
          <a:lstStyle/>
          <a:p>
            <a:pPr algn="ctr"/>
            <a:r>
              <a:rPr lang="id-ID" sz="2000" b="1" dirty="0" smtClean="0">
                <a:solidFill>
                  <a:schemeClr val="bg1">
                    <a:lumMod val="95000"/>
                    <a:lumOff val="5000"/>
                  </a:schemeClr>
                </a:solidFill>
              </a:rPr>
              <a:t>M. Budi Djatmiko</a:t>
            </a:r>
          </a:p>
          <a:p>
            <a:pPr algn="ctr"/>
            <a:r>
              <a:rPr lang="id-ID" sz="2000" b="1" dirty="0" smtClean="0">
                <a:solidFill>
                  <a:schemeClr val="bg1">
                    <a:lumMod val="95000"/>
                    <a:lumOff val="5000"/>
                  </a:schemeClr>
                </a:solidFill>
              </a:rPr>
              <a:t>Ketua  APTISI  Pusat - Bidang Organisasi</a:t>
            </a:r>
            <a:endParaRPr lang="id-ID" sz="2000" b="1" dirty="0">
              <a:solidFill>
                <a:schemeClr val="bg1">
                  <a:lumMod val="95000"/>
                  <a:lumOff val="5000"/>
                </a:schemeClr>
              </a:solidFill>
            </a:endParaRPr>
          </a:p>
        </p:txBody>
      </p:sp>
      <p:sp>
        <p:nvSpPr>
          <p:cNvPr id="30" name="TextBox 29"/>
          <p:cNvSpPr txBox="1"/>
          <p:nvPr/>
        </p:nvSpPr>
        <p:spPr>
          <a:xfrm>
            <a:off x="1219200" y="381000"/>
            <a:ext cx="6553200" cy="1200329"/>
          </a:xfrm>
          <a:prstGeom prst="rect">
            <a:avLst/>
          </a:prstGeom>
          <a:noFill/>
        </p:spPr>
        <p:txBody>
          <a:bodyPr wrap="square" rtlCol="0">
            <a:spAutoFit/>
          </a:bodyPr>
          <a:lstStyle/>
          <a:p>
            <a:pPr algn="ctr"/>
            <a:r>
              <a:rPr lang="id-ID" sz="3600" b="1" dirty="0" smtClean="0">
                <a:latin typeface="Arial Narrow" pitchFamily="34" charset="0"/>
                <a:cs typeface="Aharoni" pitchFamily="2" charset="-79"/>
              </a:rPr>
              <a:t>KRITERIA PENILAIAN STANDAR 4 :</a:t>
            </a:r>
          </a:p>
          <a:p>
            <a:pPr algn="ctr"/>
            <a:r>
              <a:rPr lang="id-ID" sz="3600" b="1" dirty="0" smtClean="0"/>
              <a:t>Sumber  Daya  Manusia</a:t>
            </a:r>
          </a:p>
        </p:txBody>
      </p:sp>
      <p:sp>
        <p:nvSpPr>
          <p:cNvPr id="31" name="Subtitle 2"/>
          <p:cNvSpPr txBox="1">
            <a:spLocks/>
          </p:cNvSpPr>
          <p:nvPr/>
        </p:nvSpPr>
        <p:spPr>
          <a:xfrm>
            <a:off x="228600" y="4051300"/>
            <a:ext cx="8686800" cy="2197100"/>
          </a:xfrm>
          <a:prstGeom prst="rect">
            <a:avLst/>
          </a:prstGeom>
        </p:spPr>
        <p:txBody>
          <a:bodyPr vert="horz"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id-ID" sz="3200" b="1" i="0" u="none" strike="noStrike" kern="1200" cap="none" spc="0" normalizeH="0" baseline="0" noProof="0" dirty="0" smtClean="0">
                <a:ln>
                  <a:noFill/>
                </a:ln>
                <a:solidFill>
                  <a:srgbClr val="FFC000"/>
                </a:solidFill>
                <a:effectLst/>
                <a:uLnTx/>
                <a:uFillTx/>
                <a:latin typeface="+mn-lt"/>
                <a:ea typeface="+mn-ea"/>
                <a:cs typeface="+mn-cs"/>
              </a:rPr>
              <a:t>Asosiasi Perguruan Tinggi Swasta Indonesia Wilayah </a:t>
            </a:r>
            <a:r>
              <a:rPr kumimoji="0" lang="en-US" sz="3200" b="1" i="0" u="none" strike="noStrike" kern="1200" cap="none" spc="0" normalizeH="0" baseline="0" noProof="0" dirty="0" smtClean="0">
                <a:ln>
                  <a:noFill/>
                </a:ln>
                <a:solidFill>
                  <a:srgbClr val="FFC000"/>
                </a:solidFill>
                <a:effectLst/>
                <a:uLnTx/>
                <a:uFillTx/>
                <a:latin typeface="+mn-lt"/>
                <a:ea typeface="+mn-ea"/>
                <a:cs typeface="+mn-cs"/>
              </a:rPr>
              <a:t>III DKI Jakarta</a:t>
            </a:r>
            <a:endParaRPr kumimoji="0" lang="id-ID" sz="3200" b="1" i="0" u="none" strike="noStrike" kern="1200" cap="none" spc="0" normalizeH="0" baseline="0" noProof="0" dirty="0" smtClean="0">
              <a:ln>
                <a:noFill/>
              </a:ln>
              <a:solidFill>
                <a:srgbClr val="FFC000"/>
              </a:solidFill>
              <a:effectLs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id-ID" sz="2800" b="1" i="0" u="none" strike="noStrike" kern="1200" cap="none" spc="0" normalizeH="0" baseline="0" noProof="0" dirty="0" smtClean="0">
                <a:ln>
                  <a:noFill/>
                </a:ln>
                <a:solidFill>
                  <a:srgbClr val="FF0000"/>
                </a:solidFill>
                <a:effectLst/>
                <a:uLnTx/>
                <a:uFillTx/>
                <a:latin typeface="Arial" pitchFamily="34" charset="0"/>
                <a:cs typeface="Arial" pitchFamily="34" charset="0"/>
              </a:rPr>
              <a:t>Badan Akreditasi Nasional Perguruan Tinggi</a:t>
            </a: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id-ID" sz="2800" b="1" i="0" u="none" strike="noStrike" kern="1200" cap="none" spc="0" normalizeH="0" baseline="0" noProof="0" dirty="0" smtClean="0">
                <a:ln>
                  <a:noFill/>
                </a:ln>
                <a:effectLst/>
                <a:uLnTx/>
                <a:uFillTx/>
                <a:latin typeface="Arial" pitchFamily="34" charset="0"/>
                <a:cs typeface="Arial" pitchFamily="34" charset="0"/>
              </a:rPr>
              <a:t>Hotel </a:t>
            </a:r>
            <a:r>
              <a:rPr kumimoji="0" lang="en-US" sz="2800" b="1" i="0" u="none" strike="noStrike" kern="1200" cap="none" spc="0" normalizeH="0" baseline="0" noProof="0" dirty="0" err="1" smtClean="0">
                <a:ln>
                  <a:noFill/>
                </a:ln>
                <a:effectLst/>
                <a:uLnTx/>
                <a:uFillTx/>
                <a:latin typeface="Arial" pitchFamily="34" charset="0"/>
                <a:cs typeface="Arial" pitchFamily="34" charset="0"/>
              </a:rPr>
              <a:t>Danau</a:t>
            </a:r>
            <a:r>
              <a:rPr kumimoji="0" lang="en-US" sz="2800" b="1" i="0" u="none" strike="noStrike" kern="1200" cap="none" spc="0" normalizeH="0" baseline="0" noProof="0" dirty="0" smtClean="0">
                <a:ln>
                  <a:noFill/>
                </a:ln>
                <a:effectLst/>
                <a:uLnTx/>
                <a:uFillTx/>
                <a:latin typeface="Arial" pitchFamily="34" charset="0"/>
                <a:cs typeface="Arial" pitchFamily="34" charset="0"/>
              </a:rPr>
              <a:t> </a:t>
            </a:r>
            <a:r>
              <a:rPr kumimoji="0" lang="en-US" sz="2800" b="1" i="0" u="none" strike="noStrike" kern="1200" cap="none" spc="0" normalizeH="0" baseline="0" noProof="0" dirty="0" err="1" smtClean="0">
                <a:ln>
                  <a:noFill/>
                </a:ln>
                <a:effectLst/>
                <a:uLnTx/>
                <a:uFillTx/>
                <a:latin typeface="Arial" pitchFamily="34" charset="0"/>
                <a:cs typeface="Arial" pitchFamily="34" charset="0"/>
              </a:rPr>
              <a:t>Sunter</a:t>
            </a:r>
            <a:r>
              <a:rPr kumimoji="0" lang="en-US" sz="2800" b="1" i="0" u="none" strike="noStrike" kern="1200" cap="none" spc="0" normalizeH="0" baseline="0" noProof="0" dirty="0" smtClean="0">
                <a:ln>
                  <a:noFill/>
                </a:ln>
                <a:effectLst/>
                <a:uLnTx/>
                <a:uFillTx/>
                <a:latin typeface="Arial" pitchFamily="34" charset="0"/>
                <a:cs typeface="Arial" pitchFamily="34" charset="0"/>
              </a:rPr>
              <a:t>, 27-28 </a:t>
            </a:r>
            <a:r>
              <a:rPr kumimoji="0" lang="id-ID" sz="2800" b="1" i="0" u="none" strike="noStrike" kern="1200" cap="none" spc="0" normalizeH="0" baseline="0" noProof="0" dirty="0" smtClean="0">
                <a:ln>
                  <a:noFill/>
                </a:ln>
                <a:effectLst/>
                <a:uLnTx/>
                <a:uFillTx/>
                <a:latin typeface="Arial" pitchFamily="34" charset="0"/>
                <a:cs typeface="Arial" pitchFamily="34" charset="0"/>
              </a:rPr>
              <a:t>November </a:t>
            </a:r>
            <a:r>
              <a:rPr kumimoji="0" lang="id-ID" sz="2800" b="1" i="0" u="none" strike="noStrike" kern="1200" cap="none" spc="0" normalizeH="0" baseline="0" noProof="0" dirty="0" smtClean="0">
                <a:ln>
                  <a:noFill/>
                </a:ln>
                <a:effectLst/>
                <a:uLnTx/>
                <a:uFillTx/>
                <a:latin typeface="Arial" pitchFamily="34" charset="0"/>
                <a:cs typeface="Arial" pitchFamily="34" charset="0"/>
              </a:rPr>
              <a:t>2013</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id-ID" sz="28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477000" cy="5334000"/>
          </a:xfrm>
        </p:spPr>
        <p:txBody>
          <a:bodyPr>
            <a:normAutofit/>
          </a:bodyPr>
          <a:lstStyle/>
          <a:p>
            <a:pPr lvl="0">
              <a:spcBef>
                <a:spcPts val="0"/>
              </a:spcBef>
              <a:buClrTx/>
              <a:buSzTx/>
              <a:buFont typeface="Wingdings"/>
              <a:buChar char="à"/>
              <a:defRPr/>
            </a:pPr>
            <a:r>
              <a:rPr lang="id-ID" sz="1800" b="1" dirty="0" smtClean="0">
                <a:solidFill>
                  <a:prstClr val="black"/>
                </a:solidFill>
                <a:latin typeface="Arial" pitchFamily="34" charset="0"/>
                <a:cs typeface="Arial" pitchFamily="34" charset="0"/>
              </a:rPr>
              <a:t>Point (</a:t>
            </a:r>
            <a:r>
              <a:rPr lang="en-US" sz="1800" b="1" dirty="0" smtClean="0">
                <a:solidFill>
                  <a:prstClr val="black"/>
                </a:solidFill>
                <a:latin typeface="Arial" pitchFamily="34" charset="0"/>
                <a:cs typeface="Arial" pitchFamily="34" charset="0"/>
              </a:rPr>
              <a:t>4</a:t>
            </a:r>
            <a:r>
              <a:rPr lang="id-ID" sz="1800" b="1" dirty="0" smtClean="0">
                <a:solidFill>
                  <a:prstClr val="black"/>
                </a:solidFill>
                <a:latin typeface="Arial" pitchFamily="34" charset="0"/>
                <a:cs typeface="Arial" pitchFamily="34" charset="0"/>
              </a:rPr>
              <a:t>)</a:t>
            </a:r>
            <a:endParaRPr lang="en-US" sz="1800" b="1" dirty="0" smtClean="0">
              <a:solidFill>
                <a:prstClr val="black"/>
              </a:solidFill>
              <a:latin typeface="Arial" pitchFamily="34" charset="0"/>
              <a:cs typeface="Arial" pitchFamily="34" charset="0"/>
            </a:endParaRPr>
          </a:p>
          <a:p>
            <a:pPr>
              <a:spcBef>
                <a:spcPts val="0"/>
              </a:spcBef>
              <a:buNone/>
              <a:defRPr/>
            </a:pPr>
            <a:r>
              <a:rPr lang="en-US" sz="1800" b="1" dirty="0" smtClean="0">
                <a:solidFill>
                  <a:prstClr val="black"/>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Pedoman formal yang lengkap; dan ada bukti dilaksanakan secara konsisten.</a:t>
            </a:r>
            <a:endParaRPr lang="en-US" sz="1800" b="1" dirty="0" smtClean="0">
              <a:solidFill>
                <a:srgbClr val="000000"/>
              </a:solidFill>
              <a:latin typeface="Arial" pitchFamily="34" charset="0"/>
              <a:ea typeface="Times New Roman"/>
              <a:cs typeface="Arial" pitchFamily="34" charset="0"/>
            </a:endParaRPr>
          </a:p>
          <a:p>
            <a:pPr lvl="0">
              <a:spcBef>
                <a:spcPts val="0"/>
              </a:spcBef>
              <a:buClrTx/>
              <a:buSzTx/>
              <a:buNone/>
              <a:defRPr/>
            </a:pPr>
            <a:endParaRPr lang="id-ID" sz="1800" dirty="0" smtClean="0">
              <a:solidFill>
                <a:prstClr val="black"/>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prstClr val="black"/>
                </a:solidFill>
                <a:latin typeface="Arial" pitchFamily="34" charset="0"/>
                <a:ea typeface="Times New Roman"/>
                <a:cs typeface="Arial" pitchFamily="34" charset="0"/>
                <a:sym typeface="Wingdings" pitchFamily="2" charset="2"/>
              </a:rPr>
              <a:t>Point </a:t>
            </a:r>
            <a:r>
              <a:rPr lang="id-ID" sz="1800" b="1" dirty="0" smtClean="0">
                <a:solidFill>
                  <a:prstClr val="black"/>
                </a:solidFill>
                <a:latin typeface="Arial" pitchFamily="34" charset="0"/>
                <a:ea typeface="Times New Roman"/>
                <a:cs typeface="Arial" pitchFamily="34" charset="0"/>
              </a:rPr>
              <a:t>(</a:t>
            </a:r>
            <a:r>
              <a:rPr lang="en-US" sz="1800" b="1" dirty="0" smtClean="0">
                <a:solidFill>
                  <a:prstClr val="black"/>
                </a:solidFill>
                <a:latin typeface="Arial" pitchFamily="34" charset="0"/>
                <a:ea typeface="Times New Roman"/>
                <a:cs typeface="Arial" pitchFamily="34" charset="0"/>
              </a:rPr>
              <a:t>3</a:t>
            </a:r>
            <a:r>
              <a:rPr lang="id-ID" sz="1800" b="1" dirty="0" smtClean="0">
                <a:solidFill>
                  <a:prstClr val="black"/>
                </a:solidFill>
                <a:latin typeface="Arial" pitchFamily="34" charset="0"/>
                <a:ea typeface="Times New Roman"/>
                <a:cs typeface="Arial" pitchFamily="34" charset="0"/>
              </a:rPr>
              <a:t>)</a:t>
            </a:r>
            <a:endParaRPr lang="en-US" sz="1800" b="1" dirty="0" smtClean="0">
              <a:solidFill>
                <a:prstClr val="black"/>
              </a:solidFill>
              <a:latin typeface="Arial" pitchFamily="34" charset="0"/>
              <a:ea typeface="Times New Roman"/>
              <a:cs typeface="Arial" pitchFamily="34" charset="0"/>
            </a:endParaRPr>
          </a:p>
          <a:p>
            <a:pPr>
              <a:spcBef>
                <a:spcPts val="0"/>
              </a:spcBef>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Pedoman formal yang lengkap; dan ada bukti tidak dilaksanakan secara konsisten.</a:t>
            </a:r>
            <a:endParaRPr lang="id-ID" sz="1800" dirty="0" smtClean="0">
              <a:latin typeface="Arial" pitchFamily="34" charset="0"/>
              <a:ea typeface="Times New Roman"/>
              <a:cs typeface="Arial" pitchFamily="34" charset="0"/>
            </a:endParaRPr>
          </a:p>
          <a:p>
            <a:pPr lvl="0">
              <a:spcBef>
                <a:spcPts val="0"/>
              </a:spcBef>
              <a:buClrTx/>
              <a:buSzTx/>
              <a:buNone/>
              <a:defRPr/>
            </a:pPr>
            <a:endParaRPr lang="en-US" sz="1800" dirty="0" smtClean="0">
              <a:solidFill>
                <a:srgbClr val="000000"/>
              </a:solidFill>
              <a:latin typeface="Arial" pitchFamily="34" charset="0"/>
              <a:ea typeface="Times New Roman"/>
              <a:cs typeface="Arial" pitchFamily="34" charset="0"/>
            </a:endParaRPr>
          </a:p>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(2)</a:t>
            </a:r>
          </a:p>
          <a:p>
            <a:pPr>
              <a:spcBef>
                <a:spcPts val="0"/>
              </a:spcBef>
              <a:buNone/>
              <a:defRPr/>
            </a:pPr>
            <a:r>
              <a:rPr lang="en-US" sz="1800" dirty="0" smtClean="0">
                <a:solidFill>
                  <a:srgbClr val="000000"/>
                </a:solidFill>
                <a:latin typeface="Arial" pitchFamily="34" charset="0"/>
                <a:ea typeface="Times New Roman"/>
                <a:cs typeface="Arial" pitchFamily="34" charset="0"/>
              </a:rPr>
              <a:t>	</a:t>
            </a:r>
            <a:r>
              <a:rPr lang="nb-NO" sz="1800" dirty="0" smtClean="0">
                <a:solidFill>
                  <a:srgbClr val="000000"/>
                </a:solidFill>
                <a:latin typeface="Arial" pitchFamily="34" charset="0"/>
                <a:ea typeface="Times New Roman"/>
                <a:cs typeface="Arial" pitchFamily="34" charset="0"/>
              </a:rPr>
              <a:t>Pedoman formal yang lengkap; tetapi tidak dilaksanakan.</a:t>
            </a:r>
            <a:endParaRPr lang="id-ID" sz="1800" dirty="0" smtClean="0">
              <a:solidFill>
                <a:prstClr val="black"/>
              </a:solidFill>
              <a:latin typeface="Arial" pitchFamily="34" charset="0"/>
              <a:cs typeface="Arial" pitchFamily="34" charset="0"/>
            </a:endParaRPr>
          </a:p>
          <a:p>
            <a:pPr lvl="0">
              <a:spcBef>
                <a:spcPts val="0"/>
              </a:spcBef>
              <a:buClrTx/>
              <a:buSzTx/>
              <a:buFont typeface="Wingdings"/>
              <a:buChar char="à"/>
              <a:defRPr/>
            </a:pPr>
            <a:endParaRPr lang="en-US" sz="1800" b="1"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(1)</a:t>
            </a:r>
          </a:p>
          <a:p>
            <a:pPr>
              <a:spcBef>
                <a:spcPts val="0"/>
              </a:spcBef>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Pedoman formal tidak lengkap dan tidak dilaksanakan.</a:t>
            </a:r>
            <a:endParaRPr lang="id-ID" sz="1800" dirty="0" smtClean="0">
              <a:latin typeface="Arial" pitchFamily="34" charset="0"/>
              <a:ea typeface="Times New Roman"/>
              <a:cs typeface="Arial" pitchFamily="34" charset="0"/>
            </a:endParaRPr>
          </a:p>
          <a:p>
            <a:pPr lvl="0">
              <a:spcBef>
                <a:spcPts val="0"/>
              </a:spcBef>
              <a:buClrTx/>
              <a:buSzTx/>
              <a:buFont typeface="Wingdings"/>
              <a:buChar char="à"/>
              <a:defRPr/>
            </a:pPr>
            <a:endParaRPr lang="en-US" sz="1800" b="1" dirty="0" smtClean="0">
              <a:solidFill>
                <a:srgbClr val="000000"/>
              </a:solidFill>
              <a:latin typeface="Arial" pitchFamily="34" charset="0"/>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endParaRPr lang="en-US" sz="1800" dirty="0" smtClean="0">
              <a:latin typeface="Arial" pitchFamily="34" charset="0"/>
              <a:cs typeface="Arial" pitchFamily="34" charset="0"/>
            </a:endParaRPr>
          </a:p>
          <a:p>
            <a:pPr>
              <a:buNone/>
            </a:pPr>
            <a:endParaRPr lang="en-US" sz="1800" dirty="0">
              <a:latin typeface="Arial" pitchFamily="34" charset="0"/>
              <a:cs typeface="Arial" pitchFamily="34" charset="0"/>
            </a:endParaRPr>
          </a:p>
        </p:txBody>
      </p:sp>
      <p:sp>
        <p:nvSpPr>
          <p:cNvPr id="14" name="Rectangle 13"/>
          <p:cNvSpPr/>
          <p:nvPr/>
        </p:nvSpPr>
        <p:spPr>
          <a:xfrm>
            <a:off x="0" y="0"/>
            <a:ext cx="6400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3888" indent="-623888"/>
            <a:r>
              <a:rPr lang="en-US" sz="2000" b="1" dirty="0" smtClean="0">
                <a:solidFill>
                  <a:schemeClr val="tx1"/>
                </a:solidFill>
                <a:latin typeface="Cambria" pitchFamily="18" charset="0"/>
              </a:rPr>
              <a:t>4.2.1 PEDOMAN FORMAL TENTANG SISTEM MONITORING DAN EVALUASI, SERTA REKAM JEJAK KINERJA DOSEN DAN TENAGA KEPENDIDIKAN.</a:t>
            </a:r>
          </a:p>
        </p:txBody>
      </p:sp>
      <p:sp>
        <p:nvSpPr>
          <p:cNvPr id="16" name="Rectangle 15"/>
          <p:cNvSpPr/>
          <p:nvPr/>
        </p:nvSpPr>
        <p:spPr>
          <a:xfrm>
            <a:off x="6400800" y="1524000"/>
            <a:ext cx="2743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id-ID" sz="1600" dirty="0" smtClean="0">
                <a:solidFill>
                  <a:schemeClr val="tx1"/>
                </a:solidFill>
                <a:latin typeface="Book Antiqua" pitchFamily="18" charset="0"/>
              </a:rPr>
              <a:t>Dosen</a:t>
            </a:r>
          </a:p>
          <a:p>
            <a:pPr marL="231775" indent="-231775">
              <a:buFont typeface="Wingdings" pitchFamily="2" charset="2"/>
              <a:buChar char="Ø"/>
            </a:pPr>
            <a:r>
              <a:rPr lang="id-ID" sz="1600" dirty="0" smtClean="0">
                <a:solidFill>
                  <a:schemeClr val="tx1"/>
                </a:solidFill>
                <a:latin typeface="Book Antiqua" pitchFamily="18" charset="0"/>
              </a:rPr>
              <a:t>Monitoring dan evaluasi Nilai Kinerja Dosen (NKD) yang dilakukan setiap semester</a:t>
            </a:r>
          </a:p>
          <a:p>
            <a:pPr marL="231775" indent="-231775">
              <a:buFont typeface="Wingdings" pitchFamily="2" charset="2"/>
              <a:buChar char="Ø"/>
            </a:pPr>
            <a:r>
              <a:rPr lang="id-ID" sz="1600" dirty="0" smtClean="0">
                <a:solidFill>
                  <a:schemeClr val="tx1"/>
                </a:solidFill>
                <a:latin typeface="Book Antiqua" pitchFamily="18" charset="0"/>
              </a:rPr>
              <a:t>Laporan Kinerja Dosen (LKD)</a:t>
            </a:r>
          </a:p>
          <a:p>
            <a:pPr marL="231775" indent="-231775">
              <a:buFont typeface="Wingdings" pitchFamily="2" charset="2"/>
              <a:buChar char="Ø"/>
            </a:pPr>
            <a:r>
              <a:rPr lang="id-ID" sz="1600" dirty="0" smtClean="0">
                <a:solidFill>
                  <a:schemeClr val="tx1"/>
                </a:solidFill>
                <a:latin typeface="Book Antiqua" pitchFamily="18" charset="0"/>
              </a:rPr>
              <a:t>Monitoring dan Evaluasi juga dilakukan melalui  Sistem Informasi Sumber Daya Manusia (SIMSDM). </a:t>
            </a:r>
          </a:p>
          <a:p>
            <a:pPr marL="342900" indent="-342900"/>
            <a:endParaRPr lang="id-ID" sz="1600" dirty="0" smtClean="0">
              <a:solidFill>
                <a:schemeClr val="tx1"/>
              </a:solidFill>
              <a:latin typeface="Book Antiqua" pitchFamily="18" charset="0"/>
            </a:endParaRPr>
          </a:p>
          <a:p>
            <a:pPr marL="342900" indent="-342900"/>
            <a:r>
              <a:rPr lang="id-ID" sz="1600" dirty="0" smtClean="0">
                <a:solidFill>
                  <a:schemeClr val="tx1"/>
                </a:solidFill>
                <a:latin typeface="Book Antiqua" pitchFamily="18" charset="0"/>
              </a:rPr>
              <a:t>Karyawan</a:t>
            </a:r>
          </a:p>
          <a:p>
            <a:pPr marL="231775" indent="-231775">
              <a:buFont typeface="Wingdings" pitchFamily="2" charset="2"/>
              <a:buChar char="Ø"/>
            </a:pPr>
            <a:r>
              <a:rPr lang="id-ID" sz="1600" dirty="0" smtClean="0">
                <a:solidFill>
                  <a:schemeClr val="tx1"/>
                </a:solidFill>
                <a:latin typeface="Book Antiqua" pitchFamily="18" charset="0"/>
              </a:rPr>
              <a:t>Daftar Penilaian Pelaksanaan Pekerjaan (DP3)</a:t>
            </a:r>
          </a:p>
          <a:p>
            <a:pPr marL="231775" indent="-231775">
              <a:buFont typeface="Wingdings" pitchFamily="2" charset="2"/>
              <a:buChar char="Ø"/>
            </a:pPr>
            <a:r>
              <a:rPr lang="id-ID" sz="1600" dirty="0" smtClean="0">
                <a:solidFill>
                  <a:schemeClr val="tx1"/>
                </a:solidFill>
                <a:latin typeface="Book Antiqua" pitchFamily="18" charset="0"/>
              </a:rPr>
              <a:t>Kehadiran, kemampuan, kepribadian</a:t>
            </a:r>
            <a:endParaRPr lang="id-ID" sz="1600" dirty="0">
              <a:solidFill>
                <a:schemeClr val="tx1"/>
              </a:solidFill>
              <a:latin typeface="Book Antiqua" pitchFamily="18" charset="0"/>
            </a:endParaRPr>
          </a:p>
        </p:txBody>
      </p:sp>
      <p:sp>
        <p:nvSpPr>
          <p:cNvPr id="6" name="Rectangle 5"/>
          <p:cNvSpPr/>
          <p:nvPr/>
        </p:nvSpPr>
        <p:spPr>
          <a:xfrm>
            <a:off x="6400800" y="0"/>
            <a:ext cx="27432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Autofit/>
          </a:bodyPr>
          <a:lstStyle/>
          <a:p>
            <a:pPr lvl="0">
              <a:spcBef>
                <a:spcPts val="0"/>
              </a:spcBef>
              <a:buClrTx/>
              <a:buSzTx/>
              <a:buFont typeface="Wingdings"/>
              <a:buChar char="à"/>
              <a:defRPr/>
            </a:pPr>
            <a:r>
              <a:rPr lang="id-ID" sz="1800" b="1" dirty="0" smtClean="0">
                <a:solidFill>
                  <a:prstClr val="black"/>
                </a:solidFill>
                <a:latin typeface="Arial" pitchFamily="34" charset="0"/>
                <a:cs typeface="Arial" pitchFamily="34" charset="0"/>
              </a:rPr>
              <a:t>Point (</a:t>
            </a:r>
            <a:r>
              <a:rPr lang="en-US" sz="1800" b="1" dirty="0" smtClean="0">
                <a:solidFill>
                  <a:prstClr val="black"/>
                </a:solidFill>
                <a:latin typeface="Arial" pitchFamily="34" charset="0"/>
                <a:cs typeface="Arial" pitchFamily="34" charset="0"/>
              </a:rPr>
              <a:t>4</a:t>
            </a:r>
            <a:r>
              <a:rPr lang="id-ID" sz="1800" b="1" dirty="0" smtClean="0">
                <a:solidFill>
                  <a:prstClr val="black"/>
                </a:solidFill>
                <a:latin typeface="Arial" pitchFamily="34" charset="0"/>
                <a:cs typeface="Arial" pitchFamily="34" charset="0"/>
              </a:rPr>
              <a:t>)</a:t>
            </a:r>
            <a:endParaRPr lang="en-US" sz="1800" b="1" dirty="0" smtClean="0">
              <a:solidFill>
                <a:prstClr val="black"/>
              </a:solidFill>
              <a:latin typeface="Arial" pitchFamily="34" charset="0"/>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M</a:t>
            </a:r>
            <a:r>
              <a:rPr lang="id-ID" sz="1800" dirty="0" smtClean="0">
                <a:latin typeface="Arial" pitchFamily="34" charset="0"/>
                <a:ea typeface="Times New Roman"/>
                <a:cs typeface="Arial" pitchFamily="34" charset="0"/>
              </a:rPr>
              <a:t>onev </a:t>
            </a:r>
            <a:r>
              <a:rPr lang="id-ID" sz="1800" dirty="0" smtClean="0">
                <a:solidFill>
                  <a:srgbClr val="000000"/>
                </a:solidFill>
                <a:latin typeface="Arial" pitchFamily="34" charset="0"/>
                <a:ea typeface="Times New Roman"/>
                <a:cs typeface="Arial" pitchFamily="34" charset="0"/>
              </a:rPr>
              <a:t>kinerja dosen di bidang</a:t>
            </a:r>
            <a:r>
              <a:rPr lang="en-US" sz="1800" dirty="0" smtClean="0">
                <a:solidFill>
                  <a:srgbClr val="000000"/>
                </a:solidFill>
                <a:latin typeface="Arial" pitchFamily="34" charset="0"/>
                <a:ea typeface="Times New Roman"/>
                <a:cs typeface="Arial" pitchFamily="34" charset="0"/>
              </a:rPr>
              <a:t>:  </a:t>
            </a:r>
            <a:endParaRPr lang="id-ID" sz="1800" dirty="0" smtClean="0">
              <a:latin typeface="Arial" pitchFamily="34" charset="0"/>
              <a:ea typeface="Times New Roman"/>
              <a:cs typeface="Arial" pitchFamily="34" charset="0"/>
            </a:endParaRPr>
          </a:p>
          <a:p>
            <a:pPr>
              <a:spcBef>
                <a:spcPts val="0"/>
              </a:spcBef>
              <a:buNone/>
              <a:tabLst>
                <a:tab pos="348615" algn="l"/>
              </a:tabLst>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(1) pendidikan</a:t>
            </a:r>
            <a:endParaRPr lang="id-ID" sz="1800" dirty="0" smtClean="0">
              <a:latin typeface="Arial" pitchFamily="34" charset="0"/>
              <a:ea typeface="Times New Roman"/>
              <a:cs typeface="Arial" pitchFamily="34" charset="0"/>
            </a:endParaRPr>
          </a:p>
          <a:p>
            <a:pPr>
              <a:spcBef>
                <a:spcPts val="0"/>
              </a:spcBef>
              <a:buNone/>
              <a:tabLst>
                <a:tab pos="348615" algn="l"/>
              </a:tabLst>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(2) penelitian </a:t>
            </a:r>
            <a:endParaRPr lang="id-ID" sz="1800" dirty="0" smtClean="0">
              <a:latin typeface="Arial" pitchFamily="34" charset="0"/>
              <a:ea typeface="Times New Roman"/>
              <a:cs typeface="Arial" pitchFamily="34" charset="0"/>
            </a:endParaRPr>
          </a:p>
          <a:p>
            <a:pPr marL="213995" indent="-213995">
              <a:spcBef>
                <a:spcPts val="0"/>
              </a:spcBef>
              <a:buNone/>
              <a:tabLst>
                <a:tab pos="348615" algn="l"/>
              </a:tabLst>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(3) pelayanan/ pengabdian kepada masyarakat </a:t>
            </a:r>
            <a:endParaRPr lang="id-ID" sz="1800" dirty="0" smtClean="0">
              <a:latin typeface="Arial" pitchFamily="34" charset="0"/>
              <a:ea typeface="Times New Roman"/>
              <a:cs typeface="Arial" pitchFamily="34" charset="0"/>
            </a:endParaRPr>
          </a:p>
          <a:p>
            <a:pPr marL="13970" indent="-13970">
              <a:spcBef>
                <a:spcPts val="0"/>
              </a:spcBef>
              <a:buNone/>
              <a:tabLst>
                <a:tab pos="348615" algn="l"/>
              </a:tabLst>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yang terdokumentasi dengan baik.  </a:t>
            </a:r>
            <a:endParaRPr lang="id-ID" sz="1800" dirty="0" smtClean="0">
              <a:latin typeface="Arial" pitchFamily="34" charset="0"/>
              <a:ea typeface="Times New Roman"/>
              <a:cs typeface="Arial" pitchFamily="34" charset="0"/>
            </a:endParaRPr>
          </a:p>
          <a:p>
            <a:pPr lvl="0">
              <a:spcBef>
                <a:spcPts val="0"/>
              </a:spcBef>
              <a:buClrTx/>
              <a:buSzTx/>
              <a:buNone/>
              <a:defRPr/>
            </a:pPr>
            <a:endParaRPr lang="id-ID" sz="1800" dirty="0" smtClean="0">
              <a:solidFill>
                <a:prstClr val="black"/>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prstClr val="black"/>
                </a:solidFill>
                <a:latin typeface="Arial" pitchFamily="34" charset="0"/>
                <a:ea typeface="Times New Roman"/>
                <a:cs typeface="Arial" pitchFamily="34" charset="0"/>
                <a:sym typeface="Wingdings" pitchFamily="2" charset="2"/>
              </a:rPr>
              <a:t>Point </a:t>
            </a:r>
            <a:r>
              <a:rPr lang="id-ID" sz="1800" b="1" dirty="0" smtClean="0">
                <a:solidFill>
                  <a:prstClr val="black"/>
                </a:solidFill>
                <a:latin typeface="Arial" pitchFamily="34" charset="0"/>
                <a:ea typeface="Times New Roman"/>
                <a:cs typeface="Arial" pitchFamily="34" charset="0"/>
              </a:rPr>
              <a:t>(</a:t>
            </a:r>
            <a:r>
              <a:rPr lang="en-US" sz="1800" b="1" dirty="0" smtClean="0">
                <a:solidFill>
                  <a:prstClr val="black"/>
                </a:solidFill>
                <a:latin typeface="Arial" pitchFamily="34" charset="0"/>
                <a:ea typeface="Times New Roman"/>
                <a:cs typeface="Arial" pitchFamily="34" charset="0"/>
              </a:rPr>
              <a:t>3</a:t>
            </a:r>
            <a:r>
              <a:rPr lang="id-ID" sz="1800" b="1" dirty="0" smtClean="0">
                <a:solidFill>
                  <a:prstClr val="black"/>
                </a:solidFill>
                <a:latin typeface="Arial" pitchFamily="34" charset="0"/>
                <a:ea typeface="Times New Roman"/>
                <a:cs typeface="Arial" pitchFamily="34" charset="0"/>
              </a:rPr>
              <a:t>)</a:t>
            </a:r>
            <a:endParaRPr lang="en-US" sz="1800" b="1" dirty="0" smtClean="0">
              <a:solidFill>
                <a:prstClr val="black"/>
              </a:solidFill>
              <a:latin typeface="Arial" pitchFamily="34" charset="0"/>
              <a:ea typeface="Times New Roman"/>
              <a:cs typeface="Arial" pitchFamily="34" charset="0"/>
            </a:endParaRPr>
          </a:p>
          <a:p>
            <a:pPr>
              <a:spcBef>
                <a:spcPts val="0"/>
              </a:spcBef>
              <a:buNone/>
              <a:tabLst>
                <a:tab pos="348615" algn="l"/>
              </a:tabLst>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Monev tentang kinerja dosen di bidang</a:t>
            </a:r>
            <a:r>
              <a:rPr lang="en-US" sz="1800" dirty="0" smtClean="0">
                <a:solidFill>
                  <a:srgbClr val="000000"/>
                </a:solidFill>
                <a:latin typeface="Arial" pitchFamily="34" charset="0"/>
                <a:ea typeface="Times New Roman"/>
                <a:cs typeface="Arial" pitchFamily="34" charset="0"/>
              </a:rPr>
              <a:t>:</a:t>
            </a:r>
            <a:endParaRPr lang="id-ID" sz="1800" dirty="0" smtClean="0">
              <a:latin typeface="Arial" pitchFamily="34" charset="0"/>
              <a:ea typeface="Times New Roman"/>
              <a:cs typeface="Arial" pitchFamily="34" charset="0"/>
            </a:endParaRPr>
          </a:p>
          <a:p>
            <a:pPr>
              <a:spcBef>
                <a:spcPts val="0"/>
              </a:spcBef>
              <a:buNone/>
              <a:tabLst>
                <a:tab pos="348615" algn="l"/>
              </a:tabLst>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(1) pendidikan</a:t>
            </a:r>
            <a:endParaRPr lang="id-ID" sz="1800" dirty="0" smtClean="0">
              <a:latin typeface="Arial" pitchFamily="34" charset="0"/>
              <a:ea typeface="Times New Roman"/>
              <a:cs typeface="Arial" pitchFamily="34" charset="0"/>
            </a:endParaRPr>
          </a:p>
          <a:p>
            <a:pPr>
              <a:spcBef>
                <a:spcPts val="0"/>
              </a:spcBef>
              <a:buNone/>
              <a:tabLst>
                <a:tab pos="348615" algn="l"/>
              </a:tabLst>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(2) penelitian </a:t>
            </a:r>
            <a:endParaRPr lang="id-ID" sz="1800" dirty="0" smtClean="0">
              <a:latin typeface="Arial" pitchFamily="34" charset="0"/>
              <a:ea typeface="Times New Roman"/>
              <a:cs typeface="Arial" pitchFamily="34" charset="0"/>
            </a:endParaRPr>
          </a:p>
          <a:p>
            <a:pPr marL="213995" indent="-213995">
              <a:spcBef>
                <a:spcPts val="0"/>
              </a:spcBef>
              <a:buNone/>
              <a:tabLst>
                <a:tab pos="348615" algn="l"/>
              </a:tabLst>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(3) pelayanan/ pengabdian  kepada masyarakat </a:t>
            </a:r>
            <a:endParaRPr lang="id-ID" sz="1800" dirty="0" smtClean="0">
              <a:latin typeface="Arial" pitchFamily="34" charset="0"/>
              <a:ea typeface="Times New Roman"/>
              <a:cs typeface="Arial" pitchFamily="34" charset="0"/>
            </a:endParaRPr>
          </a:p>
          <a:p>
            <a:pPr>
              <a:spcBef>
                <a:spcPts val="0"/>
              </a:spcBef>
              <a:buNone/>
            </a:pPr>
            <a:r>
              <a:rPr lang="id-ID" sz="1800" dirty="0" smtClean="0">
                <a:solidFill>
                  <a:srgbClr val="000000"/>
                </a:solidFill>
                <a:latin typeface="Arial" pitchFamily="34" charset="0"/>
                <a:ea typeface="Times New Roman"/>
                <a:cs typeface="Arial" pitchFamily="34" charset="0"/>
              </a:rPr>
              <a:t>	tetapi tidak terdokumentasi dengan baik.</a:t>
            </a:r>
            <a:endParaRPr lang="en-US" sz="1800" dirty="0" smtClean="0">
              <a:latin typeface="Arial" pitchFamily="34" charset="0"/>
              <a:cs typeface="Arial" pitchFamily="34" charset="0"/>
            </a:endParaRPr>
          </a:p>
          <a:p>
            <a:pPr lvl="0">
              <a:spcBef>
                <a:spcPts val="0"/>
              </a:spcBef>
              <a:buClrTx/>
              <a:buSzTx/>
              <a:buNone/>
              <a:defRPr/>
            </a:pPr>
            <a:endParaRPr lang="en-US" sz="1800" dirty="0" smtClean="0">
              <a:solidFill>
                <a:srgbClr val="000000"/>
              </a:solidFill>
              <a:latin typeface="Arial" pitchFamily="34" charset="0"/>
              <a:ea typeface="Times New Roman"/>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1825" indent="-631825"/>
            <a:r>
              <a:rPr lang="en-US" sz="2000" b="1" dirty="0" smtClean="0">
                <a:solidFill>
                  <a:schemeClr val="tx1"/>
                </a:solidFill>
                <a:latin typeface="Cambria" pitchFamily="18" charset="0"/>
              </a:rPr>
              <a:t>4.2.2 PELAKSANAAN MONITORING DAN EVALUASI (MONEV) KINERJA DOSEN DI BIDANG  PENDIDIKAN, PENELITIAN, PELAYANAN/PENGABDIAN KEPADA MASYARAKAT</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id-ID" sz="1000" dirty="0" smtClean="0">
              <a:solidFill>
                <a:schemeClr val="tx1"/>
              </a:solidFill>
              <a:latin typeface="Book Antiqua" pitchFamily="18" charset="0"/>
            </a:endParaRPr>
          </a:p>
        </p:txBody>
      </p:sp>
      <p:sp>
        <p:nvSpPr>
          <p:cNvPr id="6" name="Rectangle 5"/>
          <p:cNvSpPr/>
          <p:nvPr/>
        </p:nvSpPr>
        <p:spPr>
          <a:xfrm>
            <a:off x="7162800" y="0"/>
            <a:ext cx="19812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Autofit/>
          </a:bodyPr>
          <a:lstStyle/>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(2)</a:t>
            </a:r>
          </a:p>
          <a:p>
            <a:pPr>
              <a:spcBef>
                <a:spcPts val="0"/>
              </a:spcBef>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Monev kinerja dosen di bidang pendidikan yang terdokumentasikan dengan baik tetapi tidak</a:t>
            </a:r>
            <a:r>
              <a:rPr lang="id-ID" sz="1800" i="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ada bukti di bidang penelitian  atau pelayanan/ pengabdian kepada masyarakat. </a:t>
            </a:r>
            <a:endParaRPr lang="id-ID" sz="1800" dirty="0" smtClean="0">
              <a:latin typeface="Arial" pitchFamily="34" charset="0"/>
              <a:ea typeface="Times New Roman"/>
              <a:cs typeface="Arial" pitchFamily="34" charset="0"/>
            </a:endParaRPr>
          </a:p>
          <a:p>
            <a:pPr lvl="0">
              <a:spcBef>
                <a:spcPts val="0"/>
              </a:spcBef>
              <a:buClrTx/>
              <a:buSzTx/>
              <a:buNone/>
              <a:defRPr/>
            </a:pPr>
            <a:endParaRPr lang="en-US" sz="1800" b="1"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(1)</a:t>
            </a:r>
          </a:p>
          <a:p>
            <a:pPr>
              <a:spcBef>
                <a:spcPts val="0"/>
              </a:spcBef>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Monev kinerja dosen di bidang  pendidikan tetapi tidak terdokumentasikan dengan baik serta tidak ada bukti di bidang penelitian  atau pelayanan/ pengabdian kepada masyarakat.</a:t>
            </a:r>
            <a:endParaRPr lang="en-US" sz="1800" b="1" dirty="0" smtClean="0">
              <a:solidFill>
                <a:srgbClr val="000000"/>
              </a:solidFill>
              <a:latin typeface="Arial" pitchFamily="34" charset="0"/>
              <a:cs typeface="Arial" pitchFamily="34" charset="0"/>
            </a:endParaRPr>
          </a:p>
          <a:p>
            <a:pPr lvl="0">
              <a:spcBef>
                <a:spcPts val="0"/>
              </a:spcBef>
              <a:buClrTx/>
              <a:buSzTx/>
              <a:buNone/>
              <a:defRPr/>
            </a:pPr>
            <a:endParaRPr lang="en-US" sz="1800" dirty="0" smtClean="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1825" indent="-631825"/>
            <a:r>
              <a:rPr lang="en-US" sz="2000" b="1" dirty="0" smtClean="0">
                <a:solidFill>
                  <a:schemeClr val="tx1"/>
                </a:solidFill>
                <a:latin typeface="Cambria" pitchFamily="18" charset="0"/>
              </a:rPr>
              <a:t>4.2.2 PELAKSANAAN MONITORING DAN EVALUASI (MONEV) KINERJA DOSEN DI BIDANG  PENDIDIKAN, PENELITIAN, PELAYANAN/PENGABDIAN KEPADA MASYARAKAT</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id-ID" sz="1000" dirty="0" smtClean="0">
              <a:solidFill>
                <a:schemeClr val="tx1"/>
              </a:solidFill>
              <a:latin typeface="Book Antiqua" pitchFamily="18" charset="0"/>
            </a:endParaRPr>
          </a:p>
        </p:txBody>
      </p:sp>
      <p:sp>
        <p:nvSpPr>
          <p:cNvPr id="6" name="Rectangle 5"/>
          <p:cNvSpPr/>
          <p:nvPr/>
        </p:nvSpPr>
        <p:spPr>
          <a:xfrm>
            <a:off x="7162800" y="0"/>
            <a:ext cx="19812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1825" indent="-631825"/>
            <a:r>
              <a:rPr lang="en-US" sz="2000" b="1" dirty="0" smtClean="0">
                <a:solidFill>
                  <a:schemeClr val="tx1"/>
                </a:solidFill>
                <a:latin typeface="Cambria" pitchFamily="18" charset="0"/>
              </a:rPr>
              <a:t>4.2.2 PELAKSANAAN MONITORING DAN EVALUASI (MONEV) KINERJA DOSEN DI BIDANG  PENDIDIKAN, PENELITIAN, PELAYANAN/PENGABDIAN KEPADA MASYARAKAT</a:t>
            </a:r>
          </a:p>
        </p:txBody>
      </p:sp>
      <p:graphicFrame>
        <p:nvGraphicFramePr>
          <p:cNvPr id="6" name="Table 5"/>
          <p:cNvGraphicFramePr>
            <a:graphicFrameLocks noGrp="1"/>
          </p:cNvGraphicFramePr>
          <p:nvPr/>
        </p:nvGraphicFramePr>
        <p:xfrm>
          <a:off x="228600" y="1676400"/>
          <a:ext cx="8686800" cy="4952998"/>
        </p:xfrm>
        <a:graphic>
          <a:graphicData uri="http://schemas.openxmlformats.org/drawingml/2006/table">
            <a:tbl>
              <a:tblPr/>
              <a:tblGrid>
                <a:gridCol w="1108953"/>
                <a:gridCol w="1463460"/>
                <a:gridCol w="1241123"/>
                <a:gridCol w="1241123"/>
                <a:gridCol w="1241123"/>
                <a:gridCol w="2391018"/>
              </a:tblGrid>
              <a:tr h="445111">
                <a:tc rowSpan="2">
                  <a:txBody>
                    <a:bodyPr/>
                    <a:lstStyle/>
                    <a:p>
                      <a:pPr marL="0" marR="0" algn="ctr">
                        <a:lnSpc>
                          <a:spcPct val="115000"/>
                        </a:lnSpc>
                        <a:spcBef>
                          <a:spcPts val="0"/>
                        </a:spcBef>
                        <a:spcAft>
                          <a:spcPts val="1000"/>
                        </a:spcAft>
                      </a:pPr>
                      <a:r>
                        <a:rPr lang="en-US" sz="1000" dirty="0" err="1">
                          <a:solidFill>
                            <a:schemeClr val="tx1"/>
                          </a:solidFill>
                          <a:latin typeface="Arial" pitchFamily="34" charset="0"/>
                          <a:ea typeface="Times New Roman"/>
                          <a:cs typeface="Arial" pitchFamily="34" charset="0"/>
                        </a:rPr>
                        <a:t>Fakultas</a:t>
                      </a:r>
                      <a:r>
                        <a:rPr lang="en-US" sz="1000" dirty="0">
                          <a:solidFill>
                            <a:schemeClr val="tx1"/>
                          </a:solidFill>
                          <a:latin typeface="Arial" pitchFamily="34" charset="0"/>
                          <a:ea typeface="Times New Roman"/>
                          <a:cs typeface="Arial" pitchFamily="34" charset="0"/>
                        </a:rPr>
                        <a:t> </a:t>
                      </a:r>
                      <a:endParaRPr lang="en-US" sz="1000" dirty="0">
                        <a:solidFill>
                          <a:schemeClr val="tx1"/>
                        </a:solidFill>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p>
                      <a:pPr marL="0" marR="0" algn="ctr">
                        <a:lnSpc>
                          <a:spcPct val="115000"/>
                        </a:lnSpc>
                        <a:spcBef>
                          <a:spcPts val="0"/>
                        </a:spcBef>
                        <a:spcAft>
                          <a:spcPts val="0"/>
                        </a:spcAft>
                      </a:pPr>
                      <a:r>
                        <a:rPr lang="en-US" sz="1000" dirty="0">
                          <a:solidFill>
                            <a:schemeClr val="tx1"/>
                          </a:solidFill>
                          <a:latin typeface="Arial" pitchFamily="34" charset="0"/>
                          <a:ea typeface="Calibri"/>
                          <a:cs typeface="Arial" pitchFamily="34" charset="0"/>
                        </a:rPr>
                        <a:t>Semester </a:t>
                      </a:r>
                      <a:r>
                        <a:rPr lang="en-US" sz="1000" dirty="0" err="1">
                          <a:solidFill>
                            <a:schemeClr val="tx1"/>
                          </a:solidFill>
                          <a:latin typeface="Arial" pitchFamily="34" charset="0"/>
                          <a:ea typeface="Calibri"/>
                          <a:cs typeface="Arial" pitchFamily="34" charset="0"/>
                        </a:rPr>
                        <a:t>Genap</a:t>
                      </a:r>
                      <a:r>
                        <a:rPr lang="en-US" sz="1000" dirty="0">
                          <a:solidFill>
                            <a:schemeClr val="tx1"/>
                          </a:solidFill>
                          <a:latin typeface="Arial" pitchFamily="34" charset="0"/>
                          <a:ea typeface="Calibri"/>
                          <a:cs typeface="Arial" pitchFamily="34" charset="0"/>
                        </a:rPr>
                        <a:t> </a:t>
                      </a:r>
                    </a:p>
                    <a:p>
                      <a:pPr marL="0" marR="0" algn="ctr">
                        <a:lnSpc>
                          <a:spcPct val="115000"/>
                        </a:lnSpc>
                        <a:spcBef>
                          <a:spcPts val="0"/>
                        </a:spcBef>
                        <a:spcAft>
                          <a:spcPts val="0"/>
                        </a:spcAft>
                      </a:pPr>
                      <a:r>
                        <a:rPr lang="en-US" sz="1000" dirty="0">
                          <a:solidFill>
                            <a:schemeClr val="tx1"/>
                          </a:solidFill>
                          <a:latin typeface="Arial" pitchFamily="34" charset="0"/>
                          <a:ea typeface="Calibri"/>
                          <a:cs typeface="Arial" pitchFamily="34" charset="0"/>
                        </a:rPr>
                        <a:t>2010/2011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000" dirty="0">
                          <a:solidFill>
                            <a:schemeClr val="tx1"/>
                          </a:solidFill>
                          <a:latin typeface="Arial" pitchFamily="34" charset="0"/>
                          <a:ea typeface="Calibri"/>
                          <a:cs typeface="Arial" pitchFamily="34" charset="0"/>
                        </a:rPr>
                        <a:t>Semester </a:t>
                      </a:r>
                      <a:r>
                        <a:rPr lang="en-US" sz="1000" dirty="0" err="1">
                          <a:solidFill>
                            <a:schemeClr val="tx1"/>
                          </a:solidFill>
                          <a:latin typeface="Arial" pitchFamily="34" charset="0"/>
                          <a:ea typeface="Calibri"/>
                          <a:cs typeface="Arial" pitchFamily="34" charset="0"/>
                        </a:rPr>
                        <a:t>Ganjil</a:t>
                      </a:r>
                      <a:r>
                        <a:rPr lang="en-US" sz="1000" dirty="0">
                          <a:solidFill>
                            <a:schemeClr val="tx1"/>
                          </a:solidFill>
                          <a:latin typeface="Arial" pitchFamily="34" charset="0"/>
                          <a:ea typeface="Calibri"/>
                          <a:cs typeface="Arial" pitchFamily="34" charset="0"/>
                        </a:rPr>
                        <a:t> </a:t>
                      </a:r>
                    </a:p>
                    <a:p>
                      <a:pPr marL="0" marR="0" algn="ctr">
                        <a:lnSpc>
                          <a:spcPct val="115000"/>
                        </a:lnSpc>
                        <a:spcBef>
                          <a:spcPts val="0"/>
                        </a:spcBef>
                        <a:spcAft>
                          <a:spcPts val="0"/>
                        </a:spcAft>
                      </a:pPr>
                      <a:r>
                        <a:rPr lang="en-US" sz="1000" dirty="0">
                          <a:solidFill>
                            <a:schemeClr val="tx1"/>
                          </a:solidFill>
                          <a:latin typeface="Arial" pitchFamily="34" charset="0"/>
                          <a:ea typeface="Calibri"/>
                          <a:cs typeface="Arial" pitchFamily="34" charset="0"/>
                        </a:rPr>
                        <a:t>2011/2012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rowSpan="2">
                  <a:txBody>
                    <a:bodyPr/>
                    <a:lstStyle/>
                    <a:p>
                      <a:pPr marL="0" marR="0" algn="ctr">
                        <a:lnSpc>
                          <a:spcPct val="115000"/>
                        </a:lnSpc>
                        <a:spcBef>
                          <a:spcPts val="0"/>
                        </a:spcBef>
                        <a:spcAft>
                          <a:spcPts val="0"/>
                        </a:spcAft>
                      </a:pPr>
                      <a:r>
                        <a:rPr lang="en-US" sz="1000">
                          <a:solidFill>
                            <a:schemeClr val="tx1"/>
                          </a:solidFill>
                          <a:latin typeface="Arial" pitchFamily="34" charset="0"/>
                          <a:ea typeface="Calibri"/>
                          <a:cs typeface="Arial" pitchFamily="34" charset="0"/>
                        </a:rPr>
                        <a:t>Keterangan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667668">
                <a:tc vMerge="1">
                  <a:txBody>
                    <a:bodyPr/>
                    <a:lstStyle/>
                    <a:p>
                      <a:endParaRPr lang="en-US"/>
                    </a:p>
                  </a:txBody>
                  <a:tcPr/>
                </a:tc>
                <a:tc>
                  <a:txBody>
                    <a:bodyPr/>
                    <a:lstStyle/>
                    <a:p>
                      <a:pPr marL="0" marR="0" algn="ctr">
                        <a:lnSpc>
                          <a:spcPct val="115000"/>
                        </a:lnSpc>
                        <a:spcBef>
                          <a:spcPts val="0"/>
                        </a:spcBef>
                        <a:spcAft>
                          <a:spcPts val="0"/>
                        </a:spcAft>
                      </a:pPr>
                      <a:r>
                        <a:rPr lang="en-US" sz="1000" dirty="0" err="1">
                          <a:solidFill>
                            <a:schemeClr val="tx1"/>
                          </a:solidFill>
                          <a:latin typeface="Arial" pitchFamily="34" charset="0"/>
                          <a:ea typeface="Times New Roman"/>
                          <a:cs typeface="Arial" pitchFamily="34" charset="0"/>
                        </a:rPr>
                        <a:t>Memenuhi</a:t>
                      </a:r>
                      <a:endParaRPr lang="en-US" sz="1000" dirty="0">
                        <a:solidFill>
                          <a:schemeClr val="tx1"/>
                        </a:solidFill>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dirty="0" err="1">
                          <a:solidFill>
                            <a:schemeClr val="tx1"/>
                          </a:solidFill>
                          <a:latin typeface="Arial" pitchFamily="34" charset="0"/>
                          <a:ea typeface="Calibri"/>
                          <a:cs typeface="Arial" pitchFamily="34" charset="0"/>
                        </a:rPr>
                        <a:t>Tidak</a:t>
                      </a:r>
                      <a:r>
                        <a:rPr lang="en-US" sz="1000" dirty="0">
                          <a:solidFill>
                            <a:schemeClr val="tx1"/>
                          </a:solidFill>
                          <a:latin typeface="Arial" pitchFamily="34" charset="0"/>
                          <a:ea typeface="Calibri"/>
                          <a:cs typeface="Arial" pitchFamily="34" charset="0"/>
                        </a:rPr>
                        <a:t> </a:t>
                      </a:r>
                      <a:r>
                        <a:rPr lang="en-US" sz="1000" dirty="0" err="1">
                          <a:solidFill>
                            <a:schemeClr val="tx1"/>
                          </a:solidFill>
                          <a:latin typeface="Arial" pitchFamily="34" charset="0"/>
                          <a:ea typeface="Calibri"/>
                          <a:cs typeface="Arial" pitchFamily="34" charset="0"/>
                        </a:rPr>
                        <a:t>Memenuhi</a:t>
                      </a:r>
                      <a:endParaRPr lang="en-US" sz="1000" dirty="0">
                        <a:solidFill>
                          <a:schemeClr val="tx1"/>
                        </a:solidFill>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dirty="0" err="1">
                          <a:solidFill>
                            <a:schemeClr val="tx1"/>
                          </a:solidFill>
                          <a:latin typeface="Arial" pitchFamily="34" charset="0"/>
                          <a:ea typeface="Times New Roman"/>
                          <a:cs typeface="Arial" pitchFamily="34" charset="0"/>
                        </a:rPr>
                        <a:t>Memenuhi</a:t>
                      </a:r>
                      <a:endParaRPr lang="en-US" sz="1000" dirty="0">
                        <a:solidFill>
                          <a:schemeClr val="tx1"/>
                        </a:solidFill>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dirty="0" err="1">
                          <a:solidFill>
                            <a:schemeClr val="tx1"/>
                          </a:solidFill>
                          <a:latin typeface="Arial" pitchFamily="34" charset="0"/>
                          <a:ea typeface="Calibri"/>
                          <a:cs typeface="Arial" pitchFamily="34" charset="0"/>
                        </a:rPr>
                        <a:t>Tidak</a:t>
                      </a:r>
                      <a:r>
                        <a:rPr lang="en-US" sz="1000" dirty="0">
                          <a:solidFill>
                            <a:schemeClr val="tx1"/>
                          </a:solidFill>
                          <a:latin typeface="Arial" pitchFamily="34" charset="0"/>
                          <a:ea typeface="Calibri"/>
                          <a:cs typeface="Arial" pitchFamily="34" charset="0"/>
                        </a:rPr>
                        <a:t> </a:t>
                      </a:r>
                      <a:r>
                        <a:rPr lang="en-US" sz="1000" dirty="0" err="1">
                          <a:solidFill>
                            <a:schemeClr val="tx1"/>
                          </a:solidFill>
                          <a:latin typeface="Arial" pitchFamily="34" charset="0"/>
                          <a:ea typeface="Calibri"/>
                          <a:cs typeface="Arial" pitchFamily="34" charset="0"/>
                        </a:rPr>
                        <a:t>Memenuhi</a:t>
                      </a:r>
                      <a:endParaRPr lang="en-US" sz="1000" dirty="0">
                        <a:solidFill>
                          <a:schemeClr val="tx1"/>
                        </a:solidFill>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vMerge="1">
                  <a:txBody>
                    <a:bodyPr/>
                    <a:lstStyle/>
                    <a:p>
                      <a:endParaRPr lang="en-US"/>
                    </a:p>
                  </a:txBody>
                  <a:tcPr/>
                </a:tc>
              </a:tr>
              <a:tr h="222555">
                <a:tc>
                  <a:txBody>
                    <a:bodyPr/>
                    <a:lstStyle/>
                    <a:p>
                      <a:pPr marL="0" marR="0" algn="ctr">
                        <a:lnSpc>
                          <a:spcPct val="115000"/>
                        </a:lnSpc>
                        <a:spcBef>
                          <a:spcPts val="0"/>
                        </a:spcBef>
                        <a:spcAft>
                          <a:spcPts val="0"/>
                        </a:spcAft>
                      </a:pPr>
                      <a:r>
                        <a:rPr lang="en-US" sz="1000">
                          <a:latin typeface="Arial" pitchFamily="34" charset="0"/>
                          <a:ea typeface="Times New Roman"/>
                          <a:cs typeface="Arial" pitchFamily="34" charset="0"/>
                        </a:rPr>
                        <a:t>FE</a:t>
                      </a:r>
                      <a:endParaRPr lang="en-US" sz="1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8">
                  <a:txBody>
                    <a:bodyPr/>
                    <a:lstStyle/>
                    <a:p>
                      <a:pPr marL="0" marR="0" algn="l">
                        <a:lnSpc>
                          <a:spcPct val="115000"/>
                        </a:lnSpc>
                        <a:spcBef>
                          <a:spcPts val="0"/>
                        </a:spcBef>
                        <a:spcAft>
                          <a:spcPts val="0"/>
                        </a:spcAft>
                      </a:pPr>
                      <a:r>
                        <a:rPr lang="en-US" sz="1000" dirty="0" err="1">
                          <a:latin typeface="Arial" pitchFamily="34" charset="0"/>
                          <a:ea typeface="Calibri"/>
                          <a:cs typeface="Arial" pitchFamily="34" charset="0"/>
                        </a:rPr>
                        <a:t>Prosentase</a:t>
                      </a:r>
                      <a:r>
                        <a:rPr lang="en-US" sz="1000" dirty="0">
                          <a:latin typeface="Arial" pitchFamily="34" charset="0"/>
                          <a:ea typeface="Calibri"/>
                          <a:cs typeface="Arial" pitchFamily="34" charset="0"/>
                        </a:rPr>
                        <a:t> </a:t>
                      </a:r>
                      <a:r>
                        <a:rPr lang="en-US" sz="1000" dirty="0" err="1">
                          <a:latin typeface="Arial" pitchFamily="34" charset="0"/>
                          <a:ea typeface="Calibri"/>
                          <a:cs typeface="Arial" pitchFamily="34" charset="0"/>
                        </a:rPr>
                        <a:t>laporan</a:t>
                      </a:r>
                      <a:r>
                        <a:rPr lang="en-US" sz="1000" dirty="0">
                          <a:latin typeface="Arial" pitchFamily="34" charset="0"/>
                          <a:ea typeface="Calibri"/>
                          <a:cs typeface="Arial" pitchFamily="34" charset="0"/>
                        </a:rPr>
                        <a:t> per semester </a:t>
                      </a:r>
                      <a:r>
                        <a:rPr lang="en-US" sz="1000" dirty="0" err="1">
                          <a:latin typeface="Arial" pitchFamily="34" charset="0"/>
                          <a:ea typeface="Calibri"/>
                          <a:cs typeface="Arial" pitchFamily="34" charset="0"/>
                        </a:rPr>
                        <a:t>berdasarkan</a:t>
                      </a:r>
                      <a:r>
                        <a:rPr lang="en-US" sz="1000" dirty="0">
                          <a:latin typeface="Arial" pitchFamily="34" charset="0"/>
                          <a:ea typeface="Calibri"/>
                          <a:cs typeface="Arial" pitchFamily="34" charset="0"/>
                        </a:rPr>
                        <a:t> </a:t>
                      </a:r>
                      <a:r>
                        <a:rPr lang="en-US" sz="1000" dirty="0" err="1">
                          <a:latin typeface="Arial" pitchFamily="34" charset="0"/>
                          <a:ea typeface="Calibri"/>
                          <a:cs typeface="Arial" pitchFamily="34" charset="0"/>
                        </a:rPr>
                        <a:t>jumlah</a:t>
                      </a:r>
                      <a:r>
                        <a:rPr lang="en-US" sz="1000" dirty="0">
                          <a:latin typeface="Arial" pitchFamily="34" charset="0"/>
                          <a:ea typeface="Calibri"/>
                          <a:cs typeface="Arial" pitchFamily="34" charset="0"/>
                        </a:rPr>
                        <a:t> </a:t>
                      </a:r>
                      <a:r>
                        <a:rPr lang="en-US" sz="1000" dirty="0" err="1">
                          <a:latin typeface="Arial" pitchFamily="34" charset="0"/>
                          <a:ea typeface="Calibri"/>
                          <a:cs typeface="Arial" pitchFamily="34" charset="0"/>
                        </a:rPr>
                        <a:t>dosen</a:t>
                      </a:r>
                      <a:r>
                        <a:rPr lang="en-US" sz="1000" dirty="0">
                          <a:latin typeface="Arial" pitchFamily="34" charset="0"/>
                          <a:ea typeface="Calibri"/>
                          <a:cs typeface="Arial" pitchFamily="34" charset="0"/>
                        </a:rPr>
                        <a:t> </a:t>
                      </a:r>
                      <a:r>
                        <a:rPr lang="en-US" sz="1000" dirty="0" err="1">
                          <a:latin typeface="Arial" pitchFamily="34" charset="0"/>
                          <a:ea typeface="Calibri"/>
                          <a:cs typeface="Arial" pitchFamily="34" charset="0"/>
                        </a:rPr>
                        <a:t>pada</a:t>
                      </a:r>
                      <a:r>
                        <a:rPr lang="en-US" sz="1000" dirty="0">
                          <a:latin typeface="Arial" pitchFamily="34" charset="0"/>
                          <a:ea typeface="Calibri"/>
                          <a:cs typeface="Arial" pitchFamily="34" charset="0"/>
                        </a:rPr>
                        <a:t> </a:t>
                      </a:r>
                      <a:r>
                        <a:rPr lang="en-US" sz="1000" dirty="0" err="1">
                          <a:latin typeface="Arial" pitchFamily="34" charset="0"/>
                          <a:ea typeface="Calibri"/>
                          <a:cs typeface="Arial" pitchFamily="34" charset="0"/>
                        </a:rPr>
                        <a:t>masing-masing</a:t>
                      </a:r>
                      <a:r>
                        <a:rPr lang="en-US" sz="1000" dirty="0">
                          <a:latin typeface="Arial" pitchFamily="34" charset="0"/>
                          <a:ea typeface="Calibri"/>
                          <a:cs typeface="Arial" pitchFamily="34" charset="0"/>
                        </a:rPr>
                        <a:t> unit yang </a:t>
                      </a:r>
                      <a:r>
                        <a:rPr lang="en-US" sz="1000" dirty="0" err="1">
                          <a:latin typeface="Arial" pitchFamily="34" charset="0"/>
                          <a:ea typeface="Calibri"/>
                          <a:cs typeface="Arial" pitchFamily="34" charset="0"/>
                        </a:rPr>
                        <a:t>melaporkan</a:t>
                      </a:r>
                      <a:r>
                        <a:rPr lang="en-US" sz="1000" dirty="0">
                          <a:latin typeface="Arial" pitchFamily="34" charset="0"/>
                          <a:ea typeface="Calibri"/>
                          <a:cs typeface="Arial" pitchFamily="34" charset="0"/>
                        </a:rPr>
                        <a:t> </a:t>
                      </a:r>
                      <a:r>
                        <a:rPr lang="en-US" sz="1000" dirty="0" err="1">
                          <a:latin typeface="Arial" pitchFamily="34" charset="0"/>
                          <a:ea typeface="Calibri"/>
                          <a:cs typeface="Arial" pitchFamily="34" charset="0"/>
                        </a:rPr>
                        <a:t>kinerjanya</a:t>
                      </a:r>
                      <a:r>
                        <a:rPr lang="en-US" sz="1000" dirty="0">
                          <a:latin typeface="Arial" pitchFamily="34" charset="0"/>
                          <a:ea typeface="Calibri"/>
                          <a:cs typeface="Arial" pitchFamily="34" charset="0"/>
                        </a:rPr>
                        <a:t> </a:t>
                      </a:r>
                      <a:r>
                        <a:rPr lang="en-US" sz="1000" dirty="0" err="1">
                          <a:latin typeface="Arial" pitchFamily="34" charset="0"/>
                          <a:ea typeface="Calibri"/>
                          <a:cs typeface="Arial" pitchFamily="34" charset="0"/>
                        </a:rPr>
                        <a:t>terhadap</a:t>
                      </a:r>
                      <a:r>
                        <a:rPr lang="en-US" sz="1000" dirty="0">
                          <a:latin typeface="Arial" pitchFamily="34" charset="0"/>
                          <a:ea typeface="Calibri"/>
                          <a:cs typeface="Arial" pitchFamily="34" charset="0"/>
                        </a:rPr>
                        <a:t> </a:t>
                      </a:r>
                      <a:r>
                        <a:rPr lang="en-US" sz="1000" dirty="0" err="1">
                          <a:latin typeface="Arial" pitchFamily="34" charset="0"/>
                          <a:ea typeface="Calibri"/>
                          <a:cs typeface="Arial" pitchFamily="34" charset="0"/>
                        </a:rPr>
                        <a:t>jumlah</a:t>
                      </a:r>
                      <a:r>
                        <a:rPr lang="en-US" sz="1000" dirty="0">
                          <a:latin typeface="Arial" pitchFamily="34" charset="0"/>
                          <a:ea typeface="Calibri"/>
                          <a:cs typeface="Arial" pitchFamily="34" charset="0"/>
                        </a:rPr>
                        <a:t> </a:t>
                      </a:r>
                      <a:r>
                        <a:rPr lang="en-US" sz="1000" dirty="0" err="1">
                          <a:latin typeface="Arial" pitchFamily="34" charset="0"/>
                          <a:ea typeface="Calibri"/>
                          <a:cs typeface="Arial" pitchFamily="34" charset="0"/>
                        </a:rPr>
                        <a:t>dosen</a:t>
                      </a:r>
                      <a:r>
                        <a:rPr lang="en-US" sz="1000" dirty="0">
                          <a:latin typeface="Arial" pitchFamily="34" charset="0"/>
                          <a:ea typeface="Calibri"/>
                          <a:cs typeface="Arial" pitchFamily="34" charset="0"/>
                        </a:rPr>
                        <a:t> yang </a:t>
                      </a:r>
                      <a:r>
                        <a:rPr lang="en-US" sz="1000" dirty="0" err="1">
                          <a:latin typeface="Arial" pitchFamily="34" charset="0"/>
                          <a:ea typeface="Calibri"/>
                          <a:cs typeface="Arial" pitchFamily="34" charset="0"/>
                        </a:rPr>
                        <a:t>berkewajiban</a:t>
                      </a:r>
                      <a:r>
                        <a:rPr lang="en-US" sz="1000" dirty="0">
                          <a:latin typeface="Arial" pitchFamily="34" charset="0"/>
                          <a:ea typeface="Calibri"/>
                          <a:cs typeface="Arial" pitchFamily="34" charset="0"/>
                        </a:rPr>
                        <a:t> </a:t>
                      </a:r>
                      <a:r>
                        <a:rPr lang="en-US" sz="1000" dirty="0" err="1">
                          <a:latin typeface="Arial" pitchFamily="34" charset="0"/>
                          <a:ea typeface="Calibri"/>
                          <a:cs typeface="Arial" pitchFamily="34" charset="0"/>
                        </a:rPr>
                        <a:t>membuat</a:t>
                      </a:r>
                      <a:r>
                        <a:rPr lang="en-US" sz="1000" dirty="0">
                          <a:latin typeface="Arial" pitchFamily="34" charset="0"/>
                          <a:ea typeface="Calibri"/>
                          <a:cs typeface="Arial" pitchFamily="34" charset="0"/>
                        </a:rPr>
                        <a:t> </a:t>
                      </a:r>
                      <a:r>
                        <a:rPr lang="en-US" sz="1000" dirty="0" err="1">
                          <a:latin typeface="Arial" pitchFamily="34" charset="0"/>
                          <a:ea typeface="Calibri"/>
                          <a:cs typeface="Arial" pitchFamily="34" charset="0"/>
                        </a:rPr>
                        <a:t>laporan</a:t>
                      </a:r>
                      <a:r>
                        <a:rPr lang="en-US" sz="1000" dirty="0">
                          <a:latin typeface="Arial" pitchFamily="34" charset="0"/>
                          <a:ea typeface="Calibri"/>
                          <a:cs typeface="Arial" pitchFamily="34" charset="0"/>
                        </a:rPr>
                        <a:t> </a:t>
                      </a:r>
                      <a:r>
                        <a:rPr lang="en-US" sz="1000" dirty="0" err="1">
                          <a:latin typeface="Arial" pitchFamily="34" charset="0"/>
                          <a:ea typeface="Calibri"/>
                          <a:cs typeface="Arial" pitchFamily="34" charset="0"/>
                        </a:rPr>
                        <a:t>semesteran</a:t>
                      </a:r>
                      <a:r>
                        <a:rPr lang="en-US" sz="1000" dirty="0">
                          <a:latin typeface="Arial" pitchFamily="34" charset="0"/>
                          <a:ea typeface="Calibri"/>
                          <a:cs typeface="Arial"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22555">
                <a:tc>
                  <a:txBody>
                    <a:bodyPr/>
                    <a:lstStyle/>
                    <a:p>
                      <a:pPr marL="0" marR="0" algn="ctr">
                        <a:lnSpc>
                          <a:spcPct val="115000"/>
                        </a:lnSpc>
                        <a:spcBef>
                          <a:spcPts val="0"/>
                        </a:spcBef>
                        <a:spcAft>
                          <a:spcPts val="0"/>
                        </a:spcAft>
                      </a:pPr>
                      <a:r>
                        <a:rPr lang="en-US" sz="1000" dirty="0">
                          <a:latin typeface="Arial" pitchFamily="34" charset="0"/>
                          <a:ea typeface="Times New Roman"/>
                          <a:cs typeface="Arial" pitchFamily="34" charset="0"/>
                        </a:rPr>
                        <a:t>FH</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22555">
                <a:tc>
                  <a:txBody>
                    <a:bodyPr/>
                    <a:lstStyle/>
                    <a:p>
                      <a:pPr marL="0" marR="0" algn="ctr">
                        <a:lnSpc>
                          <a:spcPct val="115000"/>
                        </a:lnSpc>
                        <a:spcBef>
                          <a:spcPts val="0"/>
                        </a:spcBef>
                        <a:spcAft>
                          <a:spcPts val="0"/>
                        </a:spcAft>
                      </a:pPr>
                      <a:r>
                        <a:rPr lang="en-US" sz="1000">
                          <a:latin typeface="Arial" pitchFamily="34" charset="0"/>
                          <a:ea typeface="Times New Roman"/>
                          <a:cs typeface="Arial" pitchFamily="34" charset="0"/>
                        </a:rPr>
                        <a:t>FTSP</a:t>
                      </a:r>
                      <a:endParaRPr lang="en-US" sz="1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22555">
                <a:tc>
                  <a:txBody>
                    <a:bodyPr/>
                    <a:lstStyle/>
                    <a:p>
                      <a:pPr marL="0" marR="0" algn="ctr">
                        <a:lnSpc>
                          <a:spcPct val="115000"/>
                        </a:lnSpc>
                        <a:spcBef>
                          <a:spcPts val="0"/>
                        </a:spcBef>
                        <a:spcAft>
                          <a:spcPts val="0"/>
                        </a:spcAft>
                      </a:pPr>
                      <a:r>
                        <a:rPr lang="en-US" sz="1000">
                          <a:latin typeface="Arial" pitchFamily="34" charset="0"/>
                          <a:ea typeface="Times New Roman"/>
                          <a:cs typeface="Arial" pitchFamily="34" charset="0"/>
                        </a:rPr>
                        <a:t>FTI</a:t>
                      </a:r>
                      <a:endParaRPr lang="en-US" sz="1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22555">
                <a:tc>
                  <a:txBody>
                    <a:bodyPr/>
                    <a:lstStyle/>
                    <a:p>
                      <a:pPr marL="0" marR="0" algn="ctr">
                        <a:lnSpc>
                          <a:spcPct val="115000"/>
                        </a:lnSpc>
                        <a:spcBef>
                          <a:spcPts val="0"/>
                        </a:spcBef>
                        <a:spcAft>
                          <a:spcPts val="0"/>
                        </a:spcAft>
                      </a:pPr>
                      <a:r>
                        <a:rPr lang="en-US" sz="1000">
                          <a:latin typeface="Arial" pitchFamily="34" charset="0"/>
                          <a:ea typeface="Times New Roman"/>
                          <a:cs typeface="Arial" pitchFamily="34" charset="0"/>
                        </a:rPr>
                        <a:t>FPSB</a:t>
                      </a:r>
                      <a:endParaRPr lang="en-US" sz="1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22555">
                <a:tc>
                  <a:txBody>
                    <a:bodyPr/>
                    <a:lstStyle/>
                    <a:p>
                      <a:pPr marL="0" marR="0" algn="ctr">
                        <a:lnSpc>
                          <a:spcPct val="115000"/>
                        </a:lnSpc>
                        <a:spcBef>
                          <a:spcPts val="0"/>
                        </a:spcBef>
                        <a:spcAft>
                          <a:spcPts val="0"/>
                        </a:spcAft>
                      </a:pPr>
                      <a:r>
                        <a:rPr lang="en-US" sz="1000">
                          <a:latin typeface="Arial" pitchFamily="34" charset="0"/>
                          <a:ea typeface="Times New Roman"/>
                          <a:cs typeface="Arial" pitchFamily="34" charset="0"/>
                        </a:rPr>
                        <a:t>FMIPA</a:t>
                      </a:r>
                      <a:endParaRPr lang="en-US" sz="1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222555">
                <a:tc>
                  <a:txBody>
                    <a:bodyPr/>
                    <a:lstStyle/>
                    <a:p>
                      <a:pPr marL="0" marR="0" algn="ctr">
                        <a:lnSpc>
                          <a:spcPct val="115000"/>
                        </a:lnSpc>
                        <a:spcBef>
                          <a:spcPts val="0"/>
                        </a:spcBef>
                        <a:spcAft>
                          <a:spcPts val="0"/>
                        </a:spcAft>
                      </a:pPr>
                      <a:r>
                        <a:rPr lang="en-US" sz="1000">
                          <a:latin typeface="Arial" pitchFamily="34" charset="0"/>
                          <a:ea typeface="Times New Roman"/>
                          <a:cs typeface="Arial" pitchFamily="34" charset="0"/>
                        </a:rPr>
                        <a:t>FK</a:t>
                      </a:r>
                      <a:endParaRPr lang="en-US" sz="1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169555">
                <a:tc>
                  <a:txBody>
                    <a:bodyPr/>
                    <a:lstStyle/>
                    <a:p>
                      <a:pPr marL="0" marR="0" algn="ctr">
                        <a:lnSpc>
                          <a:spcPct val="115000"/>
                        </a:lnSpc>
                        <a:spcBef>
                          <a:spcPts val="0"/>
                        </a:spcBef>
                        <a:spcAft>
                          <a:spcPts val="0"/>
                        </a:spcAft>
                      </a:pPr>
                      <a:r>
                        <a:rPr lang="en-US" sz="1000">
                          <a:latin typeface="Arial" pitchFamily="34" charset="0"/>
                          <a:ea typeface="Times New Roman"/>
                          <a:cs typeface="Arial" pitchFamily="34" charset="0"/>
                        </a:rPr>
                        <a:t>FIAI</a:t>
                      </a:r>
                      <a:endParaRPr lang="en-US" sz="1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vMerge="1">
                  <a:txBody>
                    <a:bodyPr/>
                    <a:lstStyle/>
                    <a:p>
                      <a:endParaRPr lang="en-US"/>
                    </a:p>
                  </a:txBody>
                  <a:tcPr/>
                </a:tc>
              </a:tr>
              <a:tr h="222555">
                <a:tc>
                  <a:txBody>
                    <a:bodyPr/>
                    <a:lstStyle/>
                    <a:p>
                      <a:pPr marL="0" marR="0" algn="ctr">
                        <a:lnSpc>
                          <a:spcPct val="115000"/>
                        </a:lnSpc>
                        <a:spcBef>
                          <a:spcPts val="0"/>
                        </a:spcBef>
                        <a:spcAft>
                          <a:spcPts val="0"/>
                        </a:spcAft>
                      </a:pPr>
                      <a:endParaRPr lang="en-US" sz="10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Arial" pitchFamily="34" charset="0"/>
                          <a:ea typeface="Calibri"/>
                          <a:cs typeface="Arial"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0224">
                <a:tc>
                  <a:txBody>
                    <a:bodyPr/>
                    <a:lstStyle/>
                    <a:p>
                      <a:pPr marL="0" marR="0" algn="ctr">
                        <a:lnSpc>
                          <a:spcPct val="115000"/>
                        </a:lnSpc>
                        <a:spcBef>
                          <a:spcPts val="0"/>
                        </a:spcBef>
                        <a:spcAft>
                          <a:spcPts val="0"/>
                        </a:spcAft>
                      </a:pPr>
                      <a:r>
                        <a:rPr lang="en-US" sz="1000">
                          <a:latin typeface="Arial" pitchFamily="34" charset="0"/>
                          <a:ea typeface="Times New Roman"/>
                          <a:cs typeface="Arial" pitchFamily="34" charset="0"/>
                        </a:rPr>
                        <a:t>Lain-lain</a:t>
                      </a:r>
                      <a:endParaRPr lang="en-US" sz="10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smtClean="0">
                          <a:latin typeface="Arial" pitchFamily="34" charset="0"/>
                          <a:ea typeface="Calibri"/>
                          <a:cs typeface="Arial" pitchFamily="34" charset="0"/>
                        </a:rPr>
                        <a:t>%</a:t>
                      </a:r>
                      <a:endParaRPr lang="en-US" sz="10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000" dirty="0" err="1">
                          <a:latin typeface="Arial" pitchFamily="34" charset="0"/>
                          <a:ea typeface="Calibri"/>
                          <a:cs typeface="Arial" pitchFamily="34" charset="0"/>
                        </a:rPr>
                        <a:t>Pejabat</a:t>
                      </a:r>
                      <a:r>
                        <a:rPr lang="en-US" sz="1000" dirty="0">
                          <a:latin typeface="Arial" pitchFamily="34" charset="0"/>
                          <a:ea typeface="Calibri"/>
                          <a:cs typeface="Arial" pitchFamily="34" charset="0"/>
                        </a:rPr>
                        <a:t> Negara/</a:t>
                      </a:r>
                      <a:r>
                        <a:rPr lang="en-US" sz="1000" dirty="0" err="1">
                          <a:latin typeface="Arial" pitchFamily="34" charset="0"/>
                          <a:ea typeface="Calibri"/>
                          <a:cs typeface="Arial" pitchFamily="34" charset="0"/>
                        </a:rPr>
                        <a:t>Sedang</a:t>
                      </a:r>
                      <a:r>
                        <a:rPr lang="en-US" sz="1000" dirty="0">
                          <a:latin typeface="Arial" pitchFamily="34" charset="0"/>
                          <a:ea typeface="Calibri"/>
                          <a:cs typeface="Arial" pitchFamily="34" charset="0"/>
                        </a:rPr>
                        <a:t> </a:t>
                      </a:r>
                      <a:r>
                        <a:rPr lang="en-US" sz="1000" dirty="0" err="1">
                          <a:latin typeface="Arial" pitchFamily="34" charset="0"/>
                          <a:ea typeface="Calibri"/>
                          <a:cs typeface="Arial" pitchFamily="34" charset="0"/>
                        </a:rPr>
                        <a:t>studi</a:t>
                      </a:r>
                      <a:r>
                        <a:rPr lang="en-US" sz="1000" dirty="0">
                          <a:latin typeface="Arial" pitchFamily="34" charset="0"/>
                          <a:ea typeface="Calibri"/>
                          <a:cs typeface="Arial" pitchFamily="34" charset="0"/>
                        </a:rPr>
                        <a:t>/</a:t>
                      </a:r>
                      <a:r>
                        <a:rPr lang="en-US" sz="1000" dirty="0" err="1">
                          <a:latin typeface="Arial" pitchFamily="34" charset="0"/>
                          <a:ea typeface="Calibri"/>
                          <a:cs typeface="Arial" pitchFamily="34" charset="0"/>
                        </a:rPr>
                        <a:t>tidak</a:t>
                      </a:r>
                      <a:r>
                        <a:rPr lang="en-US" sz="1000" dirty="0">
                          <a:latin typeface="Arial" pitchFamily="34" charset="0"/>
                          <a:ea typeface="Calibri"/>
                          <a:cs typeface="Arial" pitchFamily="34" charset="0"/>
                        </a:rPr>
                        <a:t> </a:t>
                      </a:r>
                      <a:r>
                        <a:rPr lang="en-US" sz="1000" dirty="0" err="1">
                          <a:latin typeface="Arial" pitchFamily="34" charset="0"/>
                          <a:ea typeface="Calibri"/>
                          <a:cs typeface="Arial" pitchFamily="34" charset="0"/>
                        </a:rPr>
                        <a:t>membuat</a:t>
                      </a:r>
                      <a:r>
                        <a:rPr lang="en-US" sz="1000" dirty="0">
                          <a:latin typeface="Arial" pitchFamily="34" charset="0"/>
                          <a:ea typeface="Calibri"/>
                          <a:cs typeface="Arial" pitchFamily="34" charset="0"/>
                        </a:rPr>
                        <a:t> LKD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7162800" y="0"/>
            <a:ext cx="19812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400800" cy="5334000"/>
          </a:xfrm>
        </p:spPr>
        <p:txBody>
          <a:bodyPr>
            <a:normAutofit/>
          </a:bodyPr>
          <a:lstStyle/>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4</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solidFill>
                  <a:srgbClr val="000000"/>
                </a:solidFill>
                <a:latin typeface="Arial"/>
                <a:ea typeface="Times New Roman"/>
              </a:rPr>
              <a:t>	</a:t>
            </a:r>
            <a:r>
              <a:rPr lang="id-ID" sz="2000" dirty="0" smtClean="0">
                <a:solidFill>
                  <a:srgbClr val="000000"/>
                </a:solidFill>
                <a:latin typeface="Arial"/>
                <a:ea typeface="Times New Roman"/>
              </a:rPr>
              <a:t>Jika Rasio ≤ 30, </a:t>
            </a:r>
            <a:endParaRPr lang="en-US" sz="2000" dirty="0" smtClean="0">
              <a:solidFill>
                <a:srgbClr val="000000"/>
              </a:solidFill>
              <a:latin typeface="Arial"/>
              <a:ea typeface="Times New Roman"/>
            </a:endParaRPr>
          </a:p>
          <a:p>
            <a:pPr lvl="0">
              <a:spcBef>
                <a:spcPts val="0"/>
              </a:spcBef>
              <a:buClrTx/>
              <a:buSzTx/>
              <a:buNone/>
              <a:defRPr/>
            </a:pPr>
            <a:r>
              <a:rPr lang="en-US" sz="2000" dirty="0" smtClean="0">
                <a:solidFill>
                  <a:srgbClr val="000000"/>
                </a:solidFill>
                <a:latin typeface="Arial"/>
                <a:ea typeface="Times New Roman"/>
              </a:rPr>
              <a:t>	</a:t>
            </a:r>
            <a:r>
              <a:rPr lang="id-ID" sz="2000" dirty="0" smtClean="0">
                <a:solidFill>
                  <a:srgbClr val="000000"/>
                </a:solidFill>
                <a:latin typeface="Arial"/>
                <a:ea typeface="Times New Roman"/>
              </a:rPr>
              <a:t>maka skor = 4.</a:t>
            </a:r>
            <a:endParaRPr lang="en-US" sz="2000" dirty="0" smtClean="0"/>
          </a:p>
          <a:p>
            <a:pPr lvl="0">
              <a:spcBef>
                <a:spcPts val="0"/>
              </a:spcBef>
              <a:buClrTx/>
              <a:buSzTx/>
              <a:buNone/>
              <a:defRPr/>
            </a:pPr>
            <a:endParaRPr lang="id-ID" sz="2000" dirty="0" smtClean="0">
              <a:solidFill>
                <a:prstClr val="black"/>
              </a:solidFill>
              <a:latin typeface="Arial" pitchFamily="34" charset="0"/>
              <a:ea typeface="Times New Roman"/>
              <a:cs typeface="Arial" pitchFamily="34" charset="0"/>
            </a:endParaRPr>
          </a:p>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3</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2</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en-US" sz="2000" b="1" dirty="0" err="1" smtClean="0">
                <a:latin typeface="Arial" pitchFamily="34" charset="0"/>
                <a:ea typeface="Times New Roman"/>
                <a:cs typeface="Arial" pitchFamily="34" charset="0"/>
              </a:rPr>
              <a:t>dan</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1</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solidFill>
                  <a:srgbClr val="000000"/>
                </a:solidFill>
                <a:latin typeface="Arial"/>
                <a:ea typeface="Times New Roman"/>
              </a:rPr>
              <a:t>	J</a:t>
            </a:r>
            <a:r>
              <a:rPr lang="id-ID" sz="2000" dirty="0" smtClean="0">
                <a:solidFill>
                  <a:srgbClr val="000000"/>
                </a:solidFill>
                <a:latin typeface="Arial"/>
                <a:ea typeface="Times New Roman"/>
              </a:rPr>
              <a:t>ika 30 &lt; Rasio &lt; 50</a:t>
            </a:r>
            <a:endParaRPr lang="en-US" sz="2000" dirty="0" smtClean="0">
              <a:solidFill>
                <a:srgbClr val="000000"/>
              </a:solidFill>
              <a:latin typeface="Times New Roman"/>
              <a:ea typeface="Times New Roman"/>
            </a:endParaRPr>
          </a:p>
          <a:p>
            <a:pPr lvl="0">
              <a:spcBef>
                <a:spcPts val="0"/>
              </a:spcBef>
              <a:buClrTx/>
              <a:buSzTx/>
              <a:buNone/>
              <a:defRPr/>
            </a:pPr>
            <a:r>
              <a:rPr lang="en-US" sz="2000" dirty="0" smtClean="0">
                <a:solidFill>
                  <a:srgbClr val="000000"/>
                </a:solidFill>
                <a:latin typeface="Times New Roman"/>
                <a:ea typeface="Times New Roman"/>
              </a:rPr>
              <a:t>	</a:t>
            </a:r>
            <a:r>
              <a:rPr lang="id-ID" sz="2000" dirty="0" smtClean="0">
                <a:solidFill>
                  <a:srgbClr val="000000"/>
                </a:solidFill>
                <a:latin typeface="Arial"/>
                <a:ea typeface="Times New Roman"/>
              </a:rPr>
              <a:t>Maka skor = 10 – (Rasio / 5).</a:t>
            </a:r>
            <a:endParaRPr lang="en-US" sz="2000" dirty="0" smtClean="0"/>
          </a:p>
          <a:p>
            <a:pPr lvl="0">
              <a:spcBef>
                <a:spcPts val="0"/>
              </a:spcBef>
              <a:buClrTx/>
              <a:buSzTx/>
              <a:buNone/>
              <a:defRPr/>
            </a:pPr>
            <a:endParaRPr lang="en-US" sz="2000" dirty="0" smtClean="0">
              <a:solidFill>
                <a:srgbClr val="000000"/>
              </a:solidFill>
              <a:latin typeface="Arial"/>
              <a:ea typeface="Times New Roman"/>
            </a:endParaRPr>
          </a:p>
          <a:p>
            <a:pPr lvl="0">
              <a:spcBef>
                <a:spcPts val="0"/>
              </a:spcBef>
              <a:buClrTx/>
              <a:buSzTx/>
              <a:buFont typeface="Wingdings"/>
              <a:buChar char="à"/>
              <a:defRPr/>
            </a:pPr>
            <a:r>
              <a:rPr lang="id-ID" sz="2000" dirty="0" smtClean="0">
                <a:solidFill>
                  <a:srgbClr val="000000"/>
                </a:solidFill>
                <a:latin typeface="Arial"/>
                <a:ea typeface="Times New Roman"/>
              </a:rPr>
              <a:t>Jika Rasio ≥ 50,</a:t>
            </a:r>
            <a:endParaRPr lang="en-US" sz="2000" dirty="0" smtClean="0">
              <a:solidFill>
                <a:srgbClr val="000000"/>
              </a:solidFill>
              <a:latin typeface="Arial"/>
              <a:ea typeface="Times New Roman"/>
            </a:endParaRPr>
          </a:p>
          <a:p>
            <a:pPr lvl="0">
              <a:spcBef>
                <a:spcPts val="0"/>
              </a:spcBef>
              <a:buClrTx/>
              <a:buSzTx/>
              <a:buNone/>
              <a:defRPr/>
            </a:pPr>
            <a:r>
              <a:rPr lang="en-US" sz="2000" dirty="0" smtClean="0">
                <a:solidFill>
                  <a:srgbClr val="000000"/>
                </a:solidFill>
                <a:latin typeface="Arial"/>
                <a:ea typeface="Times New Roman"/>
              </a:rPr>
              <a:t>	</a:t>
            </a:r>
            <a:r>
              <a:rPr lang="id-ID" sz="2000" dirty="0" smtClean="0">
                <a:solidFill>
                  <a:srgbClr val="000000"/>
                </a:solidFill>
                <a:latin typeface="Arial"/>
                <a:ea typeface="Times New Roman"/>
              </a:rPr>
              <a:t>maka skor = 0.</a:t>
            </a:r>
            <a:endParaRPr lang="en-US" sz="2000" dirty="0" smtClean="0"/>
          </a:p>
          <a:p>
            <a:pPr lvl="0">
              <a:spcBef>
                <a:spcPts val="0"/>
              </a:spcBef>
              <a:buClrTx/>
              <a:buSzTx/>
              <a:buNone/>
              <a:defRPr/>
            </a:pPr>
            <a:endParaRPr lang="id-ID" sz="2000" dirty="0" smtClean="0">
              <a:solidFill>
                <a:prstClr val="black"/>
              </a:solidFill>
            </a:endParaRPr>
          </a:p>
          <a:p>
            <a:pPr lvl="0">
              <a:spcBef>
                <a:spcPts val="0"/>
              </a:spcBef>
              <a:buClrTx/>
              <a:buSzTx/>
              <a:buNone/>
              <a:defRPr/>
            </a:pPr>
            <a:r>
              <a:rPr lang="en-US" sz="2000" dirty="0" smtClean="0">
                <a:solidFill>
                  <a:srgbClr val="000000"/>
                </a:solidFill>
                <a:latin typeface="Arial"/>
                <a:ea typeface="Times New Roman"/>
              </a:rPr>
              <a:t>	</a:t>
            </a:r>
            <a:endParaRPr lang="en-US" sz="2000" dirty="0" smtClean="0"/>
          </a:p>
          <a:p>
            <a:pPr>
              <a:buNone/>
            </a:pPr>
            <a:endParaRPr lang="en-US" sz="2000" dirty="0"/>
          </a:p>
        </p:txBody>
      </p:sp>
      <p:sp>
        <p:nvSpPr>
          <p:cNvPr id="14" name="Rectangle 13"/>
          <p:cNvSpPr/>
          <p:nvPr/>
        </p:nvSpPr>
        <p:spPr>
          <a:xfrm>
            <a:off x="0" y="0"/>
            <a:ext cx="6400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sz="2200" b="1" dirty="0" smtClean="0">
                <a:solidFill>
                  <a:schemeClr val="tx1"/>
                </a:solidFill>
                <a:latin typeface="Cambria" pitchFamily="18" charset="0"/>
              </a:rPr>
              <a:t>4.3.1.1 RASIO JUMLAH MAHASISWA TERHADAP JUMLAH DOSEN TETAP</a:t>
            </a:r>
          </a:p>
        </p:txBody>
      </p:sp>
      <p:sp>
        <p:nvSpPr>
          <p:cNvPr id="16" name="Rectangle 15"/>
          <p:cNvSpPr/>
          <p:nvPr/>
        </p:nvSpPr>
        <p:spPr>
          <a:xfrm>
            <a:off x="6400800" y="1524000"/>
            <a:ext cx="2743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04850" indent="-728663">
              <a:buNone/>
            </a:pPr>
            <a:r>
              <a:rPr lang="id-ID" sz="1600" dirty="0" smtClean="0">
                <a:solidFill>
                  <a:srgbClr val="000000"/>
                </a:solidFill>
                <a:latin typeface="Book Antiqua" pitchFamily="18" charset="0"/>
                <a:ea typeface="Times New Roman"/>
              </a:rPr>
              <a:t>N</a:t>
            </a:r>
            <a:r>
              <a:rPr lang="id-ID" sz="1600" baseline="-25000" dirty="0" smtClean="0">
                <a:solidFill>
                  <a:srgbClr val="000000"/>
                </a:solidFill>
                <a:latin typeface="Book Antiqua" pitchFamily="18" charset="0"/>
                <a:ea typeface="Times New Roman"/>
              </a:rPr>
              <a:t>MHS</a:t>
            </a:r>
            <a:r>
              <a:rPr lang="id-ID" sz="1600" dirty="0" smtClean="0">
                <a:solidFill>
                  <a:srgbClr val="000000"/>
                </a:solidFill>
                <a:latin typeface="Book Antiqua" pitchFamily="18" charset="0"/>
                <a:ea typeface="Times New Roman"/>
              </a:rPr>
              <a:t> = Jumlah mahasiswa pada TS </a:t>
            </a:r>
            <a:endParaRPr lang="id-ID" sz="1600" dirty="0" smtClean="0">
              <a:latin typeface="Book Antiqua" pitchFamily="18" charset="0"/>
              <a:ea typeface="Times New Roman"/>
            </a:endParaRPr>
          </a:p>
          <a:p>
            <a:pPr marL="655638" indent="-679450">
              <a:buNone/>
            </a:pPr>
            <a:r>
              <a:rPr lang="id-ID" sz="1600" dirty="0" smtClean="0">
                <a:solidFill>
                  <a:srgbClr val="000000"/>
                </a:solidFill>
                <a:latin typeface="Book Antiqua" pitchFamily="18" charset="0"/>
                <a:ea typeface="Times New Roman"/>
              </a:rPr>
              <a:t>          = N</a:t>
            </a:r>
            <a:r>
              <a:rPr lang="id-ID" sz="1600" baseline="-25000" dirty="0" smtClean="0">
                <a:solidFill>
                  <a:srgbClr val="000000"/>
                </a:solidFill>
                <a:latin typeface="Book Antiqua" pitchFamily="18" charset="0"/>
                <a:ea typeface="Times New Roman"/>
              </a:rPr>
              <a:t>MR</a:t>
            </a:r>
            <a:r>
              <a:rPr lang="id-ID" sz="1600" dirty="0" smtClean="0">
                <a:solidFill>
                  <a:srgbClr val="000000"/>
                </a:solidFill>
                <a:latin typeface="Book Antiqua" pitchFamily="18" charset="0"/>
                <a:ea typeface="Times New Roman"/>
              </a:rPr>
              <a:t> + N</a:t>
            </a:r>
            <a:r>
              <a:rPr lang="id-ID" sz="1600" baseline="-25000" dirty="0" smtClean="0">
                <a:solidFill>
                  <a:srgbClr val="000000"/>
                </a:solidFill>
                <a:latin typeface="Book Antiqua" pitchFamily="18" charset="0"/>
                <a:ea typeface="Times New Roman"/>
              </a:rPr>
              <a:t>MT</a:t>
            </a:r>
            <a:r>
              <a:rPr lang="id-ID" sz="1600" dirty="0" smtClean="0">
                <a:solidFill>
                  <a:srgbClr val="000000"/>
                </a:solidFill>
                <a:latin typeface="Book Antiqua" pitchFamily="18" charset="0"/>
                <a:ea typeface="Times New Roman"/>
              </a:rPr>
              <a:t>  (Lihat Tabel 3.1.5 yaitu = N</a:t>
            </a:r>
            <a:r>
              <a:rPr lang="id-ID" sz="1600" baseline="-25000" dirty="0" smtClean="0">
                <a:solidFill>
                  <a:srgbClr val="000000"/>
                </a:solidFill>
                <a:latin typeface="Book Antiqua" pitchFamily="18" charset="0"/>
                <a:ea typeface="Times New Roman"/>
              </a:rPr>
              <a:t>MR</a:t>
            </a:r>
            <a:r>
              <a:rPr lang="id-ID" sz="1600" dirty="0" smtClean="0">
                <a:solidFill>
                  <a:srgbClr val="000000"/>
                </a:solidFill>
                <a:latin typeface="Book Antiqua" pitchFamily="18" charset="0"/>
                <a:ea typeface="Times New Roman"/>
              </a:rPr>
              <a:t> + N</a:t>
            </a:r>
            <a:r>
              <a:rPr lang="id-ID" sz="1600" baseline="-25000" dirty="0" smtClean="0">
                <a:solidFill>
                  <a:srgbClr val="000000"/>
                </a:solidFill>
                <a:latin typeface="Book Antiqua" pitchFamily="18" charset="0"/>
                <a:ea typeface="Times New Roman"/>
              </a:rPr>
              <a:t>MT</a:t>
            </a:r>
            <a:r>
              <a:rPr lang="id-ID" sz="1600" dirty="0" smtClean="0">
                <a:solidFill>
                  <a:srgbClr val="000000"/>
                </a:solidFill>
                <a:latin typeface="Book Antiqua" pitchFamily="18" charset="0"/>
                <a:ea typeface="Times New Roman"/>
              </a:rPr>
              <a:t>)</a:t>
            </a:r>
            <a:endParaRPr lang="id-ID" sz="1600" dirty="0" smtClean="0">
              <a:latin typeface="Book Antiqua" pitchFamily="18" charset="0"/>
              <a:ea typeface="Times New Roman"/>
            </a:endParaRPr>
          </a:p>
          <a:p>
            <a:pPr marL="201930" indent="-224790">
              <a:buNone/>
            </a:pPr>
            <a:endParaRPr lang="id-ID" sz="1600" dirty="0" smtClean="0">
              <a:solidFill>
                <a:srgbClr val="000000"/>
              </a:solidFill>
              <a:latin typeface="Book Antiqua" pitchFamily="18" charset="0"/>
              <a:ea typeface="Times New Roman"/>
            </a:endParaRPr>
          </a:p>
          <a:p>
            <a:pPr marL="538163" indent="-560388">
              <a:buNone/>
            </a:pPr>
            <a:r>
              <a:rPr lang="id-ID" sz="1600" dirty="0" smtClean="0">
                <a:solidFill>
                  <a:srgbClr val="000000"/>
                </a:solidFill>
                <a:latin typeface="Book Antiqua" pitchFamily="18" charset="0"/>
                <a:ea typeface="Times New Roman"/>
              </a:rPr>
              <a:t>N</a:t>
            </a:r>
            <a:r>
              <a:rPr lang="id-ID" sz="1600" baseline="-25000" dirty="0" smtClean="0">
                <a:solidFill>
                  <a:srgbClr val="000000"/>
                </a:solidFill>
                <a:latin typeface="Book Antiqua" pitchFamily="18" charset="0"/>
                <a:ea typeface="Times New Roman"/>
              </a:rPr>
              <a:t>DT</a:t>
            </a:r>
            <a:r>
              <a:rPr lang="id-ID" sz="1600" dirty="0" smtClean="0">
                <a:solidFill>
                  <a:srgbClr val="000000"/>
                </a:solidFill>
                <a:latin typeface="Book Antiqua" pitchFamily="18" charset="0"/>
                <a:ea typeface="Times New Roman"/>
              </a:rPr>
              <a:t>  = Jumlah dosen tetap</a:t>
            </a:r>
          </a:p>
          <a:p>
            <a:pPr marL="201930" indent="-224790">
              <a:buNone/>
            </a:pPr>
            <a:endParaRPr lang="id-ID" sz="1600" dirty="0" smtClean="0">
              <a:solidFill>
                <a:srgbClr val="000000"/>
              </a:solidFill>
              <a:latin typeface="Book Antiqua" pitchFamily="18" charset="0"/>
              <a:ea typeface="Times New Roman"/>
            </a:endParaRPr>
          </a:p>
          <a:p>
            <a:pPr marL="201930" indent="-224790">
              <a:buNone/>
            </a:pPr>
            <a:r>
              <a:rPr lang="id-ID" sz="1600" dirty="0" smtClean="0">
                <a:solidFill>
                  <a:srgbClr val="000000"/>
                </a:solidFill>
                <a:latin typeface="Book Antiqua" pitchFamily="18" charset="0"/>
                <a:ea typeface="Times New Roman"/>
              </a:rPr>
              <a:t>Rasio = N</a:t>
            </a:r>
            <a:r>
              <a:rPr lang="id-ID" sz="1600" baseline="-25000" dirty="0" smtClean="0">
                <a:solidFill>
                  <a:srgbClr val="000000"/>
                </a:solidFill>
                <a:latin typeface="Book Antiqua" pitchFamily="18" charset="0"/>
                <a:ea typeface="Times New Roman"/>
              </a:rPr>
              <a:t>MHS</a:t>
            </a:r>
            <a:r>
              <a:rPr lang="id-ID" sz="1600" dirty="0" smtClean="0">
                <a:solidFill>
                  <a:srgbClr val="000000"/>
                </a:solidFill>
                <a:latin typeface="Book Antiqua" pitchFamily="18" charset="0"/>
                <a:ea typeface="Times New Roman"/>
              </a:rPr>
              <a:t>/N</a:t>
            </a:r>
            <a:r>
              <a:rPr lang="id-ID" sz="1600" baseline="-25000" dirty="0" smtClean="0">
                <a:solidFill>
                  <a:srgbClr val="000000"/>
                </a:solidFill>
                <a:latin typeface="Book Antiqua" pitchFamily="18" charset="0"/>
                <a:ea typeface="Times New Roman"/>
              </a:rPr>
              <a:t>DT</a:t>
            </a:r>
          </a:p>
          <a:p>
            <a:pPr marL="201930" indent="-224790">
              <a:buNone/>
            </a:pPr>
            <a:endParaRPr lang="id-ID" sz="1600" dirty="0" smtClean="0">
              <a:latin typeface="Book Antiqua" pitchFamily="18" charset="0"/>
            </a:endParaRPr>
          </a:p>
          <a:p>
            <a:pPr lvl="0"/>
            <a:r>
              <a:rPr lang="id-ID" sz="1600" dirty="0" smtClean="0">
                <a:solidFill>
                  <a:srgbClr val="000000"/>
                </a:solidFill>
                <a:latin typeface="Book Antiqua" pitchFamily="18" charset="0"/>
                <a:ea typeface="Times New Roman"/>
              </a:rPr>
              <a:t>N</a:t>
            </a:r>
            <a:r>
              <a:rPr lang="id-ID" sz="1600" baseline="-25000" dirty="0" smtClean="0">
                <a:solidFill>
                  <a:srgbClr val="000000"/>
                </a:solidFill>
                <a:latin typeface="Book Antiqua" pitchFamily="18" charset="0"/>
                <a:ea typeface="Times New Roman"/>
              </a:rPr>
              <a:t>MR</a:t>
            </a:r>
            <a:r>
              <a:rPr lang="id-ID" sz="1600" dirty="0" smtClean="0">
                <a:solidFill>
                  <a:srgbClr val="000000"/>
                </a:solidFill>
                <a:latin typeface="Book Antiqua" pitchFamily="18" charset="0"/>
                <a:ea typeface="Times New Roman"/>
              </a:rPr>
              <a:t>  = Jumlah mahasiswa reguler</a:t>
            </a:r>
          </a:p>
          <a:p>
            <a:pPr lvl="0"/>
            <a:endParaRPr lang="en-US" sz="1600" dirty="0" smtClean="0">
              <a:solidFill>
                <a:srgbClr val="000000"/>
              </a:solidFill>
              <a:latin typeface="Book Antiqua" pitchFamily="18" charset="0"/>
              <a:ea typeface="Times New Roman"/>
            </a:endParaRPr>
          </a:p>
          <a:p>
            <a:pPr lvl="0"/>
            <a:r>
              <a:rPr lang="id-ID" sz="1600" dirty="0" smtClean="0">
                <a:solidFill>
                  <a:srgbClr val="000000"/>
                </a:solidFill>
                <a:latin typeface="Book Antiqua" pitchFamily="18" charset="0"/>
                <a:ea typeface="Times New Roman"/>
              </a:rPr>
              <a:t>N</a:t>
            </a:r>
            <a:r>
              <a:rPr lang="id-ID" sz="1600" baseline="-25000" dirty="0" smtClean="0">
                <a:solidFill>
                  <a:srgbClr val="000000"/>
                </a:solidFill>
                <a:latin typeface="Book Antiqua" pitchFamily="18" charset="0"/>
                <a:ea typeface="Times New Roman"/>
              </a:rPr>
              <a:t>MT   </a:t>
            </a:r>
            <a:r>
              <a:rPr lang="id-ID" sz="1600" dirty="0" smtClean="0">
                <a:solidFill>
                  <a:srgbClr val="000000"/>
                </a:solidFill>
                <a:latin typeface="Book Antiqua" pitchFamily="18" charset="0"/>
                <a:ea typeface="Times New Roman"/>
              </a:rPr>
              <a:t>= Jumlah mahasiswa transfer</a:t>
            </a:r>
            <a:endParaRPr lang="id-ID" sz="1600" dirty="0" smtClean="0">
              <a:solidFill>
                <a:schemeClr val="tx1"/>
              </a:solidFill>
              <a:latin typeface="Book Antiqua" pitchFamily="18" charset="0"/>
            </a:endParaRPr>
          </a:p>
        </p:txBody>
      </p:sp>
      <p:sp>
        <p:nvSpPr>
          <p:cNvPr id="6" name="Rectangle 5"/>
          <p:cNvSpPr/>
          <p:nvPr/>
        </p:nvSpPr>
        <p:spPr>
          <a:xfrm>
            <a:off x="6324600" y="0"/>
            <a:ext cx="28194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2,76</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248400" cy="5334000"/>
          </a:xfrm>
        </p:spPr>
        <p:txBody>
          <a:bodyPr>
            <a:normAutofit/>
          </a:bodyPr>
          <a:lstStyle/>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4</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Jika NDT</a:t>
            </a:r>
            <a:r>
              <a:rPr lang="en-US" sz="2000" baseline="-25000" dirty="0" smtClean="0">
                <a:solidFill>
                  <a:srgbClr val="000000"/>
                </a:solidFill>
                <a:latin typeface="Arial" pitchFamily="34" charset="0"/>
                <a:ea typeface="Times New Roman"/>
                <a:cs typeface="Arial" pitchFamily="34" charset="0"/>
              </a:rPr>
              <a:t>S3</a:t>
            </a:r>
            <a:r>
              <a:rPr lang="id-ID" sz="2000" dirty="0" smtClean="0">
                <a:solidFill>
                  <a:srgbClr val="000000"/>
                </a:solidFill>
                <a:latin typeface="Arial" pitchFamily="34" charset="0"/>
                <a:ea typeface="Times New Roman"/>
                <a:cs typeface="Arial" pitchFamily="34" charset="0"/>
              </a:rPr>
              <a:t> ≥ </a:t>
            </a:r>
            <a:r>
              <a:rPr lang="en-US" sz="2000" dirty="0" smtClean="0">
                <a:solidFill>
                  <a:srgbClr val="000000"/>
                </a:solidFill>
                <a:latin typeface="Arial" pitchFamily="34" charset="0"/>
                <a:ea typeface="Times New Roman"/>
                <a:cs typeface="Arial" pitchFamily="34" charset="0"/>
              </a:rPr>
              <a:t>5</a:t>
            </a:r>
            <a:r>
              <a:rPr lang="id-ID" sz="2000" dirty="0" smtClean="0">
                <a:solidFill>
                  <a:srgbClr val="000000"/>
                </a:solidFill>
                <a:latin typeface="Arial" pitchFamily="34" charset="0"/>
                <a:ea typeface="Times New Roman"/>
                <a:cs typeface="Arial" pitchFamily="34" charset="0"/>
              </a:rPr>
              <a:t>0%</a:t>
            </a:r>
            <a:endParaRPr lang="en-US" sz="20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maka skor = 4.</a:t>
            </a:r>
            <a:endParaRPr lang="en-US" sz="2000" dirty="0" smtClean="0">
              <a:latin typeface="Arial" pitchFamily="34" charset="0"/>
              <a:cs typeface="Arial" pitchFamily="34" charset="0"/>
            </a:endParaRPr>
          </a:p>
          <a:p>
            <a:pPr lvl="0">
              <a:spcBef>
                <a:spcPts val="0"/>
              </a:spcBef>
              <a:buClrTx/>
              <a:buSzTx/>
              <a:buNone/>
              <a:defRPr/>
            </a:pPr>
            <a:endParaRPr lang="id-ID" sz="2000" dirty="0" smtClean="0">
              <a:solidFill>
                <a:prstClr val="black"/>
              </a:solidFill>
              <a:latin typeface="Arial" pitchFamily="34" charset="0"/>
              <a:ea typeface="Times New Roman"/>
              <a:cs typeface="Arial" pitchFamily="34" charset="0"/>
            </a:endParaRPr>
          </a:p>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3</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2</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en-US" sz="2000" b="1" dirty="0" err="1" smtClean="0">
                <a:latin typeface="Arial" pitchFamily="34" charset="0"/>
                <a:ea typeface="Times New Roman"/>
                <a:cs typeface="Arial" pitchFamily="34" charset="0"/>
              </a:rPr>
              <a:t>dan</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1</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Jika NDT</a:t>
            </a:r>
            <a:r>
              <a:rPr lang="en-US" sz="2000" baseline="-25000" dirty="0" smtClean="0">
                <a:solidFill>
                  <a:srgbClr val="000000"/>
                </a:solidFill>
                <a:latin typeface="Arial" pitchFamily="34" charset="0"/>
                <a:ea typeface="Times New Roman"/>
                <a:cs typeface="Arial" pitchFamily="34" charset="0"/>
              </a:rPr>
              <a:t>S3</a:t>
            </a:r>
            <a:r>
              <a:rPr lang="id-ID" sz="2000" dirty="0" smtClean="0">
                <a:solidFill>
                  <a:srgbClr val="000000"/>
                </a:solidFill>
                <a:latin typeface="Arial" pitchFamily="34" charset="0"/>
                <a:ea typeface="Times New Roman"/>
                <a:cs typeface="Arial" pitchFamily="34" charset="0"/>
              </a:rPr>
              <a:t> &lt; </a:t>
            </a:r>
            <a:r>
              <a:rPr lang="en-US" sz="2000" dirty="0" smtClean="0">
                <a:solidFill>
                  <a:srgbClr val="000000"/>
                </a:solidFill>
                <a:latin typeface="Arial" pitchFamily="34" charset="0"/>
                <a:ea typeface="Times New Roman"/>
                <a:cs typeface="Arial" pitchFamily="34" charset="0"/>
              </a:rPr>
              <a:t>5</a:t>
            </a:r>
            <a:r>
              <a:rPr lang="id-ID" sz="2000" dirty="0" smtClean="0">
                <a:solidFill>
                  <a:srgbClr val="000000"/>
                </a:solidFill>
                <a:latin typeface="Arial" pitchFamily="34" charset="0"/>
                <a:ea typeface="Times New Roman"/>
                <a:cs typeface="Arial" pitchFamily="34" charset="0"/>
              </a:rPr>
              <a:t>0%</a:t>
            </a:r>
            <a:endParaRPr lang="en-US" sz="20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maka skor = 2 + (4 x NDT</a:t>
            </a:r>
            <a:r>
              <a:rPr lang="id-ID" sz="2000" baseline="-25000" dirty="0" smtClean="0">
                <a:solidFill>
                  <a:srgbClr val="000000"/>
                </a:solidFill>
                <a:latin typeface="Arial" pitchFamily="34" charset="0"/>
                <a:ea typeface="Times New Roman"/>
                <a:cs typeface="Arial" pitchFamily="34" charset="0"/>
              </a:rPr>
              <a:t> S</a:t>
            </a:r>
            <a:r>
              <a:rPr lang="en-US" sz="2000" baseline="-25000" dirty="0" smtClean="0">
                <a:solidFill>
                  <a:srgbClr val="000000"/>
                </a:solidFill>
                <a:latin typeface="Arial" pitchFamily="34" charset="0"/>
                <a:ea typeface="Times New Roman"/>
                <a:cs typeface="Arial" pitchFamily="34" charset="0"/>
              </a:rPr>
              <a:t>2S3</a:t>
            </a:r>
            <a:r>
              <a:rPr lang="id-ID" sz="2000" dirty="0" smtClean="0">
                <a:solidFill>
                  <a:srgbClr val="000000"/>
                </a:solidFill>
                <a:latin typeface="Arial" pitchFamily="34" charset="0"/>
                <a:ea typeface="Times New Roman"/>
                <a:cs typeface="Arial" pitchFamily="34" charset="0"/>
              </a:rPr>
              <a:t>)</a:t>
            </a:r>
            <a:endParaRPr lang="en-US" sz="2000" dirty="0" smtClean="0">
              <a:latin typeface="Arial" pitchFamily="34" charset="0"/>
              <a:cs typeface="Arial" pitchFamily="34" charset="0"/>
            </a:endParaRPr>
          </a:p>
          <a:p>
            <a:pPr lvl="0">
              <a:spcBef>
                <a:spcPts val="0"/>
              </a:spcBef>
              <a:buClrTx/>
              <a:buSzTx/>
              <a:buNone/>
              <a:defRPr/>
            </a:pPr>
            <a:endParaRPr lang="en-US" sz="2000" dirty="0" smtClean="0">
              <a:solidFill>
                <a:srgbClr val="000000"/>
              </a:solidFill>
              <a:latin typeface="Arial" pitchFamily="34" charset="0"/>
              <a:ea typeface="Times New Roman"/>
              <a:cs typeface="Arial" pitchFamily="34" charset="0"/>
            </a:endParaRPr>
          </a:p>
          <a:p>
            <a:pPr lvl="0">
              <a:spcBef>
                <a:spcPts val="0"/>
              </a:spcBef>
              <a:buClrTx/>
              <a:buSzTx/>
              <a:buFont typeface="Wingdings"/>
              <a:buChar char="à"/>
              <a:defRPr/>
            </a:pPr>
            <a:r>
              <a:rPr lang="id-ID" sz="2000" dirty="0" smtClean="0">
                <a:solidFill>
                  <a:srgbClr val="000000"/>
                </a:solidFill>
                <a:latin typeface="Arial" pitchFamily="34" charset="0"/>
                <a:ea typeface="Times New Roman"/>
                <a:cs typeface="Arial" pitchFamily="34" charset="0"/>
              </a:rPr>
              <a:t>(Tidak ada skor di bawah 2)</a:t>
            </a:r>
            <a:endParaRPr lang="en-US" sz="2000" dirty="0" smtClean="0">
              <a:latin typeface="Arial" pitchFamily="34" charset="0"/>
              <a:cs typeface="Arial" pitchFamily="34" charset="0"/>
            </a:endParaRPr>
          </a:p>
          <a:p>
            <a:pPr lvl="0">
              <a:spcBef>
                <a:spcPts val="0"/>
              </a:spcBef>
              <a:buClrTx/>
              <a:buSzTx/>
              <a:buNone/>
              <a:defRPr/>
            </a:pPr>
            <a:endParaRPr lang="id-ID" sz="2000" dirty="0" smtClean="0">
              <a:solidFill>
                <a:prstClr val="black"/>
              </a:solidFill>
              <a:latin typeface="Arial" pitchFamily="34" charset="0"/>
              <a:cs typeface="Arial" pitchFamily="34" charset="0"/>
            </a:endParaRPr>
          </a:p>
          <a:p>
            <a:pPr lvl="0">
              <a:spcBef>
                <a:spcPts val="0"/>
              </a:spcBef>
              <a:buClrTx/>
              <a:buSzTx/>
              <a:buFont typeface="Wingdings"/>
              <a:buChar char="à"/>
              <a:defRPr/>
            </a:pPr>
            <a:endParaRPr lang="en-US" sz="2000" b="1" dirty="0" smtClean="0">
              <a:solidFill>
                <a:srgbClr val="000000"/>
              </a:solidFill>
              <a:latin typeface="Arial" pitchFamily="34" charset="0"/>
              <a:cs typeface="Arial" pitchFamily="34" charset="0"/>
            </a:endParaRPr>
          </a:p>
          <a:p>
            <a:pPr>
              <a:spcBef>
                <a:spcPts val="0"/>
              </a:spcBef>
              <a:buNone/>
            </a:pPr>
            <a:endParaRPr lang="en-US" sz="2000" dirty="0">
              <a:latin typeface="Arial" pitchFamily="34" charset="0"/>
              <a:cs typeface="Arial" pitchFamily="34" charset="0"/>
            </a:endParaRPr>
          </a:p>
        </p:txBody>
      </p:sp>
      <p:sp>
        <p:nvSpPr>
          <p:cNvPr id="14" name="Rectangle 13"/>
          <p:cNvSpPr/>
          <p:nvPr/>
        </p:nvSpPr>
        <p:spPr>
          <a:xfrm>
            <a:off x="0" y="0"/>
            <a:ext cx="62484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indent="-914400"/>
            <a:r>
              <a:rPr lang="en-US" sz="2200" b="1" dirty="0" smtClean="0">
                <a:solidFill>
                  <a:schemeClr val="tx1"/>
                </a:solidFill>
                <a:latin typeface="Cambria" pitchFamily="18" charset="0"/>
              </a:rPr>
              <a:t>4.3.1.2 PERSENTASE DOSEN TETAP BERPENDIDIKAN DOKTOR/SP-2</a:t>
            </a:r>
          </a:p>
        </p:txBody>
      </p:sp>
      <p:sp>
        <p:nvSpPr>
          <p:cNvPr id="16" name="Rectangle 15"/>
          <p:cNvSpPr/>
          <p:nvPr/>
        </p:nvSpPr>
        <p:spPr>
          <a:xfrm>
            <a:off x="6248400" y="1524000"/>
            <a:ext cx="28956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rgbClr val="000000"/>
                </a:solidFill>
                <a:latin typeface="Book Antiqua" pitchFamily="18" charset="0"/>
                <a:ea typeface="Times New Roman"/>
              </a:rPr>
              <a:t>NDT</a:t>
            </a:r>
            <a:r>
              <a:rPr lang="en-US" baseline="-25000" dirty="0" smtClean="0">
                <a:solidFill>
                  <a:srgbClr val="000000"/>
                </a:solidFill>
                <a:latin typeface="Book Antiqua" pitchFamily="18" charset="0"/>
                <a:ea typeface="Times New Roman"/>
              </a:rPr>
              <a:t>S3</a:t>
            </a:r>
            <a:r>
              <a:rPr lang="id-ID" dirty="0" smtClean="0">
                <a:solidFill>
                  <a:srgbClr val="000000"/>
                </a:solidFill>
                <a:latin typeface="Book Antiqua" pitchFamily="18" charset="0"/>
                <a:ea typeface="Times New Roman"/>
              </a:rPr>
              <a:t> = persentase dosen tetap berpendidikan doktor</a:t>
            </a:r>
            <a:r>
              <a:rPr lang="en-US" dirty="0" smtClean="0">
                <a:solidFill>
                  <a:srgbClr val="000000"/>
                </a:solidFill>
                <a:latin typeface="Book Antiqua" pitchFamily="18" charset="0"/>
                <a:ea typeface="Times New Roman"/>
              </a:rPr>
              <a:t>/Sp-2</a:t>
            </a:r>
            <a:endParaRPr lang="id-ID" dirty="0" smtClean="0">
              <a:latin typeface="Book Antiqua" pitchFamily="18" charset="0"/>
              <a:ea typeface="Times New Roman"/>
            </a:endParaRPr>
          </a:p>
          <a:p>
            <a:pPr lvl="0"/>
            <a:endParaRPr lang="id-ID" sz="1600" dirty="0" smtClean="0">
              <a:solidFill>
                <a:schemeClr val="tx1"/>
              </a:solidFill>
              <a:latin typeface="Book Antiqua" pitchFamily="18" charset="0"/>
            </a:endParaRPr>
          </a:p>
        </p:txBody>
      </p:sp>
      <p:sp>
        <p:nvSpPr>
          <p:cNvPr id="6" name="Rectangle 5"/>
          <p:cNvSpPr/>
          <p:nvPr/>
        </p:nvSpPr>
        <p:spPr>
          <a:xfrm>
            <a:off x="6248400" y="0"/>
            <a:ext cx="28956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172200" cy="5334000"/>
          </a:xfrm>
        </p:spPr>
        <p:txBody>
          <a:bodyPr>
            <a:noAutofit/>
          </a:bodyPr>
          <a:lstStyle/>
          <a:p>
            <a:pPr>
              <a:spcBef>
                <a:spcPts val="0"/>
              </a:spcBef>
              <a:buNone/>
              <a:defRPr/>
            </a:pPr>
            <a:r>
              <a:rPr lang="id-ID" sz="1800" b="1" dirty="0" smtClean="0"/>
              <a:t>UNTUK INSTITUT, UNIVERSITAS, DAN SEKOLAH TINGGI</a:t>
            </a:r>
            <a:endParaRPr lang="en-US" sz="1800" b="1" dirty="0" smtClean="0">
              <a:latin typeface="Arial" pitchFamily="34" charset="0"/>
              <a:ea typeface="Times New Roman"/>
              <a:cs typeface="Arial" pitchFamily="34" charset="0"/>
              <a:sym typeface="Wingdings" pitchFamily="2" charset="2"/>
            </a:endParaRPr>
          </a:p>
          <a:p>
            <a:pPr>
              <a:spcBef>
                <a:spcPts val="0"/>
              </a:spcBef>
              <a:buFont typeface="Wingdings"/>
              <a:buChar char="à"/>
              <a:defRPr/>
            </a:pPr>
            <a:r>
              <a:rPr lang="en-US" sz="1800" b="1" dirty="0" smtClean="0">
                <a:latin typeface="Arial" pitchFamily="34" charset="0"/>
                <a:ea typeface="Times New Roman"/>
                <a:cs typeface="Arial" pitchFamily="34" charset="0"/>
                <a:sym typeface="Wingdings" pitchFamily="2" charset="2"/>
              </a:rPr>
              <a:t>P</a:t>
            </a:r>
            <a:r>
              <a:rPr lang="id-ID" sz="1800" b="1" dirty="0" smtClean="0">
                <a:latin typeface="Arial" pitchFamily="34" charset="0"/>
                <a:ea typeface="Times New Roman"/>
                <a:cs typeface="Arial" pitchFamily="34" charset="0"/>
                <a:sym typeface="Wingdings" pitchFamily="2" charset="2"/>
              </a:rPr>
              <a:t>oint </a:t>
            </a:r>
            <a:r>
              <a:rPr lang="id-ID" sz="1800" b="1" dirty="0" smtClean="0">
                <a:latin typeface="Arial" pitchFamily="34" charset="0"/>
                <a:ea typeface="Times New Roman"/>
                <a:cs typeface="Arial" pitchFamily="34" charset="0"/>
              </a:rPr>
              <a:t>(</a:t>
            </a:r>
            <a:r>
              <a:rPr lang="en-US" sz="1800" b="1" dirty="0" smtClean="0">
                <a:latin typeface="Arial" pitchFamily="34" charset="0"/>
                <a:ea typeface="Times New Roman"/>
                <a:cs typeface="Arial" pitchFamily="34" charset="0"/>
              </a:rPr>
              <a:t>4</a:t>
            </a:r>
            <a:r>
              <a:rPr lang="id-ID" sz="1800" b="1" dirty="0" smtClean="0">
                <a:latin typeface="Arial" pitchFamily="34" charset="0"/>
                <a:ea typeface="Times New Roman"/>
                <a:cs typeface="Arial" pitchFamily="34" charset="0"/>
              </a:rPr>
              <a:t>)</a:t>
            </a: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Jika P</a:t>
            </a:r>
            <a:r>
              <a:rPr lang="id-ID" sz="1800" baseline="-25000" dirty="0" smtClean="0">
                <a:solidFill>
                  <a:srgbClr val="000000"/>
                </a:solidFill>
                <a:latin typeface="Arial" pitchFamily="34" charset="0"/>
                <a:ea typeface="Times New Roman"/>
                <a:cs typeface="Arial" pitchFamily="34" charset="0"/>
              </a:rPr>
              <a:t>prof</a:t>
            </a:r>
            <a:r>
              <a:rPr lang="id-ID" sz="1800" dirty="0" smtClean="0">
                <a:solidFill>
                  <a:srgbClr val="000000"/>
                </a:solidFill>
                <a:latin typeface="Arial" pitchFamily="34" charset="0"/>
                <a:ea typeface="Times New Roman"/>
                <a:cs typeface="Arial" pitchFamily="34" charset="0"/>
              </a:rPr>
              <a:t> ≥ 30% </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maka skor = 4.</a:t>
            </a:r>
            <a:endParaRPr lang="id-ID" sz="1800" dirty="0" smtClean="0">
              <a:latin typeface="Arial" pitchFamily="34" charset="0"/>
              <a:ea typeface="Times New Roman"/>
              <a:cs typeface="Arial" pitchFamily="34" charset="0"/>
            </a:endParaRPr>
          </a:p>
          <a:p>
            <a:pPr lvl="0">
              <a:spcBef>
                <a:spcPts val="0"/>
              </a:spcBef>
              <a:buClrTx/>
              <a:buSzTx/>
              <a:buNone/>
              <a:defRPr/>
            </a:pPr>
            <a:endParaRPr lang="id-ID" sz="1800" dirty="0" smtClean="0">
              <a:solidFill>
                <a:prstClr val="black"/>
              </a:solidFill>
              <a:latin typeface="Arial" pitchFamily="34" charset="0"/>
              <a:ea typeface="Times New Roman"/>
              <a:cs typeface="Arial" pitchFamily="34" charset="0"/>
            </a:endParaRPr>
          </a:p>
          <a:p>
            <a:pPr>
              <a:spcBef>
                <a:spcPts val="0"/>
              </a:spcBef>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a:t>
            </a:r>
            <a:r>
              <a:rPr lang="en-US" sz="1800" b="1" dirty="0" smtClean="0">
                <a:latin typeface="Arial" pitchFamily="34" charset="0"/>
                <a:ea typeface="Times New Roman"/>
                <a:cs typeface="Arial" pitchFamily="34" charset="0"/>
              </a:rPr>
              <a:t>3</a:t>
            </a:r>
            <a:r>
              <a:rPr lang="id-ID" sz="1800" b="1" dirty="0" smtClean="0">
                <a:latin typeface="Arial" pitchFamily="34" charset="0"/>
                <a:ea typeface="Times New Roman"/>
                <a:cs typeface="Arial" pitchFamily="34" charset="0"/>
              </a:rPr>
              <a:t>)</a:t>
            </a:r>
            <a:r>
              <a:rPr lang="en-US" sz="1800" b="1" dirty="0" smtClean="0">
                <a:latin typeface="Arial" pitchFamily="34" charset="0"/>
                <a:ea typeface="Times New Roman"/>
                <a:cs typeface="Arial" pitchFamily="34" charset="0"/>
              </a:rPr>
              <a:t> </a:t>
            </a:r>
            <a:r>
              <a:rPr lang="en-US" sz="1800" b="1" dirty="0" err="1" smtClean="0">
                <a:latin typeface="Arial" pitchFamily="34" charset="0"/>
                <a:ea typeface="Times New Roman"/>
                <a:cs typeface="Arial" pitchFamily="34" charset="0"/>
              </a:rPr>
              <a:t>dan</a:t>
            </a:r>
            <a:r>
              <a:rPr lang="en-US" sz="1800" b="1" dirty="0" smtClean="0">
                <a:latin typeface="Arial" pitchFamily="34" charset="0"/>
                <a:ea typeface="Times New Roman"/>
                <a:cs typeface="Arial" pitchFamily="34" charset="0"/>
              </a:rPr>
              <a:t> </a:t>
            </a: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a:t>
            </a:r>
            <a:r>
              <a:rPr lang="en-US" sz="1800" b="1" dirty="0" smtClean="0">
                <a:latin typeface="Arial" pitchFamily="34" charset="0"/>
                <a:ea typeface="Times New Roman"/>
                <a:cs typeface="Arial" pitchFamily="34" charset="0"/>
              </a:rPr>
              <a:t>2</a:t>
            </a:r>
            <a:r>
              <a:rPr lang="id-ID" sz="1800" b="1" dirty="0" smtClean="0">
                <a:latin typeface="Arial" pitchFamily="34" charset="0"/>
                <a:ea typeface="Times New Roman"/>
                <a:cs typeface="Arial" pitchFamily="34" charset="0"/>
              </a:rPr>
              <a:t>)</a:t>
            </a: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Jika P</a:t>
            </a:r>
            <a:r>
              <a:rPr lang="id-ID" sz="1800" baseline="-25000" dirty="0" smtClean="0">
                <a:solidFill>
                  <a:srgbClr val="000000"/>
                </a:solidFill>
                <a:latin typeface="Arial" pitchFamily="34" charset="0"/>
                <a:ea typeface="Times New Roman"/>
                <a:cs typeface="Arial" pitchFamily="34" charset="0"/>
              </a:rPr>
              <a:t>prof </a:t>
            </a:r>
            <a:r>
              <a:rPr lang="id-ID" sz="1800" dirty="0" smtClean="0">
                <a:solidFill>
                  <a:srgbClr val="000000"/>
                </a:solidFill>
                <a:latin typeface="Arial" pitchFamily="34" charset="0"/>
                <a:ea typeface="Times New Roman"/>
                <a:cs typeface="Arial" pitchFamily="34" charset="0"/>
              </a:rPr>
              <a:t>&lt; 30%</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maka  skor = 2 + (20 x P</a:t>
            </a:r>
            <a:r>
              <a:rPr lang="id-ID" sz="1800" baseline="-25000" dirty="0" smtClean="0">
                <a:solidFill>
                  <a:srgbClr val="000000"/>
                </a:solidFill>
                <a:latin typeface="Arial" pitchFamily="34" charset="0"/>
                <a:ea typeface="Times New Roman"/>
                <a:cs typeface="Arial" pitchFamily="34" charset="0"/>
              </a:rPr>
              <a:t>prof</a:t>
            </a:r>
            <a:r>
              <a:rPr lang="id-ID" sz="1800" dirty="0" smtClean="0">
                <a:solidFill>
                  <a:srgbClr val="000000"/>
                </a:solidFill>
                <a:latin typeface="Arial" pitchFamily="34" charset="0"/>
                <a:ea typeface="Times New Roman"/>
                <a:cs typeface="Arial" pitchFamily="34" charset="0"/>
              </a:rPr>
              <a:t>) / 3.</a:t>
            </a:r>
            <a:endParaRPr lang="id-ID" sz="1800" dirty="0" smtClean="0">
              <a:latin typeface="Arial" pitchFamily="34" charset="0"/>
              <a:ea typeface="Times New Roman"/>
              <a:cs typeface="Arial" pitchFamily="34" charset="0"/>
            </a:endParaRPr>
          </a:p>
          <a:p>
            <a:pPr lvl="0">
              <a:spcBef>
                <a:spcPts val="0"/>
              </a:spcBef>
              <a:buClrTx/>
              <a:buSzTx/>
              <a:buNone/>
              <a:defRPr/>
            </a:pPr>
            <a:endParaRPr lang="en-US" sz="1800" dirty="0" smtClean="0">
              <a:solidFill>
                <a:srgbClr val="000000"/>
              </a:solidFill>
              <a:latin typeface="Arial" pitchFamily="34" charset="0"/>
              <a:ea typeface="Times New Roman"/>
              <a:cs typeface="Arial" pitchFamily="34" charset="0"/>
            </a:endParaRPr>
          </a:p>
          <a:p>
            <a:pPr>
              <a:spcBef>
                <a:spcPts val="0"/>
              </a:spcBef>
              <a:buFont typeface="Wingdings"/>
              <a:buChar char="à"/>
              <a:defRPr/>
            </a:pPr>
            <a:r>
              <a:rPr lang="id-ID" sz="1800" dirty="0" smtClean="0">
                <a:solidFill>
                  <a:srgbClr val="000000"/>
                </a:solidFill>
                <a:latin typeface="Arial" pitchFamily="34" charset="0"/>
                <a:ea typeface="Times New Roman"/>
                <a:cs typeface="Arial" pitchFamily="34" charset="0"/>
              </a:rPr>
              <a:t>(Tidak ada skor di bawah 2)</a:t>
            </a:r>
            <a:endParaRPr lang="en-US" sz="1800" dirty="0" smtClean="0">
              <a:solidFill>
                <a:srgbClr val="000000"/>
              </a:solidFill>
              <a:latin typeface="Arial" pitchFamily="34" charset="0"/>
              <a:ea typeface="Times New Roman"/>
              <a:cs typeface="Arial" pitchFamily="34" charset="0"/>
            </a:endParaRPr>
          </a:p>
          <a:p>
            <a:pPr>
              <a:spcBef>
                <a:spcPts val="0"/>
              </a:spcBef>
              <a:buNone/>
              <a:defRPr/>
            </a:pPr>
            <a:endParaRPr lang="en-US" sz="1800" b="1" dirty="0" smtClean="0">
              <a:solidFill>
                <a:srgbClr val="000000"/>
              </a:solidFill>
              <a:latin typeface="Arial" pitchFamily="34" charset="0"/>
              <a:ea typeface="Times New Roman"/>
              <a:cs typeface="Arial" pitchFamily="34" charset="0"/>
            </a:endParaRPr>
          </a:p>
          <a:p>
            <a:pPr>
              <a:spcBef>
                <a:spcPts val="0"/>
              </a:spcBef>
              <a:buNone/>
              <a:defRPr/>
            </a:pPr>
            <a:r>
              <a:rPr lang="id-ID" sz="1800" b="1" dirty="0" smtClean="0"/>
              <a:t>UNTUK AKADEMI DAN POLITEKNIK</a:t>
            </a:r>
            <a:endParaRPr lang="en-US" sz="1800" b="1" dirty="0" smtClean="0">
              <a:latin typeface="Arial" pitchFamily="34" charset="0"/>
              <a:ea typeface="Times New Roman"/>
              <a:cs typeface="Arial" pitchFamily="34" charset="0"/>
            </a:endParaRPr>
          </a:p>
          <a:p>
            <a:pPr>
              <a:spcBef>
                <a:spcPts val="0"/>
              </a:spcBef>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a:t>
            </a:r>
            <a:r>
              <a:rPr lang="en-US" sz="1800" b="1" dirty="0" smtClean="0">
                <a:latin typeface="Arial" pitchFamily="34" charset="0"/>
                <a:ea typeface="Times New Roman"/>
                <a:cs typeface="Arial" pitchFamily="34" charset="0"/>
              </a:rPr>
              <a:t>4</a:t>
            </a:r>
            <a:r>
              <a:rPr lang="id-ID" sz="1800" b="1" dirty="0" smtClean="0">
                <a:latin typeface="Arial" pitchFamily="34" charset="0"/>
                <a:ea typeface="Times New Roman"/>
                <a:cs typeface="Arial" pitchFamily="34" charset="0"/>
              </a:rPr>
              <a:t>)</a:t>
            </a: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Jika P</a:t>
            </a:r>
            <a:r>
              <a:rPr lang="id-ID" sz="1800" baseline="-25000" dirty="0" smtClean="0">
                <a:solidFill>
                  <a:srgbClr val="000000"/>
                </a:solidFill>
                <a:latin typeface="Arial" pitchFamily="34" charset="0"/>
                <a:ea typeface="Times New Roman"/>
                <a:cs typeface="Arial" pitchFamily="34" charset="0"/>
              </a:rPr>
              <a:t>LK</a:t>
            </a:r>
            <a:r>
              <a:rPr lang="id-ID" sz="1800" dirty="0" smtClean="0">
                <a:solidFill>
                  <a:srgbClr val="000000"/>
                </a:solidFill>
                <a:latin typeface="Arial" pitchFamily="34" charset="0"/>
                <a:ea typeface="Times New Roman"/>
                <a:cs typeface="Arial" pitchFamily="34" charset="0"/>
              </a:rPr>
              <a:t> ≥ 50%</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maka skor = 4.</a:t>
            </a:r>
            <a:endParaRPr lang="en-US" sz="1800" dirty="0" smtClean="0">
              <a:latin typeface="Arial" pitchFamily="34" charset="0"/>
              <a:cs typeface="Arial" pitchFamily="34" charset="0"/>
            </a:endParaRPr>
          </a:p>
          <a:p>
            <a:pPr lvl="0">
              <a:spcBef>
                <a:spcPts val="0"/>
              </a:spcBef>
              <a:buClrTx/>
              <a:buSzTx/>
              <a:buNone/>
              <a:defRPr/>
            </a:pPr>
            <a:endParaRPr lang="en-US" sz="1800" b="1" dirty="0" smtClean="0">
              <a:solidFill>
                <a:srgbClr val="000000"/>
              </a:solidFill>
              <a:latin typeface="Arial" pitchFamily="34" charset="0"/>
              <a:cs typeface="Arial" pitchFamily="34" charset="0"/>
            </a:endParaRPr>
          </a:p>
          <a:p>
            <a:pPr>
              <a:spcBef>
                <a:spcPts val="0"/>
              </a:spcBef>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a:t>
            </a:r>
            <a:r>
              <a:rPr lang="en-US" sz="1800" b="1" dirty="0" smtClean="0">
                <a:latin typeface="Arial" pitchFamily="34" charset="0"/>
                <a:ea typeface="Times New Roman"/>
                <a:cs typeface="Arial" pitchFamily="34" charset="0"/>
              </a:rPr>
              <a:t>3</a:t>
            </a:r>
            <a:r>
              <a:rPr lang="id-ID" sz="1800" b="1" dirty="0" smtClean="0">
                <a:latin typeface="Arial" pitchFamily="34" charset="0"/>
                <a:ea typeface="Times New Roman"/>
                <a:cs typeface="Arial" pitchFamily="34" charset="0"/>
              </a:rPr>
              <a:t>)</a:t>
            </a:r>
            <a:r>
              <a:rPr lang="en-US" sz="1800" b="1" dirty="0" smtClean="0">
                <a:latin typeface="Arial" pitchFamily="34" charset="0"/>
                <a:ea typeface="Times New Roman"/>
                <a:cs typeface="Arial" pitchFamily="34" charset="0"/>
              </a:rPr>
              <a:t>, </a:t>
            </a: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a:t>
            </a:r>
            <a:r>
              <a:rPr lang="en-US" sz="1800" b="1" dirty="0" smtClean="0">
                <a:latin typeface="Arial" pitchFamily="34" charset="0"/>
                <a:ea typeface="Times New Roman"/>
                <a:cs typeface="Arial" pitchFamily="34" charset="0"/>
              </a:rPr>
              <a:t>2</a:t>
            </a:r>
            <a:r>
              <a:rPr lang="id-ID" sz="1800" b="1" dirty="0" smtClean="0">
                <a:latin typeface="Arial" pitchFamily="34" charset="0"/>
                <a:ea typeface="Times New Roman"/>
                <a:cs typeface="Arial" pitchFamily="34" charset="0"/>
              </a:rPr>
              <a:t>)</a:t>
            </a:r>
            <a:r>
              <a:rPr lang="en-US" sz="1800" b="1" dirty="0" smtClean="0">
                <a:latin typeface="Arial" pitchFamily="34" charset="0"/>
                <a:ea typeface="Times New Roman"/>
                <a:cs typeface="Arial" pitchFamily="34" charset="0"/>
              </a:rPr>
              <a:t>, </a:t>
            </a:r>
            <a:r>
              <a:rPr lang="en-US" sz="1800" b="1" dirty="0" err="1" smtClean="0">
                <a:latin typeface="Arial" pitchFamily="34" charset="0"/>
                <a:ea typeface="Times New Roman"/>
                <a:cs typeface="Arial" pitchFamily="34" charset="0"/>
              </a:rPr>
              <a:t>dan</a:t>
            </a:r>
            <a:r>
              <a:rPr lang="en-US" sz="1800" b="1" dirty="0" smtClean="0">
                <a:latin typeface="Arial" pitchFamily="34" charset="0"/>
                <a:ea typeface="Times New Roman"/>
                <a:cs typeface="Arial" pitchFamily="34" charset="0"/>
              </a:rPr>
              <a:t> </a:t>
            </a: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a:t>
            </a:r>
            <a:r>
              <a:rPr lang="en-US" sz="1800" b="1" dirty="0" smtClean="0">
                <a:latin typeface="Arial" pitchFamily="34" charset="0"/>
                <a:ea typeface="Times New Roman"/>
                <a:cs typeface="Arial" pitchFamily="34" charset="0"/>
              </a:rPr>
              <a:t>1</a:t>
            </a:r>
            <a:r>
              <a:rPr lang="id-ID" sz="1800" b="1" dirty="0" smtClean="0">
                <a:latin typeface="Arial" pitchFamily="34" charset="0"/>
                <a:ea typeface="Times New Roman"/>
                <a:cs typeface="Arial" pitchFamily="34" charset="0"/>
              </a:rPr>
              <a:t>)</a:t>
            </a: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Jika P</a:t>
            </a:r>
            <a:r>
              <a:rPr lang="id-ID" sz="1800" baseline="-25000" dirty="0" smtClean="0">
                <a:solidFill>
                  <a:srgbClr val="000000"/>
                </a:solidFill>
                <a:latin typeface="Arial" pitchFamily="34" charset="0"/>
                <a:ea typeface="Times New Roman"/>
                <a:cs typeface="Arial" pitchFamily="34" charset="0"/>
              </a:rPr>
              <a:t>LK </a:t>
            </a:r>
            <a:r>
              <a:rPr lang="id-ID" sz="1800" dirty="0" smtClean="0">
                <a:solidFill>
                  <a:srgbClr val="000000"/>
                </a:solidFill>
                <a:latin typeface="Arial" pitchFamily="34" charset="0"/>
                <a:ea typeface="Times New Roman"/>
                <a:cs typeface="Arial" pitchFamily="34" charset="0"/>
              </a:rPr>
              <a:t>&lt; 50%</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maka skor = 1 + (6 x P</a:t>
            </a:r>
            <a:r>
              <a:rPr lang="id-ID" sz="1800" baseline="-25000" dirty="0" smtClean="0">
                <a:solidFill>
                  <a:srgbClr val="000000"/>
                </a:solidFill>
                <a:latin typeface="Arial" pitchFamily="34" charset="0"/>
                <a:ea typeface="Times New Roman"/>
                <a:cs typeface="Arial" pitchFamily="34" charset="0"/>
              </a:rPr>
              <a:t>LK</a:t>
            </a:r>
            <a:r>
              <a:rPr lang="id-ID" sz="1800" dirty="0" smtClean="0">
                <a:solidFill>
                  <a:srgbClr val="000000"/>
                </a:solidFill>
                <a:latin typeface="Arial" pitchFamily="34" charset="0"/>
                <a:ea typeface="Times New Roman"/>
                <a:cs typeface="Arial" pitchFamily="34" charset="0"/>
              </a:rPr>
              <a:t>).</a:t>
            </a:r>
            <a:endParaRPr lang="en-US" sz="1800" dirty="0" smtClean="0">
              <a:latin typeface="Arial" pitchFamily="34" charset="0"/>
              <a:cs typeface="Arial" pitchFamily="34" charset="0"/>
            </a:endParaRPr>
          </a:p>
          <a:p>
            <a:pPr lvl="0">
              <a:spcBef>
                <a:spcPts val="0"/>
              </a:spcBef>
              <a:buClrTx/>
              <a:buSzTx/>
              <a:buNone/>
              <a:defRPr/>
            </a:pPr>
            <a:endParaRPr lang="en-US" sz="1800" b="1" dirty="0" smtClean="0">
              <a:solidFill>
                <a:srgbClr val="000000"/>
              </a:solidFill>
              <a:latin typeface="Arial" pitchFamily="34" charset="0"/>
              <a:cs typeface="Arial" pitchFamily="34" charset="0"/>
            </a:endParaRPr>
          </a:p>
          <a:p>
            <a:pPr lvl="0">
              <a:spcBef>
                <a:spcPts val="0"/>
              </a:spcBef>
              <a:buClrTx/>
              <a:buSzTx/>
              <a:buFont typeface="Wingdings"/>
              <a:buChar char="à"/>
              <a:defRPr/>
            </a:pPr>
            <a:endParaRPr lang="en-US" sz="1800" b="1" dirty="0" smtClean="0">
              <a:solidFill>
                <a:srgbClr val="000000"/>
              </a:solidFill>
              <a:latin typeface="Arial" pitchFamily="34" charset="0"/>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endParaRPr lang="en-US" sz="1800" dirty="0" smtClean="0">
              <a:latin typeface="Arial" pitchFamily="34" charset="0"/>
              <a:cs typeface="Arial" pitchFamily="34" charset="0"/>
            </a:endParaRPr>
          </a:p>
          <a:p>
            <a:pPr>
              <a:buNone/>
            </a:pPr>
            <a:endParaRPr lang="en-US" sz="1800" dirty="0">
              <a:latin typeface="Arial" pitchFamily="34" charset="0"/>
              <a:cs typeface="Arial" pitchFamily="34" charset="0"/>
            </a:endParaRPr>
          </a:p>
        </p:txBody>
      </p:sp>
      <p:sp>
        <p:nvSpPr>
          <p:cNvPr id="14" name="Rectangle 13"/>
          <p:cNvSpPr/>
          <p:nvPr/>
        </p:nvSpPr>
        <p:spPr>
          <a:xfrm>
            <a:off x="0" y="0"/>
            <a:ext cx="60960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7713" indent="-747713"/>
            <a:r>
              <a:rPr lang="en-US" b="1" dirty="0" smtClean="0">
                <a:solidFill>
                  <a:schemeClr val="tx1"/>
                </a:solidFill>
                <a:latin typeface="Cambria" pitchFamily="18" charset="0"/>
              </a:rPr>
              <a:t>4.3.1.3 PERSENTASE </a:t>
            </a:r>
            <a:r>
              <a:rPr lang="id-ID" b="1" dirty="0" smtClean="0">
                <a:solidFill>
                  <a:schemeClr val="tx1"/>
                </a:solidFill>
                <a:latin typeface="Cambria" pitchFamily="18" charset="0"/>
              </a:rPr>
              <a:t>DOSEN TETAP DENGAN JABATAN GURU BESAR (UNTUK INSTITUT, UNIVERSITAS, DAN SEKOLAH TINGGI) DAN LEKTOR KEPALA (UNTUK AKADEMI DAN POLITEKNIK).</a:t>
            </a:r>
            <a:endParaRPr lang="en-US" b="1" dirty="0" smtClean="0">
              <a:solidFill>
                <a:schemeClr val="tx1"/>
              </a:solidFill>
              <a:latin typeface="Cambria" pitchFamily="18" charset="0"/>
            </a:endParaRPr>
          </a:p>
        </p:txBody>
      </p:sp>
      <p:sp>
        <p:nvSpPr>
          <p:cNvPr id="16" name="Rectangle 15"/>
          <p:cNvSpPr/>
          <p:nvPr/>
        </p:nvSpPr>
        <p:spPr>
          <a:xfrm>
            <a:off x="6096000" y="1524000"/>
            <a:ext cx="30480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2860">
              <a:buNone/>
            </a:pPr>
            <a:r>
              <a:rPr lang="id-ID" sz="1600" dirty="0" smtClean="0">
                <a:solidFill>
                  <a:schemeClr val="tx1"/>
                </a:solidFill>
                <a:latin typeface="Book Antiqua" pitchFamily="18" charset="0"/>
                <a:ea typeface="Times New Roman"/>
              </a:rPr>
              <a:t>P</a:t>
            </a:r>
            <a:r>
              <a:rPr lang="id-ID" sz="1600" baseline="-25000" dirty="0" smtClean="0">
                <a:solidFill>
                  <a:schemeClr val="tx1"/>
                </a:solidFill>
                <a:latin typeface="Book Antiqua" pitchFamily="18" charset="0"/>
                <a:ea typeface="Times New Roman"/>
              </a:rPr>
              <a:t>prof</a:t>
            </a:r>
            <a:r>
              <a:rPr lang="id-ID" sz="1600" dirty="0" smtClean="0">
                <a:solidFill>
                  <a:schemeClr val="tx1"/>
                </a:solidFill>
                <a:latin typeface="Book Antiqua" pitchFamily="18" charset="0"/>
                <a:ea typeface="Times New Roman"/>
              </a:rPr>
              <a:t> = Persentase dosen dengan jabatan guru besar</a:t>
            </a:r>
            <a:endParaRPr lang="en-US" sz="1600" dirty="0" smtClean="0">
              <a:solidFill>
                <a:schemeClr val="tx1"/>
              </a:solidFill>
              <a:latin typeface="Book Antiqua" pitchFamily="18" charset="0"/>
              <a:ea typeface="Times New Roman"/>
            </a:endParaRPr>
          </a:p>
          <a:p>
            <a:pPr indent="-22860">
              <a:buNone/>
            </a:pPr>
            <a:endParaRPr lang="en-US" sz="1600" dirty="0" smtClean="0">
              <a:solidFill>
                <a:schemeClr val="tx1"/>
              </a:solidFill>
              <a:latin typeface="Book Antiqua" pitchFamily="18" charset="0"/>
              <a:ea typeface="Times New Roman"/>
            </a:endParaRPr>
          </a:p>
          <a:p>
            <a:pPr indent="-22860">
              <a:buNone/>
            </a:pPr>
            <a:r>
              <a:rPr lang="id-ID" sz="1600" dirty="0" smtClean="0">
                <a:solidFill>
                  <a:schemeClr val="tx1"/>
                </a:solidFill>
                <a:latin typeface="Book Antiqua" pitchFamily="18" charset="0"/>
                <a:ea typeface="Times New Roman"/>
              </a:rPr>
              <a:t>P</a:t>
            </a:r>
            <a:r>
              <a:rPr lang="id-ID" sz="1600" baseline="-25000" dirty="0" smtClean="0">
                <a:solidFill>
                  <a:schemeClr val="tx1"/>
                </a:solidFill>
                <a:latin typeface="Book Antiqua" pitchFamily="18" charset="0"/>
                <a:ea typeface="Times New Roman"/>
              </a:rPr>
              <a:t>LK </a:t>
            </a:r>
            <a:r>
              <a:rPr lang="id-ID" sz="1600" dirty="0" smtClean="0">
                <a:solidFill>
                  <a:schemeClr val="tx1"/>
                </a:solidFill>
                <a:latin typeface="Book Antiqua" pitchFamily="18" charset="0"/>
                <a:ea typeface="Times New Roman"/>
              </a:rPr>
              <a:t>= Persentase dosen dengan jabatan lektor kepala</a:t>
            </a:r>
            <a:endParaRPr lang="en-US" sz="1600" dirty="0" smtClean="0">
              <a:solidFill>
                <a:schemeClr val="tx1"/>
              </a:solidFill>
              <a:latin typeface="Book Antiqua" pitchFamily="18" charset="0"/>
              <a:ea typeface="Times New Roman"/>
            </a:endParaRPr>
          </a:p>
          <a:p>
            <a:pPr indent="-22860">
              <a:buNone/>
            </a:pPr>
            <a:endParaRPr lang="en-US" sz="1600" dirty="0" smtClean="0">
              <a:solidFill>
                <a:schemeClr val="tx1"/>
              </a:solidFill>
              <a:latin typeface="Book Antiqua" pitchFamily="18" charset="0"/>
            </a:endParaRPr>
          </a:p>
          <a:p>
            <a:pPr indent="-22860">
              <a:buNone/>
            </a:pPr>
            <a:r>
              <a:rPr lang="id-ID" sz="1600" dirty="0" smtClean="0">
                <a:solidFill>
                  <a:schemeClr val="tx1"/>
                </a:solidFill>
                <a:latin typeface="Book Antiqua" pitchFamily="18" charset="0"/>
              </a:rPr>
              <a:t>NB: (untuk institut, universitas, dan sekolah tinggi)</a:t>
            </a:r>
          </a:p>
          <a:p>
            <a:pPr lvl="0"/>
            <a:endParaRPr lang="id-ID" sz="1600" dirty="0" smtClean="0">
              <a:solidFill>
                <a:schemeClr val="tx1"/>
              </a:solidFill>
              <a:latin typeface="Book Antiqua" pitchFamily="18" charset="0"/>
            </a:endParaRPr>
          </a:p>
        </p:txBody>
      </p:sp>
      <p:sp>
        <p:nvSpPr>
          <p:cNvPr id="6" name="Rectangle 5"/>
          <p:cNvSpPr/>
          <p:nvPr/>
        </p:nvSpPr>
        <p:spPr>
          <a:xfrm>
            <a:off x="6096000" y="0"/>
            <a:ext cx="30480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rmAutofit/>
          </a:bodyPr>
          <a:lstStyle/>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4</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Jika P</a:t>
            </a:r>
            <a:r>
              <a:rPr lang="id-ID" sz="2000" baseline="-25000" dirty="0" smtClean="0">
                <a:solidFill>
                  <a:srgbClr val="000000"/>
                </a:solidFill>
                <a:latin typeface="Arial" pitchFamily="34" charset="0"/>
                <a:ea typeface="Times New Roman"/>
                <a:cs typeface="Arial" pitchFamily="34" charset="0"/>
              </a:rPr>
              <a:t>DTT </a:t>
            </a:r>
            <a:r>
              <a:rPr lang="id-ID" sz="2000" dirty="0" smtClean="0">
                <a:solidFill>
                  <a:srgbClr val="000000"/>
                </a:solidFill>
                <a:latin typeface="Arial" pitchFamily="34" charset="0"/>
                <a:ea typeface="Times New Roman"/>
                <a:cs typeface="Arial" pitchFamily="34" charset="0"/>
              </a:rPr>
              <a:t>≤ 10%</a:t>
            </a:r>
            <a:endParaRPr lang="en-US" sz="20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maka skor = 4.</a:t>
            </a:r>
            <a:endParaRPr lang="en-US" sz="2000" dirty="0" smtClean="0">
              <a:latin typeface="Arial" pitchFamily="34" charset="0"/>
              <a:cs typeface="Arial" pitchFamily="34" charset="0"/>
            </a:endParaRPr>
          </a:p>
          <a:p>
            <a:pPr lvl="0">
              <a:spcBef>
                <a:spcPts val="0"/>
              </a:spcBef>
              <a:buClrTx/>
              <a:buSzTx/>
              <a:buNone/>
              <a:defRPr/>
            </a:pPr>
            <a:endParaRPr lang="id-ID" sz="2000" dirty="0" smtClean="0">
              <a:solidFill>
                <a:prstClr val="black"/>
              </a:solidFill>
              <a:latin typeface="Arial" pitchFamily="34" charset="0"/>
              <a:ea typeface="Times New Roman"/>
              <a:cs typeface="Arial" pitchFamily="34" charset="0"/>
            </a:endParaRPr>
          </a:p>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3</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2</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en-US" sz="2000" b="1" dirty="0" err="1" smtClean="0">
                <a:latin typeface="Arial" pitchFamily="34" charset="0"/>
                <a:ea typeface="Times New Roman"/>
                <a:cs typeface="Arial" pitchFamily="34" charset="0"/>
              </a:rPr>
              <a:t>dan</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1</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Jika 10% &lt; P</a:t>
            </a:r>
            <a:r>
              <a:rPr lang="id-ID" sz="2000" baseline="-25000" dirty="0" smtClean="0">
                <a:solidFill>
                  <a:srgbClr val="000000"/>
                </a:solidFill>
                <a:latin typeface="Arial" pitchFamily="34" charset="0"/>
                <a:ea typeface="Times New Roman"/>
                <a:cs typeface="Arial" pitchFamily="34" charset="0"/>
              </a:rPr>
              <a:t>DTT</a:t>
            </a:r>
            <a:r>
              <a:rPr lang="id-ID" sz="2000" dirty="0" smtClean="0">
                <a:solidFill>
                  <a:srgbClr val="000000"/>
                </a:solidFill>
                <a:latin typeface="Arial" pitchFamily="34" charset="0"/>
                <a:ea typeface="Times New Roman"/>
                <a:cs typeface="Arial" pitchFamily="34" charset="0"/>
              </a:rPr>
              <a:t> &lt; 50%</a:t>
            </a:r>
            <a:endParaRPr lang="en-US" sz="20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maka skor = 10 x (50% - P</a:t>
            </a:r>
            <a:r>
              <a:rPr lang="id-ID" sz="2000" baseline="-25000" dirty="0" smtClean="0">
                <a:solidFill>
                  <a:srgbClr val="000000"/>
                </a:solidFill>
                <a:latin typeface="Arial" pitchFamily="34" charset="0"/>
                <a:ea typeface="Times New Roman"/>
                <a:cs typeface="Arial" pitchFamily="34" charset="0"/>
              </a:rPr>
              <a:t>DTT</a:t>
            </a:r>
            <a:r>
              <a:rPr lang="id-ID" sz="2000" dirty="0" smtClean="0">
                <a:solidFill>
                  <a:srgbClr val="000000"/>
                </a:solidFill>
                <a:latin typeface="Arial" pitchFamily="34" charset="0"/>
                <a:ea typeface="Times New Roman"/>
                <a:cs typeface="Arial" pitchFamily="34" charset="0"/>
              </a:rPr>
              <a:t>).</a:t>
            </a:r>
            <a:endParaRPr lang="en-US" sz="2000" dirty="0" smtClean="0">
              <a:latin typeface="Arial" pitchFamily="34" charset="0"/>
              <a:cs typeface="Arial" pitchFamily="34" charset="0"/>
            </a:endParaRPr>
          </a:p>
          <a:p>
            <a:pPr lvl="0">
              <a:spcBef>
                <a:spcPts val="0"/>
              </a:spcBef>
              <a:buClrTx/>
              <a:buSzTx/>
              <a:buNone/>
              <a:defRPr/>
            </a:pPr>
            <a:endParaRPr lang="en-US" sz="2000" dirty="0" smtClean="0">
              <a:solidFill>
                <a:srgbClr val="000000"/>
              </a:solidFill>
              <a:latin typeface="Arial" pitchFamily="34" charset="0"/>
              <a:ea typeface="Times New Roman"/>
              <a:cs typeface="Arial" pitchFamily="34" charset="0"/>
            </a:endParaRPr>
          </a:p>
          <a:p>
            <a:pPr lvl="0">
              <a:spcBef>
                <a:spcPts val="0"/>
              </a:spcBef>
              <a:buClrTx/>
              <a:buSzTx/>
              <a:buFont typeface="Wingdings"/>
              <a:buChar char="à"/>
              <a:defRPr/>
            </a:pPr>
            <a:r>
              <a:rPr lang="id-ID" sz="2000" dirty="0" smtClean="0">
                <a:solidFill>
                  <a:srgbClr val="000000"/>
                </a:solidFill>
                <a:latin typeface="Arial" pitchFamily="34" charset="0"/>
                <a:ea typeface="Times New Roman"/>
                <a:cs typeface="Arial" pitchFamily="34" charset="0"/>
              </a:rPr>
              <a:t>Jika P</a:t>
            </a:r>
            <a:r>
              <a:rPr lang="id-ID" sz="2000" baseline="-25000" dirty="0" smtClean="0">
                <a:solidFill>
                  <a:srgbClr val="000000"/>
                </a:solidFill>
                <a:latin typeface="Arial" pitchFamily="34" charset="0"/>
                <a:ea typeface="Times New Roman"/>
                <a:cs typeface="Arial" pitchFamily="34" charset="0"/>
              </a:rPr>
              <a:t>DTT </a:t>
            </a:r>
            <a:r>
              <a:rPr lang="id-ID" sz="2000" dirty="0" smtClean="0">
                <a:solidFill>
                  <a:srgbClr val="000000"/>
                </a:solidFill>
                <a:latin typeface="Arial" pitchFamily="34" charset="0"/>
                <a:ea typeface="Times New Roman"/>
                <a:cs typeface="Arial" pitchFamily="34" charset="0"/>
              </a:rPr>
              <a:t>≥ 50%</a:t>
            </a:r>
            <a:endParaRPr lang="en-US" sz="20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maka skor = 0.</a:t>
            </a:r>
            <a:r>
              <a:rPr lang="en-US" sz="2000" dirty="0" smtClean="0">
                <a:solidFill>
                  <a:srgbClr val="000000"/>
                </a:solidFill>
                <a:latin typeface="Arial" pitchFamily="34" charset="0"/>
                <a:ea typeface="Times New Roman"/>
                <a:cs typeface="Arial" pitchFamily="34" charset="0"/>
              </a:rPr>
              <a:t>	</a:t>
            </a:r>
            <a:endParaRPr lang="en-US" sz="2000" dirty="0" smtClean="0">
              <a:latin typeface="Arial" pitchFamily="34" charset="0"/>
              <a:cs typeface="Arial" pitchFamily="34" charset="0"/>
            </a:endParaRPr>
          </a:p>
          <a:p>
            <a:pPr>
              <a:buNone/>
            </a:pPr>
            <a:endParaRPr lang="en-US" sz="2000" dirty="0">
              <a:latin typeface="Arial" pitchFamily="34" charset="0"/>
              <a:cs typeface="Arial" pitchFamily="34" charset="0"/>
            </a:endParaRPr>
          </a:p>
        </p:txBody>
      </p:sp>
      <p:sp>
        <p:nvSpPr>
          <p:cNvPr id="14" name="Rectangle 13"/>
          <p:cNvSpPr/>
          <p:nvPr/>
        </p:nvSpPr>
        <p:spPr>
          <a:xfrm>
            <a:off x="0" y="0"/>
            <a:ext cx="62484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1038" indent="-681038"/>
            <a:r>
              <a:rPr lang="en-US" sz="2200" b="1" dirty="0" smtClean="0">
                <a:solidFill>
                  <a:schemeClr val="tx1"/>
                </a:solidFill>
                <a:latin typeface="Cambria" pitchFamily="18" charset="0"/>
              </a:rPr>
              <a:t>4.3.</a:t>
            </a:r>
            <a:r>
              <a:rPr lang="id-ID" sz="2200" b="1" dirty="0" smtClean="0">
                <a:solidFill>
                  <a:schemeClr val="tx1"/>
                </a:solidFill>
                <a:latin typeface="Cambria" pitchFamily="18" charset="0"/>
              </a:rPr>
              <a:t>1.4</a:t>
            </a:r>
            <a:r>
              <a:rPr lang="en-US" sz="2200" b="1" dirty="0" smtClean="0">
                <a:solidFill>
                  <a:schemeClr val="tx1"/>
                </a:solidFill>
                <a:latin typeface="Cambria" pitchFamily="18" charset="0"/>
              </a:rPr>
              <a:t> PERSENTASE JUMLAH DOSEN TIDAK TETAP TERHADAP JUMLAH SELURUH DOSEN</a:t>
            </a:r>
          </a:p>
        </p:txBody>
      </p:sp>
      <p:sp>
        <p:nvSpPr>
          <p:cNvPr id="16" name="Rectangle 15"/>
          <p:cNvSpPr/>
          <p:nvPr/>
        </p:nvSpPr>
        <p:spPr>
          <a:xfrm>
            <a:off x="6248400" y="1524000"/>
            <a:ext cx="28956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rgbClr val="000000"/>
                </a:solidFill>
                <a:latin typeface="Book Antiqua" pitchFamily="18" charset="0"/>
                <a:ea typeface="Times New Roman"/>
              </a:rPr>
              <a:t>P</a:t>
            </a:r>
            <a:r>
              <a:rPr lang="id-ID" baseline="-25000" dirty="0" smtClean="0">
                <a:solidFill>
                  <a:srgbClr val="000000"/>
                </a:solidFill>
                <a:latin typeface="Book Antiqua" pitchFamily="18" charset="0"/>
                <a:ea typeface="Times New Roman"/>
              </a:rPr>
              <a:t>DTT</a:t>
            </a:r>
            <a:r>
              <a:rPr lang="id-ID" dirty="0" smtClean="0">
                <a:solidFill>
                  <a:srgbClr val="000000"/>
                </a:solidFill>
                <a:latin typeface="Book Antiqua" pitchFamily="18" charset="0"/>
                <a:ea typeface="Times New Roman"/>
              </a:rPr>
              <a:t> = Persentase jumlah dosen tidak tetap terhadap jumlah seluruh dosen.</a:t>
            </a:r>
            <a:endParaRPr lang="id-ID" dirty="0" smtClean="0">
              <a:latin typeface="Book Antiqua" pitchFamily="18" charset="0"/>
              <a:ea typeface="Times New Roman"/>
            </a:endParaRPr>
          </a:p>
          <a:p>
            <a:pPr lvl="0"/>
            <a:endParaRPr lang="id-ID" sz="1600" dirty="0" smtClean="0">
              <a:solidFill>
                <a:schemeClr val="tx1"/>
              </a:solidFill>
              <a:latin typeface="Book Antiqua" pitchFamily="18" charset="0"/>
            </a:endParaRPr>
          </a:p>
        </p:txBody>
      </p:sp>
      <p:sp>
        <p:nvSpPr>
          <p:cNvPr id="6" name="Rectangle 5"/>
          <p:cNvSpPr/>
          <p:nvPr/>
        </p:nvSpPr>
        <p:spPr>
          <a:xfrm>
            <a:off x="6248400" y="0"/>
            <a:ext cx="28956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1,84</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rmAutofit/>
          </a:bodyPr>
          <a:lstStyle/>
          <a:p>
            <a:pPr lvl="0">
              <a:spcBef>
                <a:spcPts val="0"/>
              </a:spcBef>
              <a:buClrTx/>
              <a:buSzTx/>
              <a:buFont typeface="Wingdings"/>
              <a:buChar char="à"/>
              <a:defRPr/>
            </a:pPr>
            <a:r>
              <a:rPr lang="id-ID" sz="1800" dirty="0" smtClean="0">
                <a:latin typeface="Arial" pitchFamily="34" charset="0"/>
                <a:cs typeface="Arial" pitchFamily="34" charset="0"/>
              </a:rPr>
              <a:t>Jika persentase dosen bergelar doktor/Sp-2 ≥ 50%, maka skor = 4.</a:t>
            </a:r>
            <a:endParaRPr lang="en-US" sz="1800" dirty="0" smtClean="0">
              <a:latin typeface="Arial" pitchFamily="34" charset="0"/>
              <a:cs typeface="Arial" pitchFamily="34" charset="0"/>
            </a:endParaRPr>
          </a:p>
          <a:p>
            <a:pPr lvl="0">
              <a:spcBef>
                <a:spcPts val="0"/>
              </a:spcBef>
              <a:buClrTx/>
              <a:buSzTx/>
              <a:buNone/>
              <a:defRPr/>
            </a:pPr>
            <a:r>
              <a:rPr lang="en-US" sz="1800" dirty="0" smtClean="0">
                <a:latin typeface="Arial" pitchFamily="34" charset="0"/>
                <a:cs typeface="Arial" pitchFamily="34" charset="0"/>
              </a:rPr>
              <a:t>	</a:t>
            </a:r>
            <a:r>
              <a:rPr lang="id-ID" sz="1800" dirty="0" smtClean="0">
                <a:latin typeface="Arial" pitchFamily="34" charset="0"/>
                <a:cs typeface="Arial" pitchFamily="34" charset="0"/>
              </a:rPr>
              <a:t>Jika tidak, gunakan aturan berikut.</a:t>
            </a:r>
            <a:endParaRPr lang="en-US" sz="1800" dirty="0" smtClean="0">
              <a:latin typeface="Arial" pitchFamily="34" charset="0"/>
              <a:cs typeface="Arial" pitchFamily="34" charset="0"/>
            </a:endParaRPr>
          </a:p>
          <a:p>
            <a:pPr lvl="0">
              <a:spcBef>
                <a:spcPts val="0"/>
              </a:spcBef>
              <a:buClrTx/>
              <a:buSzTx/>
              <a:buNone/>
              <a:defRPr/>
            </a:pPr>
            <a:r>
              <a:rPr lang="en-US" sz="1800" dirty="0" smtClean="0">
                <a:latin typeface="Arial" pitchFamily="34" charset="0"/>
                <a:cs typeface="Arial" pitchFamily="34" charset="0"/>
              </a:rPr>
              <a:t>	</a:t>
            </a:r>
            <a:r>
              <a:rPr lang="id-ID" sz="1800" dirty="0" smtClean="0">
                <a:latin typeface="Arial" pitchFamily="34" charset="0"/>
                <a:cs typeface="Arial" pitchFamily="34" charset="0"/>
              </a:rPr>
              <a:t>SP = (0.25 N</a:t>
            </a:r>
            <a:r>
              <a:rPr lang="id-ID" sz="1800" baseline="-25000" dirty="0" smtClean="0">
                <a:latin typeface="Arial" pitchFamily="34" charset="0"/>
                <a:cs typeface="Arial" pitchFamily="34" charset="0"/>
              </a:rPr>
              <a:t>PL</a:t>
            </a:r>
            <a:r>
              <a:rPr lang="id-ID" sz="1800" dirty="0" smtClean="0">
                <a:latin typeface="Arial" pitchFamily="34" charset="0"/>
                <a:cs typeface="Arial" pitchFamily="34" charset="0"/>
              </a:rPr>
              <a:t> + 0.75 N</a:t>
            </a:r>
            <a:r>
              <a:rPr lang="id-ID" sz="1800" baseline="-25000" dirty="0" smtClean="0">
                <a:latin typeface="Arial" pitchFamily="34" charset="0"/>
                <a:cs typeface="Arial" pitchFamily="34" charset="0"/>
              </a:rPr>
              <a:t>S2</a:t>
            </a:r>
            <a:r>
              <a:rPr lang="id-ID" sz="1800" dirty="0" smtClean="0">
                <a:latin typeface="Arial" pitchFamily="34" charset="0"/>
                <a:cs typeface="Arial" pitchFamily="34" charset="0"/>
              </a:rPr>
              <a:t> + 1.25 N</a:t>
            </a:r>
            <a:r>
              <a:rPr lang="id-ID" sz="1800" baseline="-25000" dirty="0" smtClean="0">
                <a:latin typeface="Arial" pitchFamily="34" charset="0"/>
                <a:cs typeface="Arial" pitchFamily="34" charset="0"/>
              </a:rPr>
              <a:t>S3</a:t>
            </a:r>
            <a:r>
              <a:rPr lang="id-ID" sz="1800" dirty="0" smtClean="0">
                <a:latin typeface="Arial" pitchFamily="34" charset="0"/>
                <a:cs typeface="Arial" pitchFamily="34" charset="0"/>
              </a:rPr>
              <a:t>) / N</a:t>
            </a:r>
            <a:r>
              <a:rPr lang="id-ID" sz="1800" baseline="-25000" dirty="0" smtClean="0">
                <a:latin typeface="Arial" pitchFamily="34" charset="0"/>
                <a:cs typeface="Arial" pitchFamily="34" charset="0"/>
              </a:rPr>
              <a:t>PS</a:t>
            </a:r>
            <a:r>
              <a:rPr lang="id-ID" sz="1800" dirty="0" smtClean="0">
                <a:latin typeface="Arial" pitchFamily="34" charset="0"/>
                <a:cs typeface="Arial" pitchFamily="34" charset="0"/>
              </a:rPr>
              <a:t> </a:t>
            </a:r>
            <a:endParaRPr lang="en-US" sz="1800" dirty="0" smtClean="0">
              <a:latin typeface="Arial" pitchFamily="34" charset="0"/>
              <a:cs typeface="Arial" pitchFamily="34" charset="0"/>
            </a:endParaRPr>
          </a:p>
          <a:p>
            <a:pPr lvl="0">
              <a:spcBef>
                <a:spcPts val="0"/>
              </a:spcBef>
              <a:buClrTx/>
              <a:buSzTx/>
              <a:buNone/>
              <a:defRPr/>
            </a:pPr>
            <a:r>
              <a:rPr lang="en-US" sz="1800" dirty="0" smtClean="0">
                <a:latin typeface="Arial" pitchFamily="34" charset="0"/>
                <a:cs typeface="Arial" pitchFamily="34" charset="0"/>
              </a:rPr>
              <a:t>	</a:t>
            </a:r>
          </a:p>
          <a:p>
            <a:pPr lvl="0">
              <a:spcBef>
                <a:spcPts val="0"/>
              </a:spcBef>
              <a:buClrTx/>
              <a:buSzTx/>
              <a:buNone/>
              <a:defRPr/>
            </a:pPr>
            <a:r>
              <a:rPr lang="en-US" sz="1800" dirty="0" smtClean="0">
                <a:latin typeface="Arial" pitchFamily="34" charset="0"/>
                <a:cs typeface="Arial" pitchFamily="34" charset="0"/>
              </a:rPr>
              <a:t>	</a:t>
            </a:r>
            <a:r>
              <a:rPr lang="id-ID" sz="1800" dirty="0" smtClean="0">
                <a:latin typeface="Arial" pitchFamily="34" charset="0"/>
                <a:cs typeface="Arial" pitchFamily="34" charset="0"/>
              </a:rPr>
              <a:t>dimana:</a:t>
            </a:r>
            <a:endParaRPr lang="en-US" sz="1800" dirty="0" smtClean="0">
              <a:latin typeface="Arial" pitchFamily="34" charset="0"/>
              <a:cs typeface="Arial" pitchFamily="34" charset="0"/>
            </a:endParaRPr>
          </a:p>
          <a:p>
            <a:pPr lvl="0">
              <a:spcBef>
                <a:spcPts val="0"/>
              </a:spcBef>
              <a:buClrTx/>
              <a:buSzTx/>
              <a:buNone/>
              <a:defRPr/>
            </a:pPr>
            <a:r>
              <a:rPr lang="en-US" sz="1800" dirty="0" smtClean="0">
                <a:latin typeface="Arial" pitchFamily="34" charset="0"/>
                <a:cs typeface="Arial" pitchFamily="34" charset="0"/>
              </a:rPr>
              <a:t>	</a:t>
            </a:r>
            <a:r>
              <a:rPr lang="id-ID" sz="1800" dirty="0" smtClean="0">
                <a:latin typeface="Arial" pitchFamily="34" charset="0"/>
                <a:cs typeface="Arial" pitchFamily="34" charset="0"/>
              </a:rPr>
              <a:t>N</a:t>
            </a:r>
            <a:r>
              <a:rPr lang="id-ID" sz="1800" baseline="-25000" dirty="0" smtClean="0">
                <a:latin typeface="Arial" pitchFamily="34" charset="0"/>
                <a:cs typeface="Arial" pitchFamily="34" charset="0"/>
              </a:rPr>
              <a:t>PL</a:t>
            </a:r>
            <a:r>
              <a:rPr lang="id-ID" sz="1800" dirty="0" smtClean="0">
                <a:latin typeface="Arial" pitchFamily="34" charset="0"/>
                <a:cs typeface="Arial" pitchFamily="34" charset="0"/>
              </a:rPr>
              <a:t> = Banyaknya dosen yang mengikuti pendidikan tanpa gelar</a:t>
            </a:r>
            <a:endParaRPr lang="en-US" sz="1800" dirty="0" smtClean="0">
              <a:latin typeface="Arial" pitchFamily="34" charset="0"/>
              <a:cs typeface="Arial" pitchFamily="34" charset="0"/>
            </a:endParaRPr>
          </a:p>
          <a:p>
            <a:pPr lvl="0">
              <a:spcBef>
                <a:spcPts val="0"/>
              </a:spcBef>
              <a:buClrTx/>
              <a:buSzTx/>
              <a:buNone/>
              <a:defRPr/>
            </a:pPr>
            <a:r>
              <a:rPr lang="en-US" sz="1800" dirty="0" smtClean="0">
                <a:latin typeface="Arial" pitchFamily="34" charset="0"/>
                <a:cs typeface="Arial" pitchFamily="34" charset="0"/>
              </a:rPr>
              <a:t>	</a:t>
            </a:r>
            <a:r>
              <a:rPr lang="id-ID" sz="1800" dirty="0" smtClean="0">
                <a:latin typeface="Arial" pitchFamily="34" charset="0"/>
                <a:cs typeface="Arial" pitchFamily="34" charset="0"/>
              </a:rPr>
              <a:t>N</a:t>
            </a:r>
            <a:r>
              <a:rPr lang="id-ID" sz="1800" baseline="-25000" dirty="0" smtClean="0">
                <a:latin typeface="Arial" pitchFamily="34" charset="0"/>
                <a:cs typeface="Arial" pitchFamily="34" charset="0"/>
              </a:rPr>
              <a:t>S2</a:t>
            </a:r>
            <a:r>
              <a:rPr lang="id-ID" sz="1800" dirty="0" smtClean="0">
                <a:latin typeface="Arial" pitchFamily="34" charset="0"/>
                <a:cs typeface="Arial" pitchFamily="34" charset="0"/>
              </a:rPr>
              <a:t> = Banyaknya dosen yang mengikuti pendidikan S2/Sp-1</a:t>
            </a:r>
            <a:endParaRPr lang="en-US" sz="1800" dirty="0" smtClean="0">
              <a:latin typeface="Arial" pitchFamily="34" charset="0"/>
              <a:cs typeface="Arial" pitchFamily="34" charset="0"/>
            </a:endParaRPr>
          </a:p>
          <a:p>
            <a:pPr lvl="0">
              <a:spcBef>
                <a:spcPts val="0"/>
              </a:spcBef>
              <a:buClrTx/>
              <a:buSzTx/>
              <a:buNone/>
              <a:defRPr/>
            </a:pPr>
            <a:r>
              <a:rPr lang="en-US" sz="1800" dirty="0" smtClean="0">
                <a:latin typeface="Arial" pitchFamily="34" charset="0"/>
                <a:cs typeface="Arial" pitchFamily="34" charset="0"/>
              </a:rPr>
              <a:t>	</a:t>
            </a:r>
            <a:r>
              <a:rPr lang="id-ID" sz="1800" dirty="0" smtClean="0">
                <a:latin typeface="Arial" pitchFamily="34" charset="0"/>
                <a:cs typeface="Arial" pitchFamily="34" charset="0"/>
              </a:rPr>
              <a:t>N</a:t>
            </a:r>
            <a:r>
              <a:rPr lang="id-ID" sz="1800" baseline="-25000" dirty="0" smtClean="0">
                <a:latin typeface="Arial" pitchFamily="34" charset="0"/>
                <a:cs typeface="Arial" pitchFamily="34" charset="0"/>
              </a:rPr>
              <a:t>S3</a:t>
            </a:r>
            <a:r>
              <a:rPr lang="id-ID" sz="1800" dirty="0" smtClean="0">
                <a:latin typeface="Arial" pitchFamily="34" charset="0"/>
                <a:cs typeface="Arial" pitchFamily="34" charset="0"/>
              </a:rPr>
              <a:t> = Banyaknya dosen yang mengikuti pendidikan S3/Sp-2</a:t>
            </a:r>
            <a:endParaRPr lang="en-US" sz="1800" dirty="0" smtClean="0">
              <a:latin typeface="Arial" pitchFamily="34" charset="0"/>
              <a:cs typeface="Arial" pitchFamily="34" charset="0"/>
            </a:endParaRPr>
          </a:p>
          <a:p>
            <a:pPr lvl="0">
              <a:spcBef>
                <a:spcPts val="0"/>
              </a:spcBef>
              <a:buClrTx/>
              <a:buSzTx/>
              <a:buNone/>
              <a:defRPr/>
            </a:pPr>
            <a:r>
              <a:rPr lang="en-US" sz="1800" dirty="0" smtClean="0">
                <a:latin typeface="Arial" pitchFamily="34" charset="0"/>
                <a:cs typeface="Arial" pitchFamily="34" charset="0"/>
              </a:rPr>
              <a:t>	</a:t>
            </a:r>
            <a:r>
              <a:rPr lang="id-ID" sz="1800" dirty="0" smtClean="0">
                <a:latin typeface="Arial" pitchFamily="34" charset="0"/>
                <a:cs typeface="Arial" pitchFamily="34" charset="0"/>
              </a:rPr>
              <a:t>N</a:t>
            </a:r>
            <a:r>
              <a:rPr lang="id-ID" sz="1800" baseline="-25000" dirty="0" smtClean="0">
                <a:latin typeface="Arial" pitchFamily="34" charset="0"/>
                <a:cs typeface="Arial" pitchFamily="34" charset="0"/>
              </a:rPr>
              <a:t>PS</a:t>
            </a:r>
            <a:r>
              <a:rPr lang="id-ID" sz="1800" dirty="0" smtClean="0">
                <a:latin typeface="Arial" pitchFamily="34" charset="0"/>
                <a:cs typeface="Arial" pitchFamily="34" charset="0"/>
              </a:rPr>
              <a:t> = Banyaknya program studi (Tabel 2.9.3)</a:t>
            </a:r>
          </a:p>
          <a:p>
            <a:pPr lvl="0">
              <a:spcBef>
                <a:spcPts val="0"/>
              </a:spcBef>
              <a:buClrTx/>
              <a:buSzTx/>
              <a:buNone/>
              <a:defRPr/>
            </a:pPr>
            <a:endParaRPr lang="id-ID" sz="1800" dirty="0" smtClean="0">
              <a:solidFill>
                <a:prstClr val="black"/>
              </a:solidFill>
              <a:latin typeface="Arial" pitchFamily="34" charset="0"/>
              <a:ea typeface="Times New Roman"/>
              <a:cs typeface="Arial" pitchFamily="34" charset="0"/>
            </a:endParaRPr>
          </a:p>
          <a:p>
            <a:pPr>
              <a:spcBef>
                <a:spcPts val="0"/>
              </a:spcBef>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a:t>
            </a:r>
            <a:r>
              <a:rPr lang="en-US" sz="1800" b="1" dirty="0" smtClean="0">
                <a:latin typeface="Arial" pitchFamily="34" charset="0"/>
                <a:ea typeface="Times New Roman"/>
                <a:cs typeface="Arial" pitchFamily="34" charset="0"/>
              </a:rPr>
              <a:t>4</a:t>
            </a:r>
            <a:r>
              <a:rPr lang="id-ID" sz="1800" b="1" dirty="0" smtClean="0">
                <a:latin typeface="Arial" pitchFamily="34" charset="0"/>
                <a:ea typeface="Times New Roman"/>
                <a:cs typeface="Arial" pitchFamily="34" charset="0"/>
              </a:rPr>
              <a:t>)</a:t>
            </a: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Jika SP ≥ 4</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maka skor = 4.</a:t>
            </a:r>
            <a:endParaRPr lang="en-US" sz="1800" dirty="0" smtClean="0">
              <a:latin typeface="Arial" pitchFamily="34" charset="0"/>
              <a:cs typeface="Arial" pitchFamily="34" charset="0"/>
            </a:endParaRPr>
          </a:p>
          <a:p>
            <a:pPr lvl="0">
              <a:spcBef>
                <a:spcPts val="0"/>
              </a:spcBef>
              <a:buClrTx/>
              <a:buSzTx/>
              <a:buNone/>
              <a:defRPr/>
            </a:pPr>
            <a:endParaRPr lang="en-US" sz="1800" dirty="0" smtClean="0">
              <a:solidFill>
                <a:srgbClr val="000000"/>
              </a:solidFill>
              <a:latin typeface="Arial" pitchFamily="34" charset="0"/>
              <a:ea typeface="Times New Roman"/>
              <a:cs typeface="Arial" pitchFamily="34" charset="0"/>
            </a:endParaRPr>
          </a:p>
          <a:p>
            <a:pPr>
              <a:spcBef>
                <a:spcPts val="0"/>
              </a:spcBef>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a:t>
            </a:r>
            <a:r>
              <a:rPr lang="en-US" sz="1800" b="1" dirty="0" smtClean="0">
                <a:latin typeface="Arial" pitchFamily="34" charset="0"/>
                <a:ea typeface="Times New Roman"/>
                <a:cs typeface="Arial" pitchFamily="34" charset="0"/>
              </a:rPr>
              <a:t>3</a:t>
            </a:r>
            <a:r>
              <a:rPr lang="id-ID" sz="1800" b="1" dirty="0" smtClean="0">
                <a:latin typeface="Arial" pitchFamily="34" charset="0"/>
                <a:ea typeface="Times New Roman"/>
                <a:cs typeface="Arial" pitchFamily="34" charset="0"/>
              </a:rPr>
              <a:t>)</a:t>
            </a:r>
            <a:r>
              <a:rPr lang="en-US" sz="1800" b="1" dirty="0" smtClean="0">
                <a:latin typeface="Arial" pitchFamily="34" charset="0"/>
                <a:ea typeface="Times New Roman"/>
                <a:cs typeface="Arial" pitchFamily="34" charset="0"/>
              </a:rPr>
              <a:t>, </a:t>
            </a: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a:t>
            </a:r>
            <a:r>
              <a:rPr lang="en-US" sz="1800" b="1" dirty="0" smtClean="0">
                <a:latin typeface="Arial" pitchFamily="34" charset="0"/>
                <a:ea typeface="Times New Roman"/>
                <a:cs typeface="Arial" pitchFamily="34" charset="0"/>
              </a:rPr>
              <a:t>2</a:t>
            </a:r>
            <a:r>
              <a:rPr lang="id-ID" sz="1800" b="1" dirty="0" smtClean="0">
                <a:latin typeface="Arial" pitchFamily="34" charset="0"/>
                <a:ea typeface="Times New Roman"/>
                <a:cs typeface="Arial" pitchFamily="34" charset="0"/>
              </a:rPr>
              <a:t>)</a:t>
            </a:r>
            <a:r>
              <a:rPr lang="en-US" sz="1800" b="1" dirty="0" smtClean="0">
                <a:latin typeface="Arial" pitchFamily="34" charset="0"/>
                <a:ea typeface="Times New Roman"/>
                <a:cs typeface="Arial" pitchFamily="34" charset="0"/>
              </a:rPr>
              <a:t>, </a:t>
            </a:r>
            <a:r>
              <a:rPr lang="en-US" sz="1800" b="1" dirty="0" err="1" smtClean="0">
                <a:latin typeface="Arial" pitchFamily="34" charset="0"/>
                <a:ea typeface="Times New Roman"/>
                <a:cs typeface="Arial" pitchFamily="34" charset="0"/>
              </a:rPr>
              <a:t>dan</a:t>
            </a:r>
            <a:r>
              <a:rPr lang="en-US" sz="1800" b="1" dirty="0" smtClean="0">
                <a:latin typeface="Arial" pitchFamily="34" charset="0"/>
                <a:ea typeface="Times New Roman"/>
                <a:cs typeface="Arial" pitchFamily="34" charset="0"/>
              </a:rPr>
              <a:t> </a:t>
            </a: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a:t>
            </a:r>
            <a:r>
              <a:rPr lang="en-US" sz="1800" b="1" dirty="0" smtClean="0">
                <a:latin typeface="Arial" pitchFamily="34" charset="0"/>
                <a:ea typeface="Times New Roman"/>
                <a:cs typeface="Arial" pitchFamily="34" charset="0"/>
              </a:rPr>
              <a:t>1</a:t>
            </a:r>
            <a:r>
              <a:rPr lang="id-ID" sz="1800" b="1" dirty="0" smtClean="0">
                <a:latin typeface="Arial" pitchFamily="34" charset="0"/>
                <a:ea typeface="Times New Roman"/>
                <a:cs typeface="Arial" pitchFamily="34" charset="0"/>
              </a:rPr>
              <a:t>)</a:t>
            </a: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Jika SP &lt; 4</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maka skor = SP.</a:t>
            </a:r>
            <a:endParaRPr lang="en-US" sz="1800" dirty="0" smtClean="0">
              <a:latin typeface="Arial" pitchFamily="34" charset="0"/>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endParaRPr lang="en-US" sz="1800" dirty="0" smtClean="0">
              <a:latin typeface="Arial" pitchFamily="34" charset="0"/>
              <a:cs typeface="Arial" pitchFamily="34" charset="0"/>
            </a:endParaRPr>
          </a:p>
          <a:p>
            <a:pPr>
              <a:spcBef>
                <a:spcPts val="0"/>
              </a:spcBef>
              <a:buNone/>
            </a:pPr>
            <a:endParaRPr lang="en-US" sz="18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65138" indent="-465138"/>
            <a:r>
              <a:rPr lang="en-US" sz="2000" b="1" dirty="0" smtClean="0">
                <a:solidFill>
                  <a:schemeClr val="tx1"/>
                </a:solidFill>
                <a:latin typeface="Cambria" pitchFamily="18" charset="0"/>
              </a:rPr>
              <a:t>4.4 PERSENTASE DOSEN TETAP YANG MENJALANI PROGRAM PENINGKATAN KOMPETENSI MELALUI TUGAS BELAJAR</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id-ID" sz="1000" dirty="0" smtClean="0">
              <a:solidFill>
                <a:schemeClr val="tx1"/>
              </a:solidFill>
              <a:latin typeface="Book Antiqua" pitchFamily="18" charset="0"/>
            </a:endParaRPr>
          </a:p>
        </p:txBody>
      </p:sp>
      <p:sp>
        <p:nvSpPr>
          <p:cNvPr id="6" name="Rectangle 5"/>
          <p:cNvSpPr/>
          <p:nvPr/>
        </p:nvSpPr>
        <p:spPr>
          <a:xfrm>
            <a:off x="7162800" y="0"/>
            <a:ext cx="19812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1,84</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5181600" cy="5334000"/>
          </a:xfrm>
        </p:spPr>
        <p:txBody>
          <a:bodyPr>
            <a:normAutofit/>
          </a:bodyPr>
          <a:lstStyle/>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4</a:t>
            </a:r>
            <a:r>
              <a:rPr lang="id-ID" sz="2000" b="1" dirty="0" smtClean="0">
                <a:latin typeface="Arial" pitchFamily="34" charset="0"/>
                <a:ea typeface="Times New Roman"/>
                <a:cs typeface="Arial" pitchFamily="34" charset="0"/>
              </a:rPr>
              <a:t>)</a:t>
            </a:r>
          </a:p>
          <a:p>
            <a:pPr lvl="0">
              <a:spcBef>
                <a:spcPts val="0"/>
              </a:spcBef>
              <a:buClrTx/>
              <a:buSzTx/>
              <a:buNone/>
              <a:defRPr/>
            </a:pPr>
            <a:r>
              <a:rPr lang="es-ES" sz="2000" dirty="0" smtClean="0">
                <a:latin typeface="Arial" pitchFamily="34" charset="0"/>
                <a:ea typeface="Times New Roman"/>
                <a:cs typeface="Arial" pitchFamily="34" charset="0"/>
              </a:rPr>
              <a:t>	</a:t>
            </a:r>
            <a:r>
              <a:rPr lang="es-ES" sz="2000" dirty="0" err="1" smtClean="0">
                <a:latin typeface="Arial" pitchFamily="34" charset="0"/>
                <a:ea typeface="Times New Roman"/>
                <a:cs typeface="Arial" pitchFamily="34" charset="0"/>
              </a:rPr>
              <a:t>Jika</a:t>
            </a:r>
            <a:r>
              <a:rPr lang="es-ES" sz="2000" dirty="0" smtClean="0">
                <a:latin typeface="Arial" pitchFamily="34" charset="0"/>
                <a:ea typeface="Times New Roman"/>
                <a:cs typeface="Arial" pitchFamily="34" charset="0"/>
              </a:rPr>
              <a:t> A ≥ 4</a:t>
            </a:r>
            <a:endParaRPr lang="en-US" sz="2000" dirty="0" smtClean="0">
              <a:latin typeface="Arial" pitchFamily="34" charset="0"/>
              <a:ea typeface="Times New Roman"/>
              <a:cs typeface="Arial" pitchFamily="34" charset="0"/>
            </a:endParaRPr>
          </a:p>
          <a:p>
            <a:pPr lvl="0">
              <a:spcBef>
                <a:spcPts val="0"/>
              </a:spcBef>
              <a:buClrTx/>
              <a:buSzTx/>
              <a:buNone/>
              <a:defRPr/>
            </a:pPr>
            <a:r>
              <a:rPr lang="en-US" sz="2000" dirty="0" smtClean="0">
                <a:latin typeface="Arial" pitchFamily="34" charset="0"/>
                <a:ea typeface="Times New Roman"/>
                <a:cs typeface="Arial" pitchFamily="34" charset="0"/>
              </a:rPr>
              <a:t>	</a:t>
            </a:r>
            <a:r>
              <a:rPr lang="es-ES" sz="2000" dirty="0" err="1" smtClean="0">
                <a:latin typeface="Arial" pitchFamily="34" charset="0"/>
                <a:ea typeface="Times New Roman"/>
                <a:cs typeface="Arial" pitchFamily="34" charset="0"/>
              </a:rPr>
              <a:t>maka</a:t>
            </a:r>
            <a:r>
              <a:rPr lang="es-ES" sz="2000" dirty="0" smtClean="0">
                <a:latin typeface="Arial" pitchFamily="34" charset="0"/>
                <a:ea typeface="Times New Roman"/>
                <a:cs typeface="Arial" pitchFamily="34" charset="0"/>
              </a:rPr>
              <a:t> </a:t>
            </a:r>
            <a:r>
              <a:rPr lang="es-ES" sz="2000" dirty="0" err="1" smtClean="0">
                <a:latin typeface="Arial" pitchFamily="34" charset="0"/>
                <a:ea typeface="Times New Roman"/>
                <a:cs typeface="Arial" pitchFamily="34" charset="0"/>
              </a:rPr>
              <a:t>skor</a:t>
            </a:r>
            <a:r>
              <a:rPr lang="es-ES" sz="2000" dirty="0" smtClean="0">
                <a:latin typeface="Arial" pitchFamily="34" charset="0"/>
                <a:ea typeface="Times New Roman"/>
                <a:cs typeface="Arial" pitchFamily="34" charset="0"/>
              </a:rPr>
              <a:t> = 4.</a:t>
            </a:r>
            <a:endParaRPr lang="en-US" sz="2000" dirty="0" smtClean="0">
              <a:latin typeface="Arial" pitchFamily="34" charset="0"/>
              <a:cs typeface="Arial" pitchFamily="34" charset="0"/>
            </a:endParaRPr>
          </a:p>
          <a:p>
            <a:pPr lvl="0">
              <a:spcBef>
                <a:spcPts val="0"/>
              </a:spcBef>
              <a:buClrTx/>
              <a:buSzTx/>
              <a:buNone/>
              <a:defRPr/>
            </a:pPr>
            <a:endParaRPr lang="id-ID" sz="2000" dirty="0" smtClean="0">
              <a:solidFill>
                <a:prstClr val="black"/>
              </a:solidFill>
              <a:latin typeface="Arial" pitchFamily="34" charset="0"/>
              <a:ea typeface="Times New Roman"/>
              <a:cs typeface="Arial" pitchFamily="34" charset="0"/>
            </a:endParaRPr>
          </a:p>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3</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2</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en-US" sz="2000" b="1" dirty="0" err="1" smtClean="0">
                <a:latin typeface="Arial" pitchFamily="34" charset="0"/>
                <a:ea typeface="Times New Roman"/>
                <a:cs typeface="Arial" pitchFamily="34" charset="0"/>
              </a:rPr>
              <a:t>dan</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1</a:t>
            </a:r>
            <a:r>
              <a:rPr lang="id-ID" sz="2000" b="1" dirty="0" smtClean="0">
                <a:latin typeface="Arial" pitchFamily="34" charset="0"/>
                <a:ea typeface="Times New Roman"/>
                <a:cs typeface="Arial" pitchFamily="34" charset="0"/>
              </a:rPr>
              <a:t>)</a:t>
            </a:r>
          </a:p>
          <a:p>
            <a:pPr lvl="0">
              <a:spcBef>
                <a:spcPts val="0"/>
              </a:spcBef>
              <a:buClrTx/>
              <a:buSzTx/>
              <a:buNone/>
              <a:defRPr/>
            </a:pPr>
            <a:r>
              <a:rPr lang="es-ES" sz="2000" dirty="0" smtClean="0">
                <a:latin typeface="Arial" pitchFamily="34" charset="0"/>
                <a:ea typeface="Times New Roman"/>
                <a:cs typeface="Arial" pitchFamily="34" charset="0"/>
              </a:rPr>
              <a:t>	</a:t>
            </a:r>
            <a:r>
              <a:rPr lang="es-ES" sz="2000" dirty="0" err="1" smtClean="0">
                <a:latin typeface="Arial" pitchFamily="34" charset="0"/>
                <a:ea typeface="Times New Roman"/>
                <a:cs typeface="Arial" pitchFamily="34" charset="0"/>
              </a:rPr>
              <a:t>Jika</a:t>
            </a:r>
            <a:r>
              <a:rPr lang="es-ES" sz="2000" dirty="0" smtClean="0">
                <a:latin typeface="Arial" pitchFamily="34" charset="0"/>
                <a:ea typeface="Times New Roman"/>
                <a:cs typeface="Arial" pitchFamily="34" charset="0"/>
              </a:rPr>
              <a:t> A &lt; 4 </a:t>
            </a:r>
          </a:p>
          <a:p>
            <a:pPr lvl="0">
              <a:spcBef>
                <a:spcPts val="0"/>
              </a:spcBef>
              <a:buClrTx/>
              <a:buSzTx/>
              <a:buNone/>
              <a:defRPr/>
            </a:pPr>
            <a:r>
              <a:rPr lang="es-ES" sz="2000" dirty="0" smtClean="0">
                <a:latin typeface="Arial" pitchFamily="34" charset="0"/>
                <a:ea typeface="Times New Roman"/>
                <a:cs typeface="Arial" pitchFamily="34" charset="0"/>
              </a:rPr>
              <a:t>	</a:t>
            </a:r>
            <a:r>
              <a:rPr lang="es-ES" sz="2000" dirty="0" err="1" smtClean="0">
                <a:latin typeface="Arial" pitchFamily="34" charset="0"/>
                <a:ea typeface="Times New Roman"/>
                <a:cs typeface="Arial" pitchFamily="34" charset="0"/>
              </a:rPr>
              <a:t>maka</a:t>
            </a:r>
            <a:r>
              <a:rPr lang="es-ES" sz="2000" dirty="0" smtClean="0">
                <a:latin typeface="Arial" pitchFamily="34" charset="0"/>
                <a:ea typeface="Times New Roman"/>
                <a:cs typeface="Arial" pitchFamily="34" charset="0"/>
              </a:rPr>
              <a:t> </a:t>
            </a:r>
            <a:r>
              <a:rPr lang="es-ES" sz="2000" dirty="0" err="1" smtClean="0">
                <a:latin typeface="Arial" pitchFamily="34" charset="0"/>
                <a:ea typeface="Times New Roman"/>
                <a:cs typeface="Arial" pitchFamily="34" charset="0"/>
              </a:rPr>
              <a:t>skor</a:t>
            </a:r>
            <a:r>
              <a:rPr lang="es-ES" sz="2000" dirty="0" smtClean="0">
                <a:latin typeface="Arial" pitchFamily="34" charset="0"/>
                <a:ea typeface="Times New Roman"/>
                <a:cs typeface="Arial" pitchFamily="34" charset="0"/>
              </a:rPr>
              <a:t> = A.</a:t>
            </a:r>
            <a:endParaRPr lang="en-US" sz="2000" dirty="0" smtClean="0">
              <a:latin typeface="Arial" pitchFamily="34" charset="0"/>
              <a:cs typeface="Arial" pitchFamily="34" charset="0"/>
            </a:endParaRPr>
          </a:p>
          <a:p>
            <a:pPr lvl="0">
              <a:spcBef>
                <a:spcPts val="0"/>
              </a:spcBef>
              <a:buClrTx/>
              <a:buSzTx/>
              <a:buNone/>
              <a:defRPr/>
            </a:pPr>
            <a:endParaRPr lang="en-US" sz="2000" dirty="0" smtClean="0">
              <a:solidFill>
                <a:srgbClr val="000000"/>
              </a:solidFill>
              <a:latin typeface="Arial" pitchFamily="34" charset="0"/>
              <a:ea typeface="Times New Roman"/>
              <a:cs typeface="Arial" pitchFamily="34" charset="0"/>
            </a:endParaRPr>
          </a:p>
        </p:txBody>
      </p:sp>
      <p:sp>
        <p:nvSpPr>
          <p:cNvPr id="14" name="Rectangle 13"/>
          <p:cNvSpPr/>
          <p:nvPr/>
        </p:nvSpPr>
        <p:spPr>
          <a:xfrm>
            <a:off x="0" y="0"/>
            <a:ext cx="51816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4488" indent="-344488"/>
            <a:r>
              <a:rPr lang="en-US" sz="2400" b="1" dirty="0" smtClean="0">
                <a:solidFill>
                  <a:schemeClr val="tx1"/>
                </a:solidFill>
                <a:latin typeface="Cambria" pitchFamily="18" charset="0"/>
              </a:rPr>
              <a:t>4.5.1.1 PUSTAKAWAN DAN KUALIFIKASINYA</a:t>
            </a:r>
          </a:p>
        </p:txBody>
      </p:sp>
      <p:sp>
        <p:nvSpPr>
          <p:cNvPr id="16" name="Rectangle 15"/>
          <p:cNvSpPr/>
          <p:nvPr/>
        </p:nvSpPr>
        <p:spPr>
          <a:xfrm>
            <a:off x="5181600" y="1524000"/>
            <a:ext cx="39624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r>
              <a:rPr lang="id-ID" b="1" dirty="0" smtClean="0">
                <a:solidFill>
                  <a:schemeClr val="tx1"/>
                </a:solidFill>
                <a:latin typeface="Book Antiqua" pitchFamily="18" charset="0"/>
                <a:ea typeface="Times New Roman"/>
              </a:rPr>
              <a:t>Catatan: nilai dihitung dengan rumus berikut:</a:t>
            </a:r>
          </a:p>
          <a:p>
            <a:pPr marL="160020" lvl="0" indent="-160020">
              <a:spcBef>
                <a:spcPct val="20000"/>
              </a:spcBef>
              <a:defRPr/>
            </a:pPr>
            <a:r>
              <a:rPr lang="id-ID" b="1" dirty="0" smtClean="0">
                <a:solidFill>
                  <a:schemeClr val="tx1"/>
                </a:solidFill>
                <a:latin typeface="Book Antiqua" pitchFamily="18" charset="0"/>
                <a:ea typeface="Times New Roman"/>
              </a:rPr>
              <a:t> </a:t>
            </a:r>
          </a:p>
          <a:p>
            <a:pPr marL="291465" lvl="0" indent="-291465">
              <a:spcBef>
                <a:spcPct val="20000"/>
              </a:spcBef>
              <a:defRPr/>
            </a:pPr>
            <a:r>
              <a:rPr lang="id-ID" b="1" dirty="0" smtClean="0">
                <a:solidFill>
                  <a:schemeClr val="tx1"/>
                </a:solidFill>
                <a:latin typeface="Book Antiqua" pitchFamily="18" charset="0"/>
                <a:ea typeface="Times New Roman"/>
              </a:rPr>
              <a:t>A = (4 X</a:t>
            </a:r>
            <a:r>
              <a:rPr lang="id-ID" b="1" baseline="-25000" dirty="0" smtClean="0">
                <a:solidFill>
                  <a:schemeClr val="tx1"/>
                </a:solidFill>
                <a:latin typeface="Book Antiqua" pitchFamily="18" charset="0"/>
                <a:ea typeface="Times New Roman"/>
              </a:rPr>
              <a:t>1</a:t>
            </a:r>
            <a:r>
              <a:rPr lang="id-ID" b="1" dirty="0" smtClean="0">
                <a:solidFill>
                  <a:schemeClr val="tx1"/>
                </a:solidFill>
                <a:latin typeface="Book Antiqua" pitchFamily="18" charset="0"/>
                <a:ea typeface="Times New Roman"/>
              </a:rPr>
              <a:t> + 3 X</a:t>
            </a:r>
            <a:r>
              <a:rPr lang="id-ID" b="1" baseline="-25000" dirty="0" smtClean="0">
                <a:solidFill>
                  <a:schemeClr val="tx1"/>
                </a:solidFill>
                <a:latin typeface="Book Antiqua" pitchFamily="18" charset="0"/>
                <a:ea typeface="Times New Roman"/>
              </a:rPr>
              <a:t>2</a:t>
            </a:r>
            <a:r>
              <a:rPr lang="id-ID" b="1" dirty="0" smtClean="0">
                <a:solidFill>
                  <a:schemeClr val="tx1"/>
                </a:solidFill>
                <a:latin typeface="Book Antiqua" pitchFamily="18" charset="0"/>
                <a:ea typeface="Times New Roman"/>
              </a:rPr>
              <a:t> + 2 X</a:t>
            </a:r>
            <a:r>
              <a:rPr lang="id-ID" b="1" baseline="-25000" dirty="0" smtClean="0">
                <a:solidFill>
                  <a:schemeClr val="tx1"/>
                </a:solidFill>
                <a:latin typeface="Book Antiqua" pitchFamily="18" charset="0"/>
                <a:ea typeface="Times New Roman"/>
              </a:rPr>
              <a:t>3</a:t>
            </a:r>
            <a:r>
              <a:rPr lang="id-ID" b="1" dirty="0" smtClean="0">
                <a:solidFill>
                  <a:schemeClr val="tx1"/>
                </a:solidFill>
                <a:latin typeface="Book Antiqua" pitchFamily="18" charset="0"/>
                <a:ea typeface="Times New Roman"/>
              </a:rPr>
              <a:t>)/4</a:t>
            </a:r>
          </a:p>
          <a:p>
            <a:pPr marL="260985" lvl="0" indent="-260985">
              <a:spcBef>
                <a:spcPct val="20000"/>
              </a:spcBef>
              <a:defRPr/>
            </a:pPr>
            <a:r>
              <a:rPr lang="id-ID" b="1" dirty="0" smtClean="0">
                <a:solidFill>
                  <a:schemeClr val="tx1"/>
                </a:solidFill>
                <a:latin typeface="Book Antiqua" pitchFamily="18" charset="0"/>
                <a:ea typeface="Times New Roman"/>
              </a:rPr>
              <a:t>X</a:t>
            </a:r>
            <a:r>
              <a:rPr lang="id-ID" b="1" baseline="-25000" dirty="0" smtClean="0">
                <a:solidFill>
                  <a:schemeClr val="tx1"/>
                </a:solidFill>
                <a:latin typeface="Book Antiqua" pitchFamily="18" charset="0"/>
                <a:ea typeface="Times New Roman"/>
              </a:rPr>
              <a:t>1</a:t>
            </a:r>
            <a:r>
              <a:rPr lang="id-ID" b="1" dirty="0" smtClean="0">
                <a:solidFill>
                  <a:schemeClr val="tx1"/>
                </a:solidFill>
                <a:latin typeface="Book Antiqua" pitchFamily="18" charset="0"/>
                <a:ea typeface="Times New Roman"/>
              </a:rPr>
              <a:t> = jumlah pustakawan yang berpendidikan S2/S3/</a:t>
            </a:r>
            <a:r>
              <a:rPr lang="id-ID" b="1" i="1" dirty="0" smtClean="0">
                <a:solidFill>
                  <a:schemeClr val="tx1"/>
                </a:solidFill>
                <a:latin typeface="Book Antiqua" pitchFamily="18" charset="0"/>
                <a:ea typeface="Times New Roman"/>
              </a:rPr>
              <a:t>Special Librarian</a:t>
            </a:r>
            <a:r>
              <a:rPr lang="id-ID" b="1" dirty="0" smtClean="0">
                <a:solidFill>
                  <a:schemeClr val="tx1"/>
                </a:solidFill>
                <a:latin typeface="Book Antiqua" pitchFamily="18" charset="0"/>
                <a:ea typeface="Times New Roman"/>
              </a:rPr>
              <a:t>.</a:t>
            </a:r>
          </a:p>
          <a:p>
            <a:pPr marL="260985" lvl="0" indent="-260985">
              <a:spcBef>
                <a:spcPct val="20000"/>
              </a:spcBef>
              <a:defRPr/>
            </a:pPr>
            <a:r>
              <a:rPr lang="id-ID" b="1" dirty="0" smtClean="0">
                <a:solidFill>
                  <a:schemeClr val="tx1"/>
                </a:solidFill>
                <a:latin typeface="Book Antiqua" pitchFamily="18" charset="0"/>
                <a:ea typeface="Times New Roman"/>
              </a:rPr>
              <a:t>X</a:t>
            </a:r>
            <a:r>
              <a:rPr lang="id-ID" b="1" baseline="-25000" dirty="0" smtClean="0">
                <a:solidFill>
                  <a:schemeClr val="tx1"/>
                </a:solidFill>
                <a:latin typeface="Book Antiqua" pitchFamily="18" charset="0"/>
                <a:ea typeface="Times New Roman"/>
              </a:rPr>
              <a:t>2</a:t>
            </a:r>
            <a:r>
              <a:rPr lang="id-ID" b="1" dirty="0" smtClean="0">
                <a:solidFill>
                  <a:schemeClr val="tx1"/>
                </a:solidFill>
                <a:latin typeface="Book Antiqua" pitchFamily="18" charset="0"/>
                <a:ea typeface="Times New Roman"/>
              </a:rPr>
              <a:t> = jumlah pustakawan yang berpendidikan D4 atau S1.</a:t>
            </a:r>
          </a:p>
          <a:p>
            <a:pPr marL="282575" lvl="0" indent="-282575">
              <a:spcBef>
                <a:spcPct val="20000"/>
              </a:spcBef>
              <a:defRPr/>
            </a:pPr>
            <a:r>
              <a:rPr lang="id-ID" b="1" dirty="0" smtClean="0">
                <a:solidFill>
                  <a:schemeClr val="tx1"/>
                </a:solidFill>
                <a:latin typeface="Book Antiqua" pitchFamily="18" charset="0"/>
                <a:ea typeface="Times New Roman"/>
              </a:rPr>
              <a:t>X</a:t>
            </a:r>
            <a:r>
              <a:rPr lang="id-ID" b="1" baseline="-25000" dirty="0" smtClean="0">
                <a:solidFill>
                  <a:schemeClr val="tx1"/>
                </a:solidFill>
                <a:latin typeface="Book Antiqua" pitchFamily="18" charset="0"/>
                <a:ea typeface="Times New Roman"/>
              </a:rPr>
              <a:t>3</a:t>
            </a:r>
            <a:r>
              <a:rPr lang="id-ID" b="1" dirty="0" smtClean="0">
                <a:solidFill>
                  <a:schemeClr val="tx1"/>
                </a:solidFill>
                <a:latin typeface="Book Antiqua" pitchFamily="18" charset="0"/>
                <a:ea typeface="Times New Roman"/>
              </a:rPr>
              <a:t> = jumlah pustaka-wan yang berpendidik-an D1, D2, atau D3.</a:t>
            </a:r>
            <a:endParaRPr lang="id-ID" b="1" dirty="0" smtClean="0">
              <a:solidFill>
                <a:schemeClr val="tx1"/>
              </a:solidFill>
              <a:latin typeface="Book Antiqua" pitchFamily="18" charset="0"/>
            </a:endParaRPr>
          </a:p>
          <a:p>
            <a:pPr lvl="0"/>
            <a:endParaRPr lang="id-ID" sz="1400" dirty="0" smtClean="0">
              <a:solidFill>
                <a:schemeClr val="tx1"/>
              </a:solidFill>
              <a:latin typeface="Book Antiqua" pitchFamily="18" charset="0"/>
            </a:endParaRPr>
          </a:p>
        </p:txBody>
      </p:sp>
      <p:sp>
        <p:nvSpPr>
          <p:cNvPr id="6" name="Rectangle 5"/>
          <p:cNvSpPr/>
          <p:nvPr/>
        </p:nvSpPr>
        <p:spPr>
          <a:xfrm>
            <a:off x="5181600" y="0"/>
            <a:ext cx="39624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457200" y="1026616"/>
            <a:ext cx="8305800" cy="3477875"/>
          </a:xfrm>
          <a:prstGeom prst="rect">
            <a:avLst/>
          </a:prstGeom>
          <a:noFill/>
        </p:spPr>
        <p:txBody>
          <a:bodyPr wrap="square" rtlCol="0">
            <a:spAutoFit/>
          </a:bodyPr>
          <a:lstStyle/>
          <a:p>
            <a:pPr algn="ctr"/>
            <a:r>
              <a:rPr lang="id-ID" sz="4400" b="1" dirty="0" smtClean="0">
                <a:latin typeface="Arial Narrow" pitchFamily="34" charset="0"/>
                <a:cs typeface="Aharoni" pitchFamily="2" charset="-79"/>
              </a:rPr>
              <a:t>KRITERIA PENILAIAN STANDAR 4 :</a:t>
            </a:r>
          </a:p>
          <a:p>
            <a:pPr algn="ctr"/>
            <a:r>
              <a:rPr lang="id-ID" sz="4400" b="1" dirty="0" smtClean="0"/>
              <a:t>Sumber  Daya Manusia</a:t>
            </a:r>
          </a:p>
          <a:p>
            <a:pPr algn="ctr"/>
            <a:r>
              <a:rPr lang="id-ID" sz="4400"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Arial Narrow" pitchFamily="34" charset="0"/>
                <a:cs typeface="Aharoni" pitchFamily="2" charset="-79"/>
              </a:rPr>
              <a:t>Terdiri dari 16 pertanyaaan</a:t>
            </a:r>
          </a:p>
          <a:p>
            <a:pPr algn="ctr"/>
            <a:r>
              <a:rPr lang="id-ID" sz="4400"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Arial Narrow" pitchFamily="34" charset="0"/>
                <a:cs typeface="Aharoni" pitchFamily="2" charset="-79"/>
              </a:rPr>
              <a:t>Dengan Total Bobot : </a:t>
            </a:r>
            <a:r>
              <a:rPr lang="en-US" sz="4400" b="1" dirty="0" smtClean="0">
                <a:solidFill>
                  <a:srgbClr val="FF0000"/>
                </a:solidFill>
                <a:latin typeface="Arial Narrow" pitchFamily="34" charset="0"/>
              </a:rPr>
              <a:t>18</a:t>
            </a:r>
            <a:r>
              <a:rPr lang="id-ID" sz="4400" b="1" dirty="0" smtClean="0">
                <a:solidFill>
                  <a:srgbClr val="FF0000"/>
                </a:solidFill>
                <a:latin typeface="Arial Narrow" pitchFamily="34" charset="0"/>
              </a:rPr>
              <a:t>,</a:t>
            </a:r>
            <a:r>
              <a:rPr lang="en-US" sz="4400" b="1" dirty="0" smtClean="0">
                <a:solidFill>
                  <a:srgbClr val="FF0000"/>
                </a:solidFill>
                <a:latin typeface="Arial Narrow" pitchFamily="34" charset="0"/>
              </a:rPr>
              <a:t>42</a:t>
            </a:r>
            <a:endParaRPr lang="id-ID" sz="4400" b="1" dirty="0" smtClean="0">
              <a:solidFill>
                <a:srgbClr val="FF0000"/>
              </a:solidFill>
              <a:latin typeface="Arial Narrow" pitchFamily="34" charset="0"/>
            </a:endParaRPr>
          </a:p>
          <a:p>
            <a:pPr algn="ctr"/>
            <a:endParaRPr lang="id-ID" sz="4400" b="1"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dir="2700000" algn="tl" rotWithShape="0">
                  <a:prstClr val="black">
                    <a:alpha val="40000"/>
                  </a:prstClr>
                </a:outerShdw>
              </a:effectLst>
              <a:latin typeface="Arial Narrow" pitchFamily="34" charset="0"/>
              <a:cs typeface="Aharoni" pitchFamily="2" charset="-79"/>
            </a:endParaRPr>
          </a:p>
        </p:txBody>
      </p:sp>
      <p:sp>
        <p:nvSpPr>
          <p:cNvPr id="3" name="TextBox 2"/>
          <p:cNvSpPr txBox="1"/>
          <p:nvPr/>
        </p:nvSpPr>
        <p:spPr>
          <a:xfrm>
            <a:off x="1828800" y="5020270"/>
            <a:ext cx="5638800" cy="923330"/>
          </a:xfrm>
          <a:prstGeom prst="rect">
            <a:avLst/>
          </a:prstGeom>
          <a:noFill/>
        </p:spPr>
        <p:txBody>
          <a:bodyPr wrap="square" rtlCol="0">
            <a:spAutoFit/>
          </a:bodyPr>
          <a:lstStyle/>
          <a:p>
            <a:pPr algn="ctr"/>
            <a:r>
              <a:rPr lang="id-ID" b="1" dirty="0" smtClean="0"/>
              <a:t>Disampaikan Oleh : M Budi Djatmiko</a:t>
            </a:r>
          </a:p>
          <a:p>
            <a:pPr algn="ctr"/>
            <a:r>
              <a:rPr lang="id-ID" b="1" dirty="0" smtClean="0">
                <a:hlinkClick r:id="rId2"/>
              </a:rPr>
              <a:t>Email : layanandjatmiko@yahoo.com</a:t>
            </a:r>
            <a:endParaRPr lang="id-ID" b="1" dirty="0" smtClean="0"/>
          </a:p>
          <a:p>
            <a:pPr algn="ctr"/>
            <a:r>
              <a:rPr lang="id-ID" b="1" dirty="0" smtClean="0">
                <a:solidFill>
                  <a:schemeClr val="tx1">
                    <a:lumMod val="95000"/>
                    <a:lumOff val="5000"/>
                  </a:schemeClr>
                </a:solidFill>
              </a:rPr>
              <a:t>HP: 081-6420-6520</a:t>
            </a:r>
            <a:endParaRPr lang="id-ID" b="1" dirty="0">
              <a:solidFill>
                <a:schemeClr val="tx1">
                  <a:lumMod val="95000"/>
                  <a:lumOff val="5000"/>
                </a:schemeClr>
              </a:solidFill>
            </a:endParaRPr>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rmAutofit/>
          </a:bodyPr>
          <a:lstStyle/>
          <a:p>
            <a:pPr lvl="0">
              <a:spcBef>
                <a:spcPts val="0"/>
              </a:spcBef>
              <a:buClrTx/>
              <a:buSzTx/>
              <a:buFont typeface="Wingdings"/>
              <a:buChar char="à"/>
              <a:defRPr/>
            </a:pPr>
            <a:r>
              <a:rPr lang="id-ID" sz="2000" b="1" dirty="0" smtClean="0">
                <a:solidFill>
                  <a:prstClr val="black"/>
                </a:solidFill>
                <a:latin typeface="Arial" pitchFamily="34" charset="0"/>
                <a:cs typeface="Arial" pitchFamily="34" charset="0"/>
              </a:rPr>
              <a:t>Point (</a:t>
            </a:r>
            <a:r>
              <a:rPr lang="en-US" sz="2000" b="1" dirty="0" smtClean="0">
                <a:solidFill>
                  <a:prstClr val="black"/>
                </a:solidFill>
                <a:latin typeface="Arial" pitchFamily="34" charset="0"/>
                <a:cs typeface="Arial" pitchFamily="34" charset="0"/>
              </a:rPr>
              <a:t>4</a:t>
            </a:r>
            <a:r>
              <a:rPr lang="id-ID" sz="2000" b="1" dirty="0" smtClean="0">
                <a:solidFill>
                  <a:prstClr val="black"/>
                </a:solidFill>
                <a:latin typeface="Arial" pitchFamily="34" charset="0"/>
                <a:cs typeface="Arial" pitchFamily="34" charset="0"/>
              </a:rPr>
              <a:t>)</a:t>
            </a:r>
            <a:endParaRPr lang="en-US" sz="2000" b="1" dirty="0" smtClean="0">
              <a:solidFill>
                <a:prstClr val="black"/>
              </a:solidFill>
              <a:latin typeface="Arial" pitchFamily="34" charset="0"/>
              <a:cs typeface="Arial" pitchFamily="34" charset="0"/>
            </a:endParaRPr>
          </a:p>
          <a:p>
            <a:pPr>
              <a:spcBef>
                <a:spcPts val="0"/>
              </a:spcBef>
              <a:buNone/>
              <a:defRPr/>
            </a:pPr>
            <a:r>
              <a:rPr lang="en-US" sz="2000" dirty="0" smtClean="0">
                <a:solidFill>
                  <a:prstClr val="black"/>
                </a:solidFill>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Jumlah cukup dan sangat baik kegiatannya.</a:t>
            </a:r>
            <a:endParaRPr lang="en-US" sz="2000" dirty="0" smtClean="0">
              <a:solidFill>
                <a:srgbClr val="000000"/>
              </a:solidFill>
              <a:latin typeface="Arial" pitchFamily="34" charset="0"/>
              <a:ea typeface="Times New Roman"/>
              <a:cs typeface="Arial" pitchFamily="34" charset="0"/>
            </a:endParaRPr>
          </a:p>
          <a:p>
            <a:pPr lvl="0">
              <a:spcBef>
                <a:spcPts val="0"/>
              </a:spcBef>
              <a:buClrTx/>
              <a:buSzTx/>
              <a:buNone/>
              <a:defRPr/>
            </a:pPr>
            <a:endParaRPr lang="id-ID" sz="2000" dirty="0" smtClean="0">
              <a:solidFill>
                <a:prstClr val="black"/>
              </a:solidFill>
              <a:latin typeface="Arial" pitchFamily="34" charset="0"/>
              <a:ea typeface="Times New Roman"/>
              <a:cs typeface="Arial" pitchFamily="34" charset="0"/>
            </a:endParaRPr>
          </a:p>
          <a:p>
            <a:pPr lvl="0">
              <a:spcBef>
                <a:spcPts val="0"/>
              </a:spcBef>
              <a:buClrTx/>
              <a:buSzTx/>
              <a:buFont typeface="Wingdings"/>
              <a:buChar char="à"/>
              <a:defRPr/>
            </a:pPr>
            <a:r>
              <a:rPr lang="id-ID" sz="2000" b="1" dirty="0" smtClean="0">
                <a:solidFill>
                  <a:prstClr val="black"/>
                </a:solidFill>
                <a:latin typeface="Arial" pitchFamily="34" charset="0"/>
                <a:ea typeface="Times New Roman"/>
                <a:cs typeface="Arial" pitchFamily="34" charset="0"/>
                <a:sym typeface="Wingdings" pitchFamily="2" charset="2"/>
              </a:rPr>
              <a:t>Point </a:t>
            </a:r>
            <a:r>
              <a:rPr lang="id-ID" sz="2000" b="1" dirty="0" smtClean="0">
                <a:solidFill>
                  <a:prstClr val="black"/>
                </a:solidFill>
                <a:latin typeface="Arial" pitchFamily="34" charset="0"/>
                <a:ea typeface="Times New Roman"/>
                <a:cs typeface="Arial" pitchFamily="34" charset="0"/>
              </a:rPr>
              <a:t>(</a:t>
            </a:r>
            <a:r>
              <a:rPr lang="en-US" sz="2000" b="1" dirty="0" smtClean="0">
                <a:solidFill>
                  <a:prstClr val="black"/>
                </a:solidFill>
                <a:latin typeface="Arial" pitchFamily="34" charset="0"/>
                <a:ea typeface="Times New Roman"/>
                <a:cs typeface="Arial" pitchFamily="34" charset="0"/>
              </a:rPr>
              <a:t>3</a:t>
            </a:r>
            <a:r>
              <a:rPr lang="id-ID" sz="2000" b="1" dirty="0" smtClean="0">
                <a:solidFill>
                  <a:prstClr val="black"/>
                </a:solidFill>
                <a:latin typeface="Arial" pitchFamily="34" charset="0"/>
                <a:ea typeface="Times New Roman"/>
                <a:cs typeface="Arial" pitchFamily="34" charset="0"/>
              </a:rPr>
              <a:t>)</a:t>
            </a:r>
            <a:endParaRPr lang="en-US" sz="2000" b="1" dirty="0" smtClean="0">
              <a:solidFill>
                <a:prstClr val="black"/>
              </a:solidFill>
              <a:latin typeface="Arial" pitchFamily="34" charset="0"/>
              <a:ea typeface="Times New Roman"/>
              <a:cs typeface="Arial" pitchFamily="34" charset="0"/>
            </a:endParaRPr>
          </a:p>
          <a:p>
            <a:pPr>
              <a:spcBef>
                <a:spcPts val="0"/>
              </a:spcBef>
              <a:buNone/>
              <a:defRPr/>
            </a:pPr>
            <a:r>
              <a:rPr lang="en-US" sz="2000" dirty="0" smtClean="0">
                <a:solidFill>
                  <a:srgbClr val="000000"/>
                </a:solidFill>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Jumlah cukup dan memadai kegiatannya.</a:t>
            </a:r>
            <a:endParaRPr lang="en-US" sz="2000" dirty="0" smtClean="0">
              <a:latin typeface="Arial" pitchFamily="34" charset="0"/>
              <a:cs typeface="Arial" pitchFamily="34" charset="0"/>
            </a:endParaRPr>
          </a:p>
          <a:p>
            <a:pPr lvl="0">
              <a:spcBef>
                <a:spcPts val="0"/>
              </a:spcBef>
              <a:buClrTx/>
              <a:buSzTx/>
              <a:buNone/>
              <a:defRPr/>
            </a:pPr>
            <a:endParaRPr lang="en-US" sz="2000" dirty="0" smtClean="0">
              <a:solidFill>
                <a:srgbClr val="000000"/>
              </a:solidFill>
              <a:latin typeface="Arial" pitchFamily="34" charset="0"/>
              <a:ea typeface="Times New Roman"/>
              <a:cs typeface="Arial" pitchFamily="34" charset="0"/>
            </a:endParaRPr>
          </a:p>
          <a:p>
            <a:pPr lvl="0">
              <a:spcBef>
                <a:spcPts val="0"/>
              </a:spcBef>
              <a:buClrTx/>
              <a:buSzTx/>
              <a:buFont typeface="Wingdings"/>
              <a:buChar char="à"/>
              <a:defRPr/>
            </a:pPr>
            <a:r>
              <a:rPr lang="en-US" sz="2000" b="1" dirty="0" smtClean="0">
                <a:solidFill>
                  <a:srgbClr val="000000"/>
                </a:solidFill>
                <a:latin typeface="Arial" pitchFamily="34" charset="0"/>
                <a:cs typeface="Arial" pitchFamily="34" charset="0"/>
              </a:rPr>
              <a:t>Point (2)</a:t>
            </a:r>
          </a:p>
          <a:p>
            <a:pPr>
              <a:spcBef>
                <a:spcPts val="0"/>
              </a:spcBef>
              <a:buNone/>
              <a:defRPr/>
            </a:pPr>
            <a:r>
              <a:rPr lang="en-US" sz="2000" dirty="0" smtClean="0">
                <a:solidFill>
                  <a:srgbClr val="000000"/>
                </a:solidFill>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Cukup dalam jumlah dan kualifikasi tetapi mutu kerjanya sedang-sedang saja.</a:t>
            </a:r>
            <a:endParaRPr lang="id-ID" sz="2000" dirty="0" smtClean="0">
              <a:solidFill>
                <a:prstClr val="black"/>
              </a:solidFill>
              <a:latin typeface="Arial" pitchFamily="34" charset="0"/>
              <a:cs typeface="Arial" pitchFamily="34" charset="0"/>
            </a:endParaRPr>
          </a:p>
          <a:p>
            <a:pPr lvl="0">
              <a:spcBef>
                <a:spcPts val="0"/>
              </a:spcBef>
              <a:buClrTx/>
              <a:buSzTx/>
              <a:buFont typeface="Wingdings"/>
              <a:buChar char="à"/>
              <a:defRPr/>
            </a:pPr>
            <a:endParaRPr lang="en-US" sz="2000"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en-US" sz="2000" b="1" dirty="0" smtClean="0">
                <a:solidFill>
                  <a:srgbClr val="000000"/>
                </a:solidFill>
                <a:latin typeface="Arial" pitchFamily="34" charset="0"/>
                <a:cs typeface="Arial" pitchFamily="34" charset="0"/>
              </a:rPr>
              <a:t>Point (1)</a:t>
            </a:r>
          </a:p>
          <a:p>
            <a:pPr>
              <a:spcBef>
                <a:spcPts val="0"/>
              </a:spcBef>
              <a:buNone/>
              <a:defRPr/>
            </a:pPr>
            <a:r>
              <a:rPr lang="en-US" sz="2000" dirty="0" smtClean="0">
                <a:solidFill>
                  <a:srgbClr val="000000"/>
                </a:solidFill>
                <a:latin typeface="Arial" pitchFamily="34" charset="0"/>
                <a:cs typeface="Arial" pitchFamily="34" charset="0"/>
              </a:rPr>
              <a:t>	</a:t>
            </a:r>
            <a:r>
              <a:rPr lang="id-ID" sz="2000" dirty="0" smtClean="0">
                <a:latin typeface="Arial" pitchFamily="34" charset="0"/>
                <a:ea typeface="Times New Roman"/>
                <a:cs typeface="Arial" pitchFamily="34" charset="0"/>
              </a:rPr>
              <a:t>Kurang dalam jumlah atau terlalu banyak sehingga kurang kegiatannya.</a:t>
            </a:r>
            <a:endParaRPr lang="en-US" sz="2000" dirty="0" smtClean="0">
              <a:solidFill>
                <a:srgbClr val="000000"/>
              </a:solidFill>
              <a:latin typeface="Arial" pitchFamily="34" charset="0"/>
              <a:cs typeface="Arial" pitchFamily="34" charset="0"/>
            </a:endParaRP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endParaRPr lang="en-US" sz="2000" dirty="0" smtClean="0">
              <a:latin typeface="Arial" pitchFamily="34" charset="0"/>
              <a:cs typeface="Arial" pitchFamily="34" charset="0"/>
            </a:endParaRPr>
          </a:p>
          <a:p>
            <a:pPr>
              <a:buNone/>
            </a:pPr>
            <a:endParaRPr lang="en-US" sz="20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indent="-914400"/>
            <a:r>
              <a:rPr lang="en-US" sz="2200" b="1" dirty="0" smtClean="0">
                <a:solidFill>
                  <a:schemeClr val="tx1"/>
                </a:solidFill>
                <a:latin typeface="Cambria" pitchFamily="18" charset="0"/>
              </a:rPr>
              <a:t>4.5.1.2 LABORAN, TEKNISI, ANALIS, OPERATOR, DAN PROGRAMER</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id-ID" sz="1000" dirty="0" smtClean="0">
              <a:solidFill>
                <a:schemeClr val="tx1"/>
              </a:solidFill>
              <a:latin typeface="Book Antiqua" pitchFamily="18" charset="0"/>
            </a:endParaRPr>
          </a:p>
        </p:txBody>
      </p:sp>
      <p:sp>
        <p:nvSpPr>
          <p:cNvPr id="6" name="Rectangle 5"/>
          <p:cNvSpPr/>
          <p:nvPr/>
        </p:nvSpPr>
        <p:spPr>
          <a:xfrm>
            <a:off x="7162800" y="0"/>
            <a:ext cx="19812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0" indent="-914400"/>
            <a:r>
              <a:rPr lang="en-US" sz="2200" b="1" dirty="0" smtClean="0">
                <a:solidFill>
                  <a:schemeClr val="tx1"/>
                </a:solidFill>
                <a:latin typeface="Cambria" pitchFamily="18" charset="0"/>
              </a:rPr>
              <a:t>4.5.1.2 LABORAN, TEKNISI, ANALIS, OPERATOR, DAN PROGRAMER</a:t>
            </a:r>
          </a:p>
        </p:txBody>
      </p:sp>
      <p:graphicFrame>
        <p:nvGraphicFramePr>
          <p:cNvPr id="6" name="Table 5"/>
          <p:cNvGraphicFramePr>
            <a:graphicFrameLocks noGrp="1"/>
          </p:cNvGraphicFramePr>
          <p:nvPr/>
        </p:nvGraphicFramePr>
        <p:xfrm>
          <a:off x="762000" y="2286000"/>
          <a:ext cx="7086601" cy="4343400"/>
        </p:xfrm>
        <a:graphic>
          <a:graphicData uri="http://schemas.openxmlformats.org/drawingml/2006/table">
            <a:tbl>
              <a:tblPr/>
              <a:tblGrid>
                <a:gridCol w="398967"/>
                <a:gridCol w="1842380"/>
                <a:gridCol w="1414590"/>
                <a:gridCol w="1559462"/>
                <a:gridCol w="895983"/>
                <a:gridCol w="975219"/>
              </a:tblGrid>
              <a:tr h="1081505">
                <a:tc>
                  <a:txBody>
                    <a:bodyPr/>
                    <a:lstStyle/>
                    <a:p>
                      <a:pPr marL="0" marR="0" algn="ctr">
                        <a:lnSpc>
                          <a:spcPct val="115000"/>
                        </a:lnSpc>
                        <a:spcBef>
                          <a:spcPts val="0"/>
                        </a:spcBef>
                        <a:spcAft>
                          <a:spcPts val="0"/>
                        </a:spcAft>
                      </a:pPr>
                      <a:r>
                        <a:rPr lang="id-ID" sz="1400" b="1" dirty="0">
                          <a:latin typeface="Arial" pitchFamily="34" charset="0"/>
                          <a:ea typeface="Times New Roman"/>
                          <a:cs typeface="Arial" pitchFamily="34" charset="0"/>
                        </a:rPr>
                        <a:t>No</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id-ID" sz="1400" b="1" dirty="0">
                          <a:latin typeface="Arial" pitchFamily="34" charset="0"/>
                          <a:ea typeface="Times New Roman"/>
                          <a:cs typeface="Arial" pitchFamily="34" charset="0"/>
                        </a:rPr>
                        <a:t>Jenjang Jabatan Laboran</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id-ID" sz="1400" b="1" dirty="0">
                          <a:latin typeface="Arial" pitchFamily="34" charset="0"/>
                          <a:ea typeface="Times New Roman"/>
                          <a:cs typeface="Arial" pitchFamily="34" charset="0"/>
                        </a:rPr>
                        <a:t>Jabatan Fungsional</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id-ID" sz="1400" b="1" dirty="0">
                          <a:latin typeface="Arial" pitchFamily="34" charset="0"/>
                          <a:ea typeface="Times New Roman"/>
                          <a:cs typeface="Arial" pitchFamily="34" charset="0"/>
                        </a:rPr>
                        <a:t>Pendidikan</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id-ID" sz="1400" b="1" dirty="0">
                          <a:latin typeface="Arial" pitchFamily="34" charset="0"/>
                          <a:ea typeface="Times New Roman"/>
                          <a:cs typeface="Arial" pitchFamily="34" charset="0"/>
                        </a:rPr>
                        <a:t>Angka Kredit</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id-ID" sz="1400" b="1" dirty="0">
                          <a:latin typeface="Arial" pitchFamily="34" charset="0"/>
                          <a:ea typeface="Times New Roman"/>
                          <a:cs typeface="Arial" pitchFamily="34" charset="0"/>
                        </a:rPr>
                        <a:t>Jumlah</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574466">
                <a:tc>
                  <a:txBody>
                    <a:bodyPr/>
                    <a:lstStyle/>
                    <a:p>
                      <a:pPr marL="342900" marR="0" lvl="0" indent="-342900" algn="ctr">
                        <a:lnSpc>
                          <a:spcPct val="115000"/>
                        </a:lnSpc>
                        <a:spcBef>
                          <a:spcPts val="0"/>
                        </a:spcBef>
                        <a:spcAft>
                          <a:spcPts val="0"/>
                        </a:spcAft>
                        <a:buFont typeface="+mj-lt"/>
                        <a:buNone/>
                      </a:pPr>
                      <a:r>
                        <a:rPr lang="en-US" sz="1400" dirty="0" smtClean="0">
                          <a:latin typeface="Arial" pitchFamily="34" charset="0"/>
                          <a:ea typeface="Times New Roman"/>
                          <a:cs typeface="Arial" pitchFamily="34" charset="0"/>
                        </a:rPr>
                        <a:t>1</a:t>
                      </a:r>
                      <a:endParaRPr lang="id-ID" sz="14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400" dirty="0">
                          <a:latin typeface="Arial" pitchFamily="34" charset="0"/>
                          <a:ea typeface="Times New Roman"/>
                          <a:cs typeface="Arial" pitchFamily="34" charset="0"/>
                        </a:rPr>
                        <a:t>Laboran Tingkat Ahli</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pitchFamily="34" charset="0"/>
                          <a:ea typeface="Times New Roman"/>
                          <a:cs typeface="Arial" pitchFamily="34" charset="0"/>
                        </a:rPr>
                        <a:t>Laboran Pertama</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pitchFamily="34" charset="0"/>
                          <a:ea typeface="Times New Roman"/>
                          <a:cs typeface="Arial" pitchFamily="34" charset="0"/>
                        </a:rPr>
                        <a:t>S1</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pitchFamily="34" charset="0"/>
                          <a:ea typeface="Times New Roman"/>
                          <a:cs typeface="Arial" pitchFamily="34" charset="0"/>
                        </a:rPr>
                        <a:t>100</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pitchFamily="34" charset="0"/>
                          <a:ea typeface="Times New Roman"/>
                          <a:cs typeface="Arial" pitchFamily="34" charset="0"/>
                        </a:rPr>
                        <a:t>7</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248">
                <a:tc>
                  <a:txBody>
                    <a:bodyPr/>
                    <a:lstStyle/>
                    <a:p>
                      <a:pPr marL="342900" marR="0" lvl="0" indent="-342900" algn="ctr">
                        <a:lnSpc>
                          <a:spcPct val="115000"/>
                        </a:lnSpc>
                        <a:spcBef>
                          <a:spcPts val="0"/>
                        </a:spcBef>
                        <a:spcAft>
                          <a:spcPts val="0"/>
                        </a:spcAft>
                        <a:buFont typeface="+mj-lt"/>
                        <a:buNone/>
                      </a:pPr>
                      <a:r>
                        <a:rPr lang="en-US" sz="1400" dirty="0" smtClean="0">
                          <a:latin typeface="Arial" pitchFamily="34" charset="0"/>
                          <a:ea typeface="Times New Roman"/>
                          <a:cs typeface="Arial" pitchFamily="34" charset="0"/>
                        </a:rPr>
                        <a:t>2</a:t>
                      </a:r>
                      <a:endParaRPr lang="id-ID" sz="14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400">
                          <a:latin typeface="Arial" pitchFamily="34" charset="0"/>
                          <a:ea typeface="Times New Roman"/>
                          <a:cs typeface="Arial" pitchFamily="34" charset="0"/>
                        </a:rPr>
                        <a:t>Laboran Tingkat Terampil</a:t>
                      </a:r>
                      <a:endParaRPr lang="en-US" sz="1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pitchFamily="34" charset="0"/>
                          <a:ea typeface="Times New Roman"/>
                          <a:cs typeface="Arial" pitchFamily="34" charset="0"/>
                        </a:rPr>
                        <a:t>Laboran Pelaksana</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pitchFamily="34" charset="0"/>
                          <a:ea typeface="Times New Roman"/>
                          <a:cs typeface="Arial" pitchFamily="34" charset="0"/>
                        </a:rPr>
                        <a:t>D3</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Arial" pitchFamily="34" charset="0"/>
                          <a:ea typeface="Times New Roman"/>
                          <a:cs typeface="Arial" pitchFamily="34" charset="0"/>
                        </a:rPr>
                        <a:t>60</a:t>
                      </a:r>
                      <a:endParaRPr lang="en-US" sz="140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pitchFamily="34" charset="0"/>
                          <a:ea typeface="Times New Roman"/>
                          <a:cs typeface="Arial" pitchFamily="34" charset="0"/>
                        </a:rPr>
                        <a:t>17</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20181">
                <a:tc>
                  <a:txBody>
                    <a:bodyPr/>
                    <a:lstStyle/>
                    <a:p>
                      <a:pPr marL="342900" marR="0" lvl="0" indent="-342900" algn="ctr">
                        <a:lnSpc>
                          <a:spcPct val="115000"/>
                        </a:lnSpc>
                        <a:spcBef>
                          <a:spcPts val="0"/>
                        </a:spcBef>
                        <a:spcAft>
                          <a:spcPts val="0"/>
                        </a:spcAft>
                        <a:buFont typeface="+mj-lt"/>
                        <a:buNone/>
                      </a:pPr>
                      <a:r>
                        <a:rPr lang="en-US" sz="1400" dirty="0" smtClean="0">
                          <a:latin typeface="Arial" pitchFamily="34" charset="0"/>
                          <a:ea typeface="Times New Roman"/>
                          <a:cs typeface="Arial" pitchFamily="34" charset="0"/>
                        </a:rPr>
                        <a:t>3</a:t>
                      </a:r>
                      <a:endParaRPr lang="id-ID" sz="14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400" dirty="0">
                          <a:latin typeface="Arial" pitchFamily="34" charset="0"/>
                          <a:ea typeface="Times New Roman"/>
                          <a:cs typeface="Arial" pitchFamily="34" charset="0"/>
                        </a:rPr>
                        <a:t>Laboran Tingkat Terampil</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pitchFamily="34" charset="0"/>
                          <a:ea typeface="Times New Roman"/>
                          <a:cs typeface="Arial" pitchFamily="34" charset="0"/>
                        </a:rPr>
                        <a:t>Laboran Pelaksana</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pitchFamily="34" charset="0"/>
                          <a:ea typeface="Times New Roman"/>
                          <a:cs typeface="Arial" pitchFamily="34" charset="0"/>
                        </a:rPr>
                        <a:t>SLTA ditambah pendidikan/pelatihan kompetensi sesuai penugasan laboratorium</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pitchFamily="34" charset="0"/>
                          <a:ea typeface="Times New Roman"/>
                          <a:cs typeface="Arial" pitchFamily="34" charset="0"/>
                        </a:rPr>
                        <a:t>30</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Arial" pitchFamily="34" charset="0"/>
                          <a:ea typeface="Times New Roman"/>
                          <a:cs typeface="Arial" pitchFamily="34" charset="0"/>
                        </a:rPr>
                        <a:t>15</a:t>
                      </a:r>
                      <a:endParaRPr lang="en-US" sz="1400" dirty="0">
                        <a:latin typeface="Arial" pitchFamily="34" charset="0"/>
                        <a:ea typeface="Calibri"/>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itle 6"/>
          <p:cNvSpPr>
            <a:spLocks noGrp="1"/>
          </p:cNvSpPr>
          <p:nvPr>
            <p:ph type="title"/>
          </p:nvPr>
        </p:nvSpPr>
        <p:spPr>
          <a:xfrm>
            <a:off x="762000" y="1676400"/>
            <a:ext cx="7086600" cy="6096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b="1" dirty="0" smtClean="0"/>
              <a:t/>
            </a:r>
            <a:br>
              <a:rPr lang="en-US" b="1" dirty="0" smtClean="0"/>
            </a:br>
            <a:r>
              <a:rPr lang="id-ID" sz="3600" dirty="0" smtClean="0"/>
              <a:t>Laboran Dengan Jabatan Fungsional</a:t>
            </a:r>
            <a:r>
              <a:rPr lang="en-US" sz="3600" dirty="0" smtClean="0"/>
              <a:t/>
            </a:r>
            <a:br>
              <a:rPr lang="en-US" sz="3600" dirty="0" smtClean="0"/>
            </a:br>
            <a:endParaRPr lang="en-US" sz="3600" dirty="0"/>
          </a:p>
        </p:txBody>
      </p:sp>
      <p:sp>
        <p:nvSpPr>
          <p:cNvPr id="8" name="Rectangle 7"/>
          <p:cNvSpPr/>
          <p:nvPr/>
        </p:nvSpPr>
        <p:spPr>
          <a:xfrm>
            <a:off x="7086600" y="0"/>
            <a:ext cx="20574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rmAutofit/>
          </a:bodyPr>
          <a:lstStyle/>
          <a:p>
            <a:pPr lvl="0">
              <a:spcBef>
                <a:spcPts val="0"/>
              </a:spcBef>
              <a:buClrTx/>
              <a:buSzTx/>
              <a:buFont typeface="Wingdings"/>
              <a:buChar char="à"/>
              <a:defRPr/>
            </a:pPr>
            <a:r>
              <a:rPr lang="id-ID" sz="2000" b="1" dirty="0" smtClean="0">
                <a:solidFill>
                  <a:prstClr val="black"/>
                </a:solidFill>
                <a:latin typeface="Arial" pitchFamily="34" charset="0"/>
                <a:cs typeface="Arial" pitchFamily="34" charset="0"/>
              </a:rPr>
              <a:t>Point (</a:t>
            </a:r>
            <a:r>
              <a:rPr lang="en-US" sz="2000" b="1" dirty="0" smtClean="0">
                <a:solidFill>
                  <a:prstClr val="black"/>
                </a:solidFill>
                <a:latin typeface="Arial" pitchFamily="34" charset="0"/>
                <a:cs typeface="Arial" pitchFamily="34" charset="0"/>
              </a:rPr>
              <a:t>4</a:t>
            </a:r>
            <a:r>
              <a:rPr lang="id-ID" sz="2000" b="1" dirty="0" smtClean="0">
                <a:solidFill>
                  <a:prstClr val="black"/>
                </a:solidFill>
                <a:latin typeface="Arial" pitchFamily="34" charset="0"/>
                <a:cs typeface="Arial" pitchFamily="34" charset="0"/>
              </a:rPr>
              <a:t>)</a:t>
            </a:r>
            <a:endParaRPr lang="en-US" sz="2000" b="1" dirty="0" smtClean="0">
              <a:solidFill>
                <a:prstClr val="black"/>
              </a:solidFill>
              <a:latin typeface="Arial" pitchFamily="34" charset="0"/>
              <a:cs typeface="Arial" pitchFamily="34" charset="0"/>
            </a:endParaRPr>
          </a:p>
          <a:p>
            <a:pPr>
              <a:spcBef>
                <a:spcPts val="0"/>
              </a:spcBef>
              <a:buNone/>
              <a:defRPr/>
            </a:pPr>
            <a:r>
              <a:rPr lang="en-US" sz="2000" dirty="0" smtClean="0">
                <a:solidFill>
                  <a:prstClr val="black"/>
                </a:solidFill>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Jumlah cukup dan sangat baik kegiatannya.</a:t>
            </a:r>
            <a:endParaRPr lang="en-US" sz="2000" dirty="0" smtClean="0">
              <a:solidFill>
                <a:srgbClr val="000000"/>
              </a:solidFill>
              <a:latin typeface="Arial" pitchFamily="34" charset="0"/>
              <a:ea typeface="Times New Roman"/>
              <a:cs typeface="Arial" pitchFamily="34" charset="0"/>
            </a:endParaRPr>
          </a:p>
          <a:p>
            <a:pPr lvl="0">
              <a:spcBef>
                <a:spcPts val="0"/>
              </a:spcBef>
              <a:buClrTx/>
              <a:buSzTx/>
              <a:buNone/>
              <a:defRPr/>
            </a:pPr>
            <a:endParaRPr lang="id-ID" sz="2000" dirty="0" smtClean="0">
              <a:solidFill>
                <a:prstClr val="black"/>
              </a:solidFill>
              <a:latin typeface="Arial" pitchFamily="34" charset="0"/>
              <a:ea typeface="Times New Roman"/>
              <a:cs typeface="Arial" pitchFamily="34" charset="0"/>
            </a:endParaRPr>
          </a:p>
          <a:p>
            <a:pPr lvl="0">
              <a:spcBef>
                <a:spcPts val="0"/>
              </a:spcBef>
              <a:buClrTx/>
              <a:buSzTx/>
              <a:buFont typeface="Wingdings"/>
              <a:buChar char="à"/>
              <a:defRPr/>
            </a:pPr>
            <a:r>
              <a:rPr lang="id-ID" sz="2000" b="1" dirty="0" smtClean="0">
                <a:solidFill>
                  <a:prstClr val="black"/>
                </a:solidFill>
                <a:latin typeface="Arial" pitchFamily="34" charset="0"/>
                <a:ea typeface="Times New Roman"/>
                <a:cs typeface="Arial" pitchFamily="34" charset="0"/>
                <a:sym typeface="Wingdings" pitchFamily="2" charset="2"/>
              </a:rPr>
              <a:t>Point </a:t>
            </a:r>
            <a:r>
              <a:rPr lang="id-ID" sz="2000" b="1" dirty="0" smtClean="0">
                <a:solidFill>
                  <a:prstClr val="black"/>
                </a:solidFill>
                <a:latin typeface="Arial" pitchFamily="34" charset="0"/>
                <a:ea typeface="Times New Roman"/>
                <a:cs typeface="Arial" pitchFamily="34" charset="0"/>
              </a:rPr>
              <a:t>(</a:t>
            </a:r>
            <a:r>
              <a:rPr lang="en-US" sz="2000" b="1" dirty="0" smtClean="0">
                <a:solidFill>
                  <a:prstClr val="black"/>
                </a:solidFill>
                <a:latin typeface="Arial" pitchFamily="34" charset="0"/>
                <a:ea typeface="Times New Roman"/>
                <a:cs typeface="Arial" pitchFamily="34" charset="0"/>
              </a:rPr>
              <a:t>3</a:t>
            </a:r>
            <a:r>
              <a:rPr lang="id-ID" sz="2000" b="1" dirty="0" smtClean="0">
                <a:solidFill>
                  <a:prstClr val="black"/>
                </a:solidFill>
                <a:latin typeface="Arial" pitchFamily="34" charset="0"/>
                <a:ea typeface="Times New Roman"/>
                <a:cs typeface="Arial" pitchFamily="34" charset="0"/>
              </a:rPr>
              <a:t>)</a:t>
            </a:r>
            <a:endParaRPr lang="en-US" sz="2000" b="1" dirty="0" smtClean="0">
              <a:solidFill>
                <a:prstClr val="black"/>
              </a:solidFill>
              <a:latin typeface="Arial" pitchFamily="34" charset="0"/>
              <a:ea typeface="Times New Roman"/>
              <a:cs typeface="Arial" pitchFamily="34" charset="0"/>
            </a:endParaRPr>
          </a:p>
          <a:p>
            <a:pPr>
              <a:spcBef>
                <a:spcPts val="0"/>
              </a:spcBef>
              <a:buNone/>
              <a:defRPr/>
            </a:pPr>
            <a:r>
              <a:rPr lang="en-US" sz="2000" dirty="0" smtClean="0">
                <a:solidFill>
                  <a:srgbClr val="000000"/>
                </a:solidFill>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Jumlah cukup dan memadai kegiatannya.</a:t>
            </a:r>
            <a:endParaRPr lang="en-US" sz="2000" dirty="0" smtClean="0">
              <a:solidFill>
                <a:srgbClr val="000000"/>
              </a:solidFill>
              <a:latin typeface="Arial" pitchFamily="34" charset="0"/>
              <a:ea typeface="Times New Roman"/>
              <a:cs typeface="Arial" pitchFamily="34" charset="0"/>
            </a:endParaRPr>
          </a:p>
          <a:p>
            <a:pPr lvl="0">
              <a:spcBef>
                <a:spcPts val="0"/>
              </a:spcBef>
              <a:buClrTx/>
              <a:buSzTx/>
              <a:buNone/>
              <a:defRPr/>
            </a:pPr>
            <a:endParaRPr lang="en-US" sz="2000" dirty="0" smtClean="0">
              <a:solidFill>
                <a:srgbClr val="000000"/>
              </a:solidFill>
              <a:latin typeface="Arial" pitchFamily="34" charset="0"/>
              <a:ea typeface="Times New Roman"/>
              <a:cs typeface="Arial" pitchFamily="34" charset="0"/>
            </a:endParaRPr>
          </a:p>
          <a:p>
            <a:pPr lvl="0">
              <a:spcBef>
                <a:spcPts val="0"/>
              </a:spcBef>
              <a:buClrTx/>
              <a:buSzTx/>
              <a:buFont typeface="Wingdings"/>
              <a:buChar char="à"/>
              <a:defRPr/>
            </a:pPr>
            <a:r>
              <a:rPr lang="en-US" sz="2000" b="1" dirty="0" smtClean="0">
                <a:solidFill>
                  <a:srgbClr val="000000"/>
                </a:solidFill>
                <a:latin typeface="Arial" pitchFamily="34" charset="0"/>
                <a:cs typeface="Arial" pitchFamily="34" charset="0"/>
              </a:rPr>
              <a:t>Point (2)</a:t>
            </a:r>
          </a:p>
          <a:p>
            <a:pPr>
              <a:spcBef>
                <a:spcPts val="0"/>
              </a:spcBef>
              <a:buNone/>
              <a:defRPr/>
            </a:pPr>
            <a:r>
              <a:rPr lang="en-US" sz="2000" dirty="0" smtClean="0">
                <a:solidFill>
                  <a:srgbClr val="000000"/>
                </a:solidFill>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Cukup dalam jumlah dan kualifikasi tetapi mutu kerjanya sedang-sedang saja.</a:t>
            </a:r>
            <a:endParaRPr lang="id-ID" sz="2000" dirty="0" smtClean="0">
              <a:solidFill>
                <a:prstClr val="black"/>
              </a:solidFill>
              <a:latin typeface="Arial" pitchFamily="34" charset="0"/>
              <a:cs typeface="Arial" pitchFamily="34" charset="0"/>
            </a:endParaRPr>
          </a:p>
          <a:p>
            <a:pPr lvl="0">
              <a:spcBef>
                <a:spcPts val="0"/>
              </a:spcBef>
              <a:buClrTx/>
              <a:buSzTx/>
              <a:buFont typeface="Wingdings"/>
              <a:buChar char="à"/>
              <a:defRPr/>
            </a:pPr>
            <a:endParaRPr lang="en-US" sz="2000"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en-US" sz="2000" b="1" dirty="0" smtClean="0">
                <a:solidFill>
                  <a:srgbClr val="000000"/>
                </a:solidFill>
                <a:latin typeface="Arial" pitchFamily="34" charset="0"/>
                <a:cs typeface="Arial" pitchFamily="34" charset="0"/>
              </a:rPr>
              <a:t>Point (1)</a:t>
            </a:r>
          </a:p>
          <a:p>
            <a:pPr>
              <a:spcBef>
                <a:spcPts val="0"/>
              </a:spcBef>
              <a:buNone/>
              <a:defRPr/>
            </a:pPr>
            <a:r>
              <a:rPr lang="en-US" sz="2000" dirty="0" smtClean="0">
                <a:solidFill>
                  <a:srgbClr val="000000"/>
                </a:solidFill>
                <a:latin typeface="Arial" pitchFamily="34" charset="0"/>
                <a:cs typeface="Arial" pitchFamily="34" charset="0"/>
              </a:rPr>
              <a:t>	</a:t>
            </a:r>
            <a:r>
              <a:rPr lang="id-ID" sz="2000" dirty="0" smtClean="0">
                <a:latin typeface="Arial" pitchFamily="34" charset="0"/>
                <a:ea typeface="Times New Roman"/>
                <a:cs typeface="Arial" pitchFamily="34" charset="0"/>
              </a:rPr>
              <a:t>Kurang dalam jumlah atau terlalu banyak sehingga kurang kegiatannya.</a:t>
            </a:r>
            <a:endParaRPr lang="en-US" sz="2000" dirty="0" smtClean="0">
              <a:solidFill>
                <a:srgbClr val="000000"/>
              </a:solidFill>
              <a:latin typeface="Arial" pitchFamily="34" charset="0"/>
              <a:cs typeface="Arial" pitchFamily="34" charset="0"/>
            </a:endParaRP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endParaRPr lang="en-US" sz="2000" dirty="0" smtClean="0">
              <a:latin typeface="Arial" pitchFamily="34" charset="0"/>
              <a:cs typeface="Arial" pitchFamily="34" charset="0"/>
            </a:endParaRPr>
          </a:p>
          <a:p>
            <a:pPr>
              <a:buNone/>
            </a:pPr>
            <a:endParaRPr lang="en-US" sz="20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63613" indent="-963613"/>
            <a:r>
              <a:rPr lang="en-US" sz="2200" b="1" dirty="0" smtClean="0">
                <a:solidFill>
                  <a:schemeClr val="tx1"/>
                </a:solidFill>
                <a:latin typeface="Cambria" pitchFamily="18" charset="0"/>
              </a:rPr>
              <a:t>4.5.1.3 TENAGA ADMINISTRASI: JUMLAH, KUALIFIKASI, DAN MUTU KERJANYA</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id-ID" sz="1000" dirty="0" smtClean="0">
              <a:solidFill>
                <a:schemeClr val="tx1"/>
              </a:solidFill>
              <a:latin typeface="Book Antiqua" pitchFamily="18" charset="0"/>
            </a:endParaRPr>
          </a:p>
        </p:txBody>
      </p:sp>
      <p:sp>
        <p:nvSpPr>
          <p:cNvPr id="6" name="Rectangle 5"/>
          <p:cNvSpPr/>
          <p:nvPr/>
        </p:nvSpPr>
        <p:spPr>
          <a:xfrm>
            <a:off x="7086600" y="0"/>
            <a:ext cx="20574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5943600" cy="5334000"/>
          </a:xfrm>
        </p:spPr>
        <p:txBody>
          <a:bodyPr>
            <a:normAutofit/>
          </a:bodyPr>
          <a:lstStyle/>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4</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Jika </a:t>
            </a:r>
            <a:r>
              <a:rPr lang="id-ID" sz="2000" dirty="0" smtClean="0">
                <a:latin typeface="Arial" pitchFamily="34" charset="0"/>
                <a:ea typeface="Times New Roman"/>
                <a:cs typeface="Arial" pitchFamily="34" charset="0"/>
              </a:rPr>
              <a:t>P</a:t>
            </a:r>
            <a:r>
              <a:rPr lang="id-ID" sz="2000" baseline="-25000" dirty="0" smtClean="0">
                <a:latin typeface="Arial" pitchFamily="34" charset="0"/>
                <a:ea typeface="Times New Roman"/>
                <a:cs typeface="Arial" pitchFamily="34" charset="0"/>
              </a:rPr>
              <a:t>TKS</a:t>
            </a:r>
            <a:r>
              <a:rPr lang="id-ID" sz="2000" dirty="0" smtClean="0">
                <a:latin typeface="Arial" pitchFamily="34" charset="0"/>
                <a:ea typeface="Times New Roman"/>
                <a:cs typeface="Arial" pitchFamily="34" charset="0"/>
              </a:rPr>
              <a:t> ≥ 70%</a:t>
            </a:r>
            <a:endParaRPr lang="en-US" sz="2000" dirty="0" smtClean="0">
              <a:latin typeface="Arial" pitchFamily="34" charset="0"/>
              <a:ea typeface="Times New Roman"/>
              <a:cs typeface="Arial" pitchFamily="34" charset="0"/>
            </a:endParaRPr>
          </a:p>
          <a:p>
            <a:pPr lvl="0">
              <a:spcBef>
                <a:spcPts val="0"/>
              </a:spcBef>
              <a:buClrTx/>
              <a:buSzTx/>
              <a:buNone/>
              <a:defRPr/>
            </a:pPr>
            <a:r>
              <a:rPr lang="en-US" sz="2000" dirty="0" smtClean="0">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maka skor = 4.</a:t>
            </a:r>
            <a:endParaRPr lang="en-US" sz="2000" dirty="0" smtClean="0">
              <a:latin typeface="Arial" pitchFamily="34" charset="0"/>
              <a:cs typeface="Arial" pitchFamily="34" charset="0"/>
            </a:endParaRPr>
          </a:p>
          <a:p>
            <a:pPr lvl="0">
              <a:spcBef>
                <a:spcPts val="0"/>
              </a:spcBef>
              <a:buClrTx/>
              <a:buSzTx/>
              <a:buNone/>
              <a:defRPr/>
            </a:pPr>
            <a:endParaRPr lang="id-ID" sz="2000" dirty="0" smtClean="0">
              <a:solidFill>
                <a:prstClr val="black"/>
              </a:solidFill>
              <a:latin typeface="Arial" pitchFamily="34" charset="0"/>
              <a:ea typeface="Times New Roman"/>
              <a:cs typeface="Arial" pitchFamily="34" charset="0"/>
            </a:endParaRPr>
          </a:p>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3</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2</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en-US" sz="2000" b="1" dirty="0" err="1" smtClean="0">
                <a:latin typeface="Arial" pitchFamily="34" charset="0"/>
                <a:ea typeface="Times New Roman"/>
                <a:cs typeface="Arial" pitchFamily="34" charset="0"/>
              </a:rPr>
              <a:t>dan</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1</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Jika </a:t>
            </a:r>
            <a:r>
              <a:rPr lang="id-ID" sz="2000" dirty="0" smtClean="0">
                <a:latin typeface="Arial" pitchFamily="34" charset="0"/>
                <a:ea typeface="Times New Roman"/>
                <a:cs typeface="Arial" pitchFamily="34" charset="0"/>
              </a:rPr>
              <a:t>P</a:t>
            </a:r>
            <a:r>
              <a:rPr lang="id-ID" sz="2000" baseline="-25000" dirty="0" smtClean="0">
                <a:latin typeface="Arial" pitchFamily="34" charset="0"/>
                <a:ea typeface="Times New Roman"/>
                <a:cs typeface="Arial" pitchFamily="34" charset="0"/>
              </a:rPr>
              <a:t>TKS</a:t>
            </a:r>
            <a:r>
              <a:rPr lang="id-ID" sz="2000" dirty="0" smtClean="0">
                <a:latin typeface="Arial" pitchFamily="34" charset="0"/>
                <a:ea typeface="Times New Roman"/>
                <a:cs typeface="Arial" pitchFamily="34" charset="0"/>
              </a:rPr>
              <a:t> &lt; 70%</a:t>
            </a:r>
            <a:endParaRPr lang="en-US" sz="2000" dirty="0" smtClean="0">
              <a:latin typeface="Arial" pitchFamily="34" charset="0"/>
              <a:ea typeface="Times New Roman"/>
              <a:cs typeface="Arial" pitchFamily="34" charset="0"/>
            </a:endParaRPr>
          </a:p>
          <a:p>
            <a:pPr lvl="0">
              <a:spcBef>
                <a:spcPts val="0"/>
              </a:spcBef>
              <a:buClrTx/>
              <a:buSzTx/>
              <a:buNone/>
              <a:defRPr/>
            </a:pPr>
            <a:r>
              <a:rPr lang="en-US" sz="2000" dirty="0" smtClean="0">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maka skor = (40 x P</a:t>
            </a:r>
            <a:r>
              <a:rPr lang="id-ID" sz="2000" baseline="-25000" dirty="0" smtClean="0">
                <a:latin typeface="Arial" pitchFamily="34" charset="0"/>
                <a:ea typeface="Times New Roman"/>
                <a:cs typeface="Arial" pitchFamily="34" charset="0"/>
              </a:rPr>
              <a:t>TKS</a:t>
            </a:r>
            <a:r>
              <a:rPr lang="id-ID" sz="2000" dirty="0" smtClean="0">
                <a:latin typeface="Arial" pitchFamily="34" charset="0"/>
                <a:ea typeface="Times New Roman"/>
                <a:cs typeface="Arial" pitchFamily="34" charset="0"/>
              </a:rPr>
              <a:t>) / 7.</a:t>
            </a:r>
            <a:endParaRPr lang="en-US" sz="2000" dirty="0" smtClean="0">
              <a:solidFill>
                <a:srgbClr val="000000"/>
              </a:solidFill>
              <a:latin typeface="Arial" pitchFamily="34" charset="0"/>
              <a:ea typeface="Times New Roman"/>
              <a:cs typeface="Arial" pitchFamily="34" charset="0"/>
            </a:endParaRPr>
          </a:p>
          <a:p>
            <a:pPr>
              <a:buNone/>
            </a:pPr>
            <a:endParaRPr lang="en-US" sz="2000" dirty="0">
              <a:latin typeface="Arial" pitchFamily="34" charset="0"/>
              <a:cs typeface="Arial" pitchFamily="34" charset="0"/>
            </a:endParaRPr>
          </a:p>
        </p:txBody>
      </p:sp>
      <p:sp>
        <p:nvSpPr>
          <p:cNvPr id="14" name="Rectangle 13"/>
          <p:cNvSpPr/>
          <p:nvPr/>
        </p:nvSpPr>
        <p:spPr>
          <a:xfrm>
            <a:off x="0" y="0"/>
            <a:ext cx="59436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65188" indent="-865188"/>
            <a:r>
              <a:rPr lang="en-US" sz="2000" b="1" dirty="0" smtClean="0">
                <a:solidFill>
                  <a:schemeClr val="tx1"/>
                </a:solidFill>
                <a:latin typeface="Cambria" pitchFamily="18" charset="0"/>
              </a:rPr>
              <a:t>4.5.1.4 PERSENTASE LABORAN/TEKNISI/ANALIS/OPERATOR/PROGRAMER  YANG MEMILIKI SERTIFIKAT KOMPETENSI</a:t>
            </a:r>
          </a:p>
        </p:txBody>
      </p:sp>
      <p:sp>
        <p:nvSpPr>
          <p:cNvPr id="16" name="Rectangle 15"/>
          <p:cNvSpPr/>
          <p:nvPr/>
        </p:nvSpPr>
        <p:spPr>
          <a:xfrm>
            <a:off x="5943600" y="1524000"/>
            <a:ext cx="32004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2000" dirty="0" smtClean="0">
                <a:solidFill>
                  <a:schemeClr val="tx1"/>
                </a:solidFill>
                <a:latin typeface="Book Antiqua" pitchFamily="18" charset="0"/>
                <a:ea typeface="Times New Roman"/>
              </a:rPr>
              <a:t>P</a:t>
            </a:r>
            <a:r>
              <a:rPr lang="id-ID" sz="2000" baseline="-25000" dirty="0" smtClean="0">
                <a:solidFill>
                  <a:schemeClr val="tx1"/>
                </a:solidFill>
                <a:latin typeface="Book Antiqua" pitchFamily="18" charset="0"/>
                <a:ea typeface="Times New Roman"/>
              </a:rPr>
              <a:t>TKS</a:t>
            </a:r>
            <a:r>
              <a:rPr lang="id-ID" sz="2000" dirty="0" smtClean="0">
                <a:solidFill>
                  <a:schemeClr val="tx1"/>
                </a:solidFill>
                <a:latin typeface="Book Antiqua" pitchFamily="18" charset="0"/>
                <a:ea typeface="Times New Roman"/>
              </a:rPr>
              <a:t> = persentase tenaga l</a:t>
            </a:r>
            <a:r>
              <a:rPr lang="nb-NO" sz="2000" dirty="0" smtClean="0">
                <a:solidFill>
                  <a:schemeClr val="tx1"/>
                </a:solidFill>
                <a:latin typeface="Book Antiqua" pitchFamily="18" charset="0"/>
                <a:ea typeface="Times New Roman"/>
              </a:rPr>
              <a:t>aboran/</a:t>
            </a:r>
            <a:r>
              <a:rPr lang="id-ID" sz="2000" dirty="0" smtClean="0">
                <a:solidFill>
                  <a:schemeClr val="tx1"/>
                </a:solidFill>
                <a:latin typeface="Book Antiqua" pitchFamily="18" charset="0"/>
                <a:ea typeface="Times New Roman"/>
              </a:rPr>
              <a:t> t</a:t>
            </a:r>
            <a:r>
              <a:rPr lang="nb-NO" sz="2000" dirty="0" smtClean="0">
                <a:solidFill>
                  <a:schemeClr val="tx1"/>
                </a:solidFill>
                <a:latin typeface="Book Antiqua" pitchFamily="18" charset="0"/>
                <a:ea typeface="Times New Roman"/>
              </a:rPr>
              <a:t>eknisi/</a:t>
            </a:r>
            <a:r>
              <a:rPr lang="id-ID" sz="2000" dirty="0" smtClean="0">
                <a:solidFill>
                  <a:schemeClr val="tx1"/>
                </a:solidFill>
                <a:latin typeface="Book Antiqua" pitchFamily="18" charset="0"/>
                <a:ea typeface="Times New Roman"/>
              </a:rPr>
              <a:t>a</a:t>
            </a:r>
            <a:r>
              <a:rPr lang="nb-NO" sz="2000" dirty="0" smtClean="0">
                <a:solidFill>
                  <a:schemeClr val="tx1"/>
                </a:solidFill>
                <a:latin typeface="Book Antiqua" pitchFamily="18" charset="0"/>
                <a:ea typeface="Times New Roman"/>
              </a:rPr>
              <a:t>nalis/</a:t>
            </a:r>
            <a:r>
              <a:rPr lang="id-ID" sz="2000" dirty="0" smtClean="0">
                <a:solidFill>
                  <a:schemeClr val="tx1"/>
                </a:solidFill>
                <a:latin typeface="Book Antiqua" pitchFamily="18" charset="0"/>
                <a:ea typeface="Times New Roman"/>
              </a:rPr>
              <a:t> o</a:t>
            </a:r>
            <a:r>
              <a:rPr lang="nb-NO" sz="2000" dirty="0" smtClean="0">
                <a:solidFill>
                  <a:schemeClr val="tx1"/>
                </a:solidFill>
                <a:latin typeface="Book Antiqua" pitchFamily="18" charset="0"/>
                <a:ea typeface="Times New Roman"/>
              </a:rPr>
              <a:t>perator/</a:t>
            </a:r>
            <a:r>
              <a:rPr lang="id-ID" sz="2000" dirty="0" smtClean="0">
                <a:solidFill>
                  <a:schemeClr val="tx1"/>
                </a:solidFill>
                <a:latin typeface="Book Antiqua" pitchFamily="18" charset="0"/>
                <a:ea typeface="Times New Roman"/>
              </a:rPr>
              <a:t>p</a:t>
            </a:r>
            <a:r>
              <a:rPr lang="nb-NO" sz="2000" dirty="0" smtClean="0">
                <a:solidFill>
                  <a:schemeClr val="tx1"/>
                </a:solidFill>
                <a:latin typeface="Book Antiqua" pitchFamily="18" charset="0"/>
                <a:ea typeface="Times New Roman"/>
              </a:rPr>
              <a:t>rogramer</a:t>
            </a:r>
            <a:r>
              <a:rPr lang="id-ID" sz="2000" dirty="0" smtClean="0">
                <a:solidFill>
                  <a:schemeClr val="tx1"/>
                </a:solidFill>
                <a:latin typeface="Book Antiqua" pitchFamily="18" charset="0"/>
                <a:ea typeface="Times New Roman"/>
              </a:rPr>
              <a:t>  yang memiliki sertifikat kompetensi.</a:t>
            </a:r>
            <a:endParaRPr lang="id-ID" sz="2000" dirty="0" smtClean="0">
              <a:solidFill>
                <a:schemeClr val="tx1"/>
              </a:solidFill>
              <a:latin typeface="Book Antiqua" pitchFamily="18" charset="0"/>
            </a:endParaRPr>
          </a:p>
          <a:p>
            <a:pPr lvl="0"/>
            <a:endParaRPr lang="id-ID" sz="2000" dirty="0" smtClean="0">
              <a:solidFill>
                <a:schemeClr val="tx1"/>
              </a:solidFill>
              <a:latin typeface="Book Antiqua" pitchFamily="18" charset="0"/>
            </a:endParaRPr>
          </a:p>
        </p:txBody>
      </p:sp>
      <p:sp>
        <p:nvSpPr>
          <p:cNvPr id="6" name="Rectangle 5"/>
          <p:cNvSpPr/>
          <p:nvPr/>
        </p:nvSpPr>
        <p:spPr>
          <a:xfrm>
            <a:off x="5943600" y="0"/>
            <a:ext cx="32004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Autofit/>
          </a:bodyPr>
          <a:lstStyle/>
          <a:p>
            <a:pPr lvl="0">
              <a:spcBef>
                <a:spcPts val="0"/>
              </a:spcBef>
              <a:buClrTx/>
              <a:buSzTx/>
              <a:buFont typeface="Wingdings"/>
              <a:buChar char="à"/>
              <a:defRPr/>
            </a:pPr>
            <a:r>
              <a:rPr lang="id-ID" sz="1800" b="1" dirty="0" smtClean="0">
                <a:solidFill>
                  <a:prstClr val="black"/>
                </a:solidFill>
                <a:latin typeface="Arial" pitchFamily="34" charset="0"/>
                <a:cs typeface="Arial" pitchFamily="34" charset="0"/>
              </a:rPr>
              <a:t>Point (</a:t>
            </a:r>
            <a:r>
              <a:rPr lang="en-US" sz="1800" b="1" dirty="0" smtClean="0">
                <a:solidFill>
                  <a:prstClr val="black"/>
                </a:solidFill>
                <a:latin typeface="Arial" pitchFamily="34" charset="0"/>
                <a:cs typeface="Arial" pitchFamily="34" charset="0"/>
              </a:rPr>
              <a:t>4</a:t>
            </a:r>
            <a:r>
              <a:rPr lang="id-ID" sz="1800" b="1" dirty="0" smtClean="0">
                <a:solidFill>
                  <a:prstClr val="black"/>
                </a:solidFill>
                <a:latin typeface="Arial" pitchFamily="34" charset="0"/>
                <a:cs typeface="Arial" pitchFamily="34" charset="0"/>
              </a:rPr>
              <a:t>)</a:t>
            </a:r>
            <a:endParaRPr lang="en-US" sz="1800" b="1" dirty="0" smtClean="0">
              <a:solidFill>
                <a:prstClr val="black"/>
              </a:solidFill>
              <a:latin typeface="Arial" pitchFamily="34" charset="0"/>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en-US" sz="1800" dirty="0" err="1" smtClean="0">
                <a:solidFill>
                  <a:srgbClr val="000000"/>
                </a:solidFill>
                <a:latin typeface="Arial" pitchFamily="34" charset="0"/>
                <a:ea typeface="Times New Roman"/>
                <a:cs typeface="Arial" pitchFamily="34" charset="0"/>
              </a:rPr>
              <a:t>Semua</a:t>
            </a:r>
            <a:r>
              <a:rPr lang="en-US" sz="1800" dirty="0" smtClean="0">
                <a:solidFill>
                  <a:srgbClr val="000000"/>
                </a:solidFill>
                <a:latin typeface="Arial" pitchFamily="34" charset="0"/>
                <a:ea typeface="Times New Roman"/>
                <a:cs typeface="Arial" pitchFamily="34" charset="0"/>
              </a:rPr>
              <a:t> </a:t>
            </a:r>
            <a:r>
              <a:rPr lang="en-US" sz="1800" dirty="0" err="1" smtClean="0">
                <a:solidFill>
                  <a:srgbClr val="000000"/>
                </a:solidFill>
                <a:latin typeface="Arial" pitchFamily="34" charset="0"/>
                <a:ea typeface="Times New Roman"/>
                <a:cs typeface="Arial" pitchFamily="34" charset="0"/>
              </a:rPr>
              <a:t>empat</a:t>
            </a:r>
            <a:r>
              <a:rPr lang="en-US" sz="1800" dirty="0" smtClean="0">
                <a:solidFill>
                  <a:srgbClr val="000000"/>
                </a:solidFill>
                <a:latin typeface="Arial" pitchFamily="34" charset="0"/>
                <a:ea typeface="Times New Roman"/>
                <a:cs typeface="Arial" pitchFamily="34" charset="0"/>
              </a:rPr>
              <a:t>  u</a:t>
            </a:r>
            <a:r>
              <a:rPr lang="id-ID" sz="1800" dirty="0" smtClean="0">
                <a:solidFill>
                  <a:srgbClr val="000000"/>
                </a:solidFill>
                <a:latin typeface="Arial" pitchFamily="34" charset="0"/>
                <a:ea typeface="Times New Roman"/>
                <a:cs typeface="Arial" pitchFamily="34" charset="0"/>
              </a:rPr>
              <a:t>paya berikut:</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(1)   </a:t>
            </a:r>
            <a:r>
              <a:rPr lang="id-ID" sz="1800" dirty="0" smtClean="0">
                <a:solidFill>
                  <a:srgbClr val="000000"/>
                </a:solidFill>
                <a:latin typeface="Arial" pitchFamily="34" charset="0"/>
                <a:ea typeface="Calibri"/>
                <a:cs typeface="Arial" pitchFamily="34" charset="0"/>
              </a:rPr>
              <a:t>kesempatan belajar/ pelatihan</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(2)   </a:t>
            </a:r>
            <a:r>
              <a:rPr lang="id-ID" sz="1800" dirty="0" smtClean="0">
                <a:solidFill>
                  <a:srgbClr val="000000"/>
                </a:solidFill>
                <a:latin typeface="Arial" pitchFamily="34" charset="0"/>
                <a:ea typeface="Calibri"/>
                <a:cs typeface="Arial" pitchFamily="34" charset="0"/>
              </a:rPr>
              <a:t>pemberian fasilitas termasuk dana</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(3)   </a:t>
            </a:r>
            <a:r>
              <a:rPr lang="id-ID" sz="1800" dirty="0" smtClean="0">
                <a:solidFill>
                  <a:srgbClr val="000000"/>
                </a:solidFill>
                <a:latin typeface="Arial" pitchFamily="34" charset="0"/>
                <a:ea typeface="Calibri"/>
                <a:cs typeface="Arial" pitchFamily="34" charset="0"/>
              </a:rPr>
              <a:t>jenjang karir yang jelas</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(4)   </a:t>
            </a:r>
            <a:r>
              <a:rPr lang="id-ID" sz="1800" dirty="0" smtClean="0">
                <a:solidFill>
                  <a:srgbClr val="000000"/>
                </a:solidFill>
                <a:latin typeface="Arial" pitchFamily="34" charset="0"/>
                <a:ea typeface="Calibri"/>
                <a:cs typeface="Arial" pitchFamily="34" charset="0"/>
              </a:rPr>
              <a:t>studi banding</a:t>
            </a:r>
            <a:endParaRPr lang="id-ID" sz="1800" dirty="0" smtClean="0">
              <a:latin typeface="Arial" pitchFamily="34" charset="0"/>
              <a:ea typeface="Calibri"/>
              <a:cs typeface="Arial" pitchFamily="34" charset="0"/>
            </a:endParaRPr>
          </a:p>
          <a:p>
            <a:pPr>
              <a:buNone/>
            </a:pPr>
            <a:r>
              <a:rPr lang="id-ID" sz="1800" dirty="0" smtClean="0">
                <a:solidFill>
                  <a:srgbClr val="000000"/>
                </a:solidFill>
                <a:latin typeface="Arial" pitchFamily="34" charset="0"/>
                <a:ea typeface="Calibri"/>
                <a:cs typeface="Arial" pitchFamily="34" charset="0"/>
              </a:rPr>
              <a:t>	dilaksanakan dengan baik sehingga dapat meningkatkan kualifikasi dan kompetensi  tenaga kependidikan.</a:t>
            </a:r>
            <a:endParaRPr lang="en-US" sz="1800" dirty="0" smtClean="0">
              <a:latin typeface="Arial" pitchFamily="34" charset="0"/>
              <a:cs typeface="Arial" pitchFamily="34" charset="0"/>
            </a:endParaRPr>
          </a:p>
          <a:p>
            <a:pPr lvl="0">
              <a:spcBef>
                <a:spcPts val="0"/>
              </a:spcBef>
              <a:buClrTx/>
              <a:buSzTx/>
              <a:buNone/>
              <a:defRPr/>
            </a:pPr>
            <a:endParaRPr lang="id-ID" sz="1800" dirty="0" smtClean="0">
              <a:solidFill>
                <a:prstClr val="black"/>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prstClr val="black"/>
                </a:solidFill>
                <a:latin typeface="Arial" pitchFamily="34" charset="0"/>
                <a:ea typeface="Times New Roman"/>
                <a:cs typeface="Arial" pitchFamily="34" charset="0"/>
                <a:sym typeface="Wingdings" pitchFamily="2" charset="2"/>
              </a:rPr>
              <a:t>Point </a:t>
            </a:r>
            <a:r>
              <a:rPr lang="id-ID" sz="1800" b="1" dirty="0" smtClean="0">
                <a:solidFill>
                  <a:prstClr val="black"/>
                </a:solidFill>
                <a:latin typeface="Arial" pitchFamily="34" charset="0"/>
                <a:ea typeface="Times New Roman"/>
                <a:cs typeface="Arial" pitchFamily="34" charset="0"/>
              </a:rPr>
              <a:t>(</a:t>
            </a:r>
            <a:r>
              <a:rPr lang="en-US" sz="1800" b="1" dirty="0" smtClean="0">
                <a:solidFill>
                  <a:prstClr val="black"/>
                </a:solidFill>
                <a:latin typeface="Arial" pitchFamily="34" charset="0"/>
                <a:ea typeface="Times New Roman"/>
                <a:cs typeface="Arial" pitchFamily="34" charset="0"/>
              </a:rPr>
              <a:t>3</a:t>
            </a:r>
            <a:r>
              <a:rPr lang="id-ID" sz="1800" b="1" dirty="0" smtClean="0">
                <a:solidFill>
                  <a:prstClr val="black"/>
                </a:solidFill>
                <a:latin typeface="Arial" pitchFamily="34" charset="0"/>
                <a:ea typeface="Times New Roman"/>
                <a:cs typeface="Arial" pitchFamily="34" charset="0"/>
              </a:rPr>
              <a:t>)</a:t>
            </a:r>
            <a:endParaRPr lang="en-US" sz="1800" b="1" dirty="0" smtClean="0">
              <a:solidFill>
                <a:prstClr val="black"/>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T</a:t>
            </a:r>
            <a:r>
              <a:rPr lang="id-ID" sz="1800" dirty="0" smtClean="0">
                <a:solidFill>
                  <a:srgbClr val="000000"/>
                </a:solidFill>
                <a:latin typeface="Arial" pitchFamily="34" charset="0"/>
                <a:ea typeface="Times New Roman"/>
                <a:cs typeface="Arial" pitchFamily="34" charset="0"/>
              </a:rPr>
              <a:t>iga dari </a:t>
            </a:r>
            <a:r>
              <a:rPr lang="en-US" sz="1800" dirty="0" err="1" smtClean="0">
                <a:solidFill>
                  <a:srgbClr val="000000"/>
                </a:solidFill>
                <a:latin typeface="Arial" pitchFamily="34" charset="0"/>
                <a:ea typeface="Times New Roman"/>
                <a:cs typeface="Arial" pitchFamily="34" charset="0"/>
              </a:rPr>
              <a:t>empat</a:t>
            </a: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upaya berikut:</a:t>
            </a:r>
            <a:endParaRPr lang="id-ID" sz="1800" dirty="0" smtClean="0">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(1)   </a:t>
            </a:r>
            <a:r>
              <a:rPr lang="id-ID" sz="1800" dirty="0" smtClean="0">
                <a:solidFill>
                  <a:srgbClr val="000000"/>
                </a:solidFill>
                <a:latin typeface="Arial" pitchFamily="34" charset="0"/>
                <a:ea typeface="Calibri"/>
                <a:cs typeface="Arial" pitchFamily="34" charset="0"/>
              </a:rPr>
              <a:t>kesempatan belajar/ pelatihan</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(2)   </a:t>
            </a:r>
            <a:r>
              <a:rPr lang="id-ID" sz="1800" dirty="0" smtClean="0">
                <a:solidFill>
                  <a:srgbClr val="000000"/>
                </a:solidFill>
                <a:latin typeface="Arial" pitchFamily="34" charset="0"/>
                <a:ea typeface="Calibri"/>
                <a:cs typeface="Arial" pitchFamily="34" charset="0"/>
              </a:rPr>
              <a:t>pemberian fasilitas termasuk dana</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(3)   </a:t>
            </a:r>
            <a:r>
              <a:rPr lang="id-ID" sz="1800" dirty="0" smtClean="0">
                <a:solidFill>
                  <a:srgbClr val="000000"/>
                </a:solidFill>
                <a:latin typeface="Arial" pitchFamily="34" charset="0"/>
                <a:ea typeface="Calibri"/>
                <a:cs typeface="Arial" pitchFamily="34" charset="0"/>
              </a:rPr>
              <a:t>jenjang karir yang jelas</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(4)   </a:t>
            </a:r>
            <a:r>
              <a:rPr lang="id-ID" sz="1800" dirty="0" smtClean="0">
                <a:solidFill>
                  <a:srgbClr val="000000"/>
                </a:solidFill>
                <a:latin typeface="Arial" pitchFamily="34" charset="0"/>
                <a:ea typeface="Calibri"/>
                <a:cs typeface="Arial" pitchFamily="34" charset="0"/>
              </a:rPr>
              <a:t>studi banding</a:t>
            </a:r>
            <a:endParaRPr lang="id-ID" sz="1800" dirty="0" smtClean="0">
              <a:latin typeface="Arial" pitchFamily="34" charset="0"/>
              <a:ea typeface="Calibri"/>
              <a:cs typeface="Arial" pitchFamily="34" charset="0"/>
            </a:endParaRPr>
          </a:p>
          <a:p>
            <a:pPr>
              <a:buNone/>
            </a:pPr>
            <a:r>
              <a:rPr lang="id-ID" sz="1800" dirty="0" smtClean="0">
                <a:solidFill>
                  <a:srgbClr val="000000"/>
                </a:solidFill>
                <a:latin typeface="Arial" pitchFamily="34" charset="0"/>
                <a:ea typeface="Calibri"/>
                <a:cs typeface="Arial" pitchFamily="34" charset="0"/>
              </a:rPr>
              <a:t>	dilaksanakan dengan baik sehingga dapat meningkatkan kualifikasi dan kompetensi  tenaga kependidikan.</a:t>
            </a:r>
            <a:endParaRPr lang="en-US" sz="1800" dirty="0" smtClean="0">
              <a:latin typeface="Arial" pitchFamily="34" charset="0"/>
              <a:cs typeface="Arial" pitchFamily="34" charset="0"/>
            </a:endParaRPr>
          </a:p>
          <a:p>
            <a:pPr lvl="0">
              <a:spcBef>
                <a:spcPts val="0"/>
              </a:spcBef>
              <a:buClrTx/>
              <a:buSzTx/>
              <a:buNone/>
              <a:defRPr/>
            </a:pP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endParaRPr lang="en-US" sz="1800" dirty="0" smtClean="0">
              <a:solidFill>
                <a:srgbClr val="000000"/>
              </a:solidFill>
              <a:latin typeface="Arial" pitchFamily="34" charset="0"/>
              <a:ea typeface="Times New Roman"/>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1825" indent="-631825"/>
            <a:r>
              <a:rPr lang="en-US" sz="2000" b="1" dirty="0" smtClean="0">
                <a:solidFill>
                  <a:schemeClr val="tx1"/>
                </a:solidFill>
                <a:latin typeface="Cambria" pitchFamily="18" charset="0"/>
              </a:rPr>
              <a:t>4.5.2 </a:t>
            </a:r>
            <a:r>
              <a:rPr lang="sv-SE" sz="2000" b="1" dirty="0" smtClean="0">
                <a:solidFill>
                  <a:schemeClr val="tx1"/>
                </a:solidFill>
                <a:latin typeface="Cambria" pitchFamily="18" charset="0"/>
              </a:rPr>
              <a:t>UPAYA PERGURUAN TINGGI DALAM MENINGKATKAN KUALIFIKASI DAN KOMPETENSI TENAGA KEPENDIDIKAN</a:t>
            </a:r>
            <a:endParaRPr lang="en-US" sz="2000" b="1" dirty="0" smtClean="0">
              <a:solidFill>
                <a:schemeClr val="tx1"/>
              </a:solidFill>
              <a:latin typeface="Cambria" pitchFamily="18" charset="0"/>
            </a:endParaRP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solidFill>
                  <a:schemeClr val="tx1"/>
                </a:solidFill>
                <a:latin typeface="Book Antiqua" pitchFamily="18" charset="0"/>
              </a:rPr>
              <a:t>Program </a:t>
            </a:r>
            <a:r>
              <a:rPr lang="en-US" sz="1600" dirty="0" err="1" smtClean="0">
                <a:solidFill>
                  <a:schemeClr val="tx1"/>
                </a:solidFill>
                <a:latin typeface="Book Antiqua" pitchFamily="18" charset="0"/>
              </a:rPr>
              <a:t>studi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lanjut</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dana</a:t>
            </a:r>
            <a:endParaRPr lang="en-US" sz="1600" dirty="0" smtClean="0">
              <a:solidFill>
                <a:schemeClr val="tx1"/>
              </a:solidFill>
              <a:latin typeface="Book Antiqua" pitchFamily="18" charset="0"/>
            </a:endParaRPr>
          </a:p>
          <a:p>
            <a:pPr lvl="0"/>
            <a:endParaRPr lang="en-US" sz="1600" dirty="0" smtClean="0">
              <a:solidFill>
                <a:schemeClr val="tx1"/>
              </a:solidFill>
              <a:latin typeface="Book Antiqua" pitchFamily="18" charset="0"/>
            </a:endParaRPr>
          </a:p>
          <a:p>
            <a:pPr lvl="0"/>
            <a:r>
              <a:rPr lang="en-US" sz="1600" dirty="0" err="1" smtClean="0">
                <a:solidFill>
                  <a:schemeClr val="tx1"/>
                </a:solidFill>
                <a:latin typeface="Book Antiqua" pitchFamily="18" charset="0"/>
              </a:rPr>
              <a:t>Tes</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kompetensi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jenjang</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karir</a:t>
            </a:r>
            <a:endParaRPr lang="en-US" sz="1600" dirty="0" smtClean="0">
              <a:solidFill>
                <a:schemeClr val="tx1"/>
              </a:solidFill>
              <a:latin typeface="Book Antiqua" pitchFamily="18" charset="0"/>
            </a:endParaRPr>
          </a:p>
          <a:p>
            <a:pPr lvl="0"/>
            <a:endParaRPr lang="en-US" sz="1600" dirty="0" smtClean="0">
              <a:solidFill>
                <a:schemeClr val="tx1"/>
              </a:solidFill>
              <a:latin typeface="Book Antiqua" pitchFamily="18" charset="0"/>
            </a:endParaRPr>
          </a:p>
          <a:p>
            <a:pPr lvl="0"/>
            <a:r>
              <a:rPr lang="en-US" sz="1600" dirty="0" smtClean="0">
                <a:solidFill>
                  <a:schemeClr val="tx1"/>
                </a:solidFill>
                <a:latin typeface="Book Antiqua" pitchFamily="18" charset="0"/>
              </a:rPr>
              <a:t>Program </a:t>
            </a:r>
            <a:r>
              <a:rPr lang="en-US" sz="1600" dirty="0" err="1" smtClean="0">
                <a:solidFill>
                  <a:schemeClr val="tx1"/>
                </a:solidFill>
                <a:latin typeface="Book Antiqua" pitchFamily="18" charset="0"/>
              </a:rPr>
              <a:t>studi</a:t>
            </a:r>
            <a:r>
              <a:rPr lang="en-US" sz="1600" dirty="0" smtClean="0">
                <a:solidFill>
                  <a:schemeClr val="tx1"/>
                </a:solidFill>
                <a:latin typeface="Book Antiqua" pitchFamily="18" charset="0"/>
              </a:rPr>
              <a:t> banding </a:t>
            </a:r>
            <a:r>
              <a:rPr lang="en-US" sz="1600" dirty="0" err="1" smtClean="0">
                <a:solidFill>
                  <a:schemeClr val="tx1"/>
                </a:solidFill>
                <a:latin typeface="Book Antiqua" pitchFamily="18" charset="0"/>
              </a:rPr>
              <a:t>secara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rutin</a:t>
            </a:r>
            <a:endParaRPr lang="id-ID" sz="1600" dirty="0" smtClean="0">
              <a:solidFill>
                <a:schemeClr val="tx1"/>
              </a:solidFill>
              <a:latin typeface="Book Antiqua" pitchFamily="18" charset="0"/>
            </a:endParaRPr>
          </a:p>
        </p:txBody>
      </p:sp>
      <p:sp>
        <p:nvSpPr>
          <p:cNvPr id="6" name="Rectangle 5"/>
          <p:cNvSpPr/>
          <p:nvPr/>
        </p:nvSpPr>
        <p:spPr>
          <a:xfrm>
            <a:off x="7162800" y="0"/>
            <a:ext cx="19812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Autofit/>
          </a:bodyPr>
          <a:lstStyle/>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(2)</a:t>
            </a:r>
          </a:p>
          <a:p>
            <a:pPr lvl="0">
              <a:spcBef>
                <a:spcPts val="0"/>
              </a:spcBef>
              <a:buClrTx/>
              <a:buSzTx/>
              <a:buNone/>
              <a:defRPr/>
            </a:pPr>
            <a:r>
              <a:rPr lang="en-US" sz="1800" b="1" dirty="0" smtClean="0">
                <a:solidFill>
                  <a:srgbClr val="000000"/>
                </a:solidFill>
                <a:latin typeface="Arial" pitchFamily="34" charset="0"/>
                <a:ea typeface="Times New Roman"/>
                <a:cs typeface="Arial" pitchFamily="34" charset="0"/>
              </a:rPr>
              <a:t>	</a:t>
            </a:r>
            <a:r>
              <a:rPr lang="en-US" sz="1800" dirty="0" smtClean="0">
                <a:solidFill>
                  <a:srgbClr val="000000"/>
                </a:solidFill>
                <a:latin typeface="Arial" pitchFamily="34" charset="0"/>
                <a:ea typeface="Times New Roman"/>
                <a:cs typeface="Arial" pitchFamily="34" charset="0"/>
              </a:rPr>
              <a:t>D</a:t>
            </a:r>
            <a:r>
              <a:rPr lang="id-ID" sz="1800" dirty="0" smtClean="0">
                <a:solidFill>
                  <a:srgbClr val="000000"/>
                </a:solidFill>
                <a:latin typeface="Arial" pitchFamily="34" charset="0"/>
                <a:ea typeface="Times New Roman"/>
                <a:cs typeface="Arial" pitchFamily="34" charset="0"/>
              </a:rPr>
              <a:t>ua dari </a:t>
            </a:r>
            <a:r>
              <a:rPr lang="en-US" sz="1800" dirty="0" err="1" smtClean="0">
                <a:solidFill>
                  <a:srgbClr val="000000"/>
                </a:solidFill>
                <a:latin typeface="Arial" pitchFamily="34" charset="0"/>
                <a:ea typeface="Times New Roman"/>
                <a:cs typeface="Arial" pitchFamily="34" charset="0"/>
              </a:rPr>
              <a:t>empat</a:t>
            </a: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upaya berikut:</a:t>
            </a:r>
            <a:endParaRPr lang="id-ID" sz="1800" dirty="0" smtClean="0">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(1)   </a:t>
            </a:r>
            <a:r>
              <a:rPr lang="id-ID" sz="1800" dirty="0" smtClean="0">
                <a:solidFill>
                  <a:srgbClr val="000000"/>
                </a:solidFill>
                <a:latin typeface="Arial" pitchFamily="34" charset="0"/>
                <a:ea typeface="Calibri"/>
                <a:cs typeface="Arial" pitchFamily="34" charset="0"/>
              </a:rPr>
              <a:t>kesempatan belajar/ pelatihan</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(2)   </a:t>
            </a:r>
            <a:r>
              <a:rPr lang="id-ID" sz="1800" dirty="0" smtClean="0">
                <a:solidFill>
                  <a:srgbClr val="000000"/>
                </a:solidFill>
                <a:latin typeface="Arial" pitchFamily="34" charset="0"/>
                <a:ea typeface="Calibri"/>
                <a:cs typeface="Arial" pitchFamily="34" charset="0"/>
              </a:rPr>
              <a:t>pemberian fasilitas termasuk dana</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(3)   </a:t>
            </a:r>
            <a:r>
              <a:rPr lang="id-ID" sz="1800" dirty="0" smtClean="0">
                <a:solidFill>
                  <a:srgbClr val="000000"/>
                </a:solidFill>
                <a:latin typeface="Arial" pitchFamily="34" charset="0"/>
                <a:ea typeface="Calibri"/>
                <a:cs typeface="Arial" pitchFamily="34" charset="0"/>
              </a:rPr>
              <a:t>jenjang karir yang jelas</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(4)   </a:t>
            </a:r>
            <a:r>
              <a:rPr lang="id-ID" sz="1800" dirty="0" smtClean="0">
                <a:solidFill>
                  <a:srgbClr val="000000"/>
                </a:solidFill>
                <a:latin typeface="Arial" pitchFamily="34" charset="0"/>
                <a:ea typeface="Calibri"/>
                <a:cs typeface="Arial" pitchFamily="34" charset="0"/>
              </a:rPr>
              <a:t>studi banding</a:t>
            </a:r>
            <a:endParaRPr lang="id-ID" sz="1800" dirty="0" smtClean="0">
              <a:latin typeface="Arial" pitchFamily="34" charset="0"/>
              <a:ea typeface="Calibri"/>
              <a:cs typeface="Arial" pitchFamily="34" charset="0"/>
            </a:endParaRPr>
          </a:p>
          <a:p>
            <a:pPr lvl="0">
              <a:buNone/>
              <a:defRPr/>
            </a:pPr>
            <a:r>
              <a:rPr lang="id-ID" sz="1800" dirty="0" smtClean="0">
                <a:solidFill>
                  <a:srgbClr val="000000"/>
                </a:solidFill>
                <a:latin typeface="Arial" pitchFamily="34" charset="0"/>
                <a:ea typeface="Calibri"/>
                <a:cs typeface="Arial" pitchFamily="34" charset="0"/>
              </a:rPr>
              <a:t>	dilaksanakan dengan baik sehingga cukup dapat meningkatkan kualifikasi dan kompetensi  tenaga kependidikan.</a:t>
            </a:r>
            <a:endParaRPr lang="en-US" sz="1800" dirty="0" smtClean="0">
              <a:latin typeface="Arial" pitchFamily="34" charset="0"/>
              <a:cs typeface="Arial" pitchFamily="34" charset="0"/>
            </a:endParaRPr>
          </a:p>
          <a:p>
            <a:pPr lvl="0">
              <a:spcBef>
                <a:spcPts val="0"/>
              </a:spcBef>
              <a:buClrTx/>
              <a:buSzTx/>
              <a:buNone/>
              <a:defRPr/>
            </a:pPr>
            <a:endParaRPr lang="en-US" sz="1800" b="1"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(1)</a:t>
            </a:r>
          </a:p>
          <a:p>
            <a:pPr lvl="0">
              <a:spcBef>
                <a:spcPts val="0"/>
              </a:spcBef>
              <a:buClrTx/>
              <a:buSzTx/>
              <a:buNone/>
              <a:defRPr/>
            </a:pPr>
            <a:r>
              <a:rPr lang="en-US" sz="1800" b="1" dirty="0" smtClean="0">
                <a:solidFill>
                  <a:srgbClr val="000000"/>
                </a:solidFill>
                <a:latin typeface="Arial" pitchFamily="34" charset="0"/>
                <a:ea typeface="Times New Roman"/>
                <a:cs typeface="Arial" pitchFamily="34" charset="0"/>
              </a:rPr>
              <a:t>	</a:t>
            </a:r>
            <a:r>
              <a:rPr lang="en-US" sz="1800" dirty="0" smtClean="0">
                <a:solidFill>
                  <a:srgbClr val="000000"/>
                </a:solidFill>
                <a:latin typeface="Arial" pitchFamily="34" charset="0"/>
                <a:ea typeface="Times New Roman"/>
                <a:cs typeface="Arial" pitchFamily="34" charset="0"/>
              </a:rPr>
              <a:t>D</a:t>
            </a:r>
            <a:r>
              <a:rPr lang="id-ID" sz="1800" dirty="0" smtClean="0">
                <a:solidFill>
                  <a:srgbClr val="000000"/>
                </a:solidFill>
                <a:latin typeface="Arial" pitchFamily="34" charset="0"/>
                <a:ea typeface="Times New Roman"/>
                <a:cs typeface="Arial" pitchFamily="34" charset="0"/>
              </a:rPr>
              <a:t>ua dari upaya berikut:</a:t>
            </a:r>
            <a:endParaRPr lang="id-ID" sz="1800" dirty="0" smtClean="0">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(1)   </a:t>
            </a:r>
            <a:r>
              <a:rPr lang="id-ID" sz="1800" dirty="0" smtClean="0">
                <a:solidFill>
                  <a:srgbClr val="000000"/>
                </a:solidFill>
                <a:latin typeface="Arial" pitchFamily="34" charset="0"/>
                <a:ea typeface="Calibri"/>
                <a:cs typeface="Arial" pitchFamily="34" charset="0"/>
              </a:rPr>
              <a:t>kesempatan belajar/ pelatihan</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(2)   </a:t>
            </a:r>
            <a:r>
              <a:rPr lang="id-ID" sz="1800" dirty="0" smtClean="0">
                <a:solidFill>
                  <a:srgbClr val="000000"/>
                </a:solidFill>
                <a:latin typeface="Arial" pitchFamily="34" charset="0"/>
                <a:ea typeface="Calibri"/>
                <a:cs typeface="Arial" pitchFamily="34" charset="0"/>
              </a:rPr>
              <a:t>pemberian fasilitas termasuk dana</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(3)   </a:t>
            </a:r>
            <a:r>
              <a:rPr lang="id-ID" sz="1800" dirty="0" smtClean="0">
                <a:solidFill>
                  <a:srgbClr val="000000"/>
                </a:solidFill>
                <a:latin typeface="Arial" pitchFamily="34" charset="0"/>
                <a:ea typeface="Calibri"/>
                <a:cs typeface="Arial" pitchFamily="34" charset="0"/>
              </a:rPr>
              <a:t>jenjang karir yang jelas</a:t>
            </a:r>
            <a:endParaRPr lang="en-US" sz="18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800" dirty="0" smtClean="0">
                <a:solidFill>
                  <a:srgbClr val="000000"/>
                </a:solidFill>
                <a:latin typeface="Arial" pitchFamily="34" charset="0"/>
                <a:ea typeface="Calibri"/>
                <a:cs typeface="Arial" pitchFamily="34" charset="0"/>
              </a:rPr>
              <a:t>	(4)   </a:t>
            </a:r>
            <a:r>
              <a:rPr lang="id-ID" sz="1800" dirty="0" smtClean="0">
                <a:solidFill>
                  <a:srgbClr val="000000"/>
                </a:solidFill>
                <a:latin typeface="Arial" pitchFamily="34" charset="0"/>
                <a:ea typeface="Calibri"/>
                <a:cs typeface="Arial" pitchFamily="34" charset="0"/>
              </a:rPr>
              <a:t>studi banding</a:t>
            </a:r>
            <a:endParaRPr lang="id-ID" sz="1800" dirty="0" smtClean="0">
              <a:latin typeface="Arial" pitchFamily="34" charset="0"/>
              <a:ea typeface="Calibri"/>
              <a:cs typeface="Arial" pitchFamily="34" charset="0"/>
            </a:endParaRPr>
          </a:p>
          <a:p>
            <a:pPr lvl="0">
              <a:buNone/>
              <a:defRPr/>
            </a:pPr>
            <a:r>
              <a:rPr lang="id-ID" sz="1800" dirty="0" smtClean="0">
                <a:solidFill>
                  <a:srgbClr val="000000"/>
                </a:solidFill>
                <a:latin typeface="Arial" pitchFamily="34" charset="0"/>
                <a:ea typeface="Calibri"/>
                <a:cs typeface="Arial" pitchFamily="34" charset="0"/>
              </a:rPr>
              <a:t>	dilaksanakan dengan baik namun kurang dapat meningkatkan kualifikasi dan kompetensi  tenaga kependidikan.</a:t>
            </a:r>
            <a:endParaRPr lang="en-US" sz="1800" b="1" dirty="0" smtClean="0">
              <a:solidFill>
                <a:srgbClr val="000000"/>
              </a:solidFill>
              <a:latin typeface="Arial" pitchFamily="34" charset="0"/>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endParaRPr lang="en-US" sz="1800" dirty="0" smtClean="0">
              <a:latin typeface="Arial" pitchFamily="34" charset="0"/>
              <a:cs typeface="Arial" pitchFamily="34" charset="0"/>
            </a:endParaRPr>
          </a:p>
          <a:p>
            <a:pPr>
              <a:buNone/>
            </a:pPr>
            <a:endParaRPr lang="en-US" sz="18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1825" indent="-631825"/>
            <a:r>
              <a:rPr lang="en-US" sz="2000" b="1" dirty="0" smtClean="0">
                <a:solidFill>
                  <a:schemeClr val="tx1"/>
                </a:solidFill>
                <a:latin typeface="Cambria" pitchFamily="18" charset="0"/>
              </a:rPr>
              <a:t>4.5.2 </a:t>
            </a:r>
            <a:r>
              <a:rPr lang="sv-SE" sz="2000" b="1" dirty="0" smtClean="0">
                <a:solidFill>
                  <a:schemeClr val="tx1"/>
                </a:solidFill>
                <a:latin typeface="Cambria" pitchFamily="18" charset="0"/>
              </a:rPr>
              <a:t>UPAYA PERGURUAN TINGGI DALAM MENINGKATKAN KUALIFIKASI DAN KOMPETENSI TENAGA KEPENDIDIKAN</a:t>
            </a:r>
            <a:endParaRPr lang="en-US" sz="2000" b="1" dirty="0" smtClean="0">
              <a:solidFill>
                <a:schemeClr val="tx1"/>
              </a:solidFill>
              <a:latin typeface="Cambria" pitchFamily="18" charset="0"/>
            </a:endParaRP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600" dirty="0" smtClean="0">
                <a:solidFill>
                  <a:schemeClr val="tx1"/>
                </a:solidFill>
                <a:latin typeface="Book Antiqua" pitchFamily="18" charset="0"/>
              </a:rPr>
              <a:t>Program </a:t>
            </a:r>
            <a:r>
              <a:rPr lang="en-US" sz="1600" dirty="0" err="1" smtClean="0">
                <a:solidFill>
                  <a:schemeClr val="tx1"/>
                </a:solidFill>
                <a:latin typeface="Book Antiqua" pitchFamily="18" charset="0"/>
              </a:rPr>
              <a:t>studi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lanjut</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dana</a:t>
            </a:r>
            <a:endParaRPr lang="en-US" sz="1600" dirty="0" smtClean="0">
              <a:solidFill>
                <a:schemeClr val="tx1"/>
              </a:solidFill>
              <a:latin typeface="Book Antiqua" pitchFamily="18" charset="0"/>
            </a:endParaRPr>
          </a:p>
          <a:p>
            <a:pPr lvl="0"/>
            <a:endParaRPr lang="en-US" sz="1600" dirty="0" smtClean="0">
              <a:solidFill>
                <a:schemeClr val="tx1"/>
              </a:solidFill>
              <a:latin typeface="Book Antiqua" pitchFamily="18" charset="0"/>
            </a:endParaRPr>
          </a:p>
          <a:p>
            <a:pPr lvl="0"/>
            <a:r>
              <a:rPr lang="en-US" sz="1600" dirty="0" err="1" smtClean="0">
                <a:solidFill>
                  <a:schemeClr val="tx1"/>
                </a:solidFill>
                <a:latin typeface="Book Antiqua" pitchFamily="18" charset="0"/>
              </a:rPr>
              <a:t>Tes</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kompetensi</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jenjang</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karir</a:t>
            </a:r>
            <a:endParaRPr lang="en-US" sz="1600" dirty="0" smtClean="0">
              <a:solidFill>
                <a:schemeClr val="tx1"/>
              </a:solidFill>
              <a:latin typeface="Book Antiqua" pitchFamily="18" charset="0"/>
            </a:endParaRPr>
          </a:p>
          <a:p>
            <a:pPr lvl="0"/>
            <a:endParaRPr lang="en-US" sz="1600" dirty="0" smtClean="0">
              <a:solidFill>
                <a:schemeClr val="tx1"/>
              </a:solidFill>
              <a:latin typeface="Book Antiqua" pitchFamily="18" charset="0"/>
            </a:endParaRPr>
          </a:p>
          <a:p>
            <a:pPr lvl="0"/>
            <a:r>
              <a:rPr lang="en-US" sz="1600" dirty="0" smtClean="0">
                <a:solidFill>
                  <a:schemeClr val="tx1"/>
                </a:solidFill>
                <a:latin typeface="Book Antiqua" pitchFamily="18" charset="0"/>
              </a:rPr>
              <a:t>Program </a:t>
            </a:r>
            <a:r>
              <a:rPr lang="en-US" sz="1600" dirty="0" err="1" smtClean="0">
                <a:solidFill>
                  <a:schemeClr val="tx1"/>
                </a:solidFill>
                <a:latin typeface="Book Antiqua" pitchFamily="18" charset="0"/>
              </a:rPr>
              <a:t>studi</a:t>
            </a:r>
            <a:r>
              <a:rPr lang="en-US" sz="1600" dirty="0" smtClean="0">
                <a:solidFill>
                  <a:schemeClr val="tx1"/>
                </a:solidFill>
                <a:latin typeface="Book Antiqua" pitchFamily="18" charset="0"/>
              </a:rPr>
              <a:t> banding </a:t>
            </a:r>
            <a:r>
              <a:rPr lang="en-US" sz="1600" dirty="0" err="1" smtClean="0">
                <a:solidFill>
                  <a:schemeClr val="tx1"/>
                </a:solidFill>
                <a:latin typeface="Book Antiqua" pitchFamily="18" charset="0"/>
              </a:rPr>
              <a:t>secara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rutin</a:t>
            </a:r>
            <a:endParaRPr lang="id-ID" sz="1600" dirty="0" smtClean="0">
              <a:solidFill>
                <a:schemeClr val="tx1"/>
              </a:solidFill>
              <a:latin typeface="Book Antiqua" pitchFamily="18" charset="0"/>
            </a:endParaRPr>
          </a:p>
          <a:p>
            <a:pPr lvl="0"/>
            <a:endParaRPr lang="id-ID" sz="1600" dirty="0" smtClean="0">
              <a:solidFill>
                <a:schemeClr val="tx1"/>
              </a:solidFill>
              <a:latin typeface="Book Antiqua" pitchFamily="18" charset="0"/>
            </a:endParaRPr>
          </a:p>
        </p:txBody>
      </p:sp>
      <p:sp>
        <p:nvSpPr>
          <p:cNvPr id="6" name="Rectangle 5"/>
          <p:cNvSpPr/>
          <p:nvPr/>
        </p:nvSpPr>
        <p:spPr>
          <a:xfrm>
            <a:off x="7086600" y="0"/>
            <a:ext cx="20574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Autofit/>
          </a:bodyPr>
          <a:lstStyle/>
          <a:p>
            <a:pPr lvl="0">
              <a:spcBef>
                <a:spcPts val="0"/>
              </a:spcBef>
              <a:buClrTx/>
              <a:buSzTx/>
              <a:buFont typeface="Wingdings"/>
              <a:buChar char="à"/>
              <a:defRPr/>
            </a:pPr>
            <a:r>
              <a:rPr lang="id-ID" sz="1800" b="1" dirty="0" smtClean="0">
                <a:solidFill>
                  <a:prstClr val="black"/>
                </a:solidFill>
                <a:latin typeface="Arial" pitchFamily="34" charset="0"/>
                <a:cs typeface="Arial" pitchFamily="34" charset="0"/>
              </a:rPr>
              <a:t>Point (</a:t>
            </a:r>
            <a:r>
              <a:rPr lang="en-US" sz="1800" b="1" dirty="0" smtClean="0">
                <a:solidFill>
                  <a:prstClr val="black"/>
                </a:solidFill>
                <a:latin typeface="Arial" pitchFamily="34" charset="0"/>
                <a:cs typeface="Arial" pitchFamily="34" charset="0"/>
              </a:rPr>
              <a:t>4</a:t>
            </a:r>
            <a:r>
              <a:rPr lang="id-ID" sz="1800" b="1" dirty="0" smtClean="0">
                <a:solidFill>
                  <a:prstClr val="black"/>
                </a:solidFill>
                <a:latin typeface="Arial" pitchFamily="34" charset="0"/>
                <a:cs typeface="Arial" pitchFamily="34" charset="0"/>
              </a:rPr>
              <a:t>)</a:t>
            </a:r>
            <a:endParaRPr lang="en-US" sz="1800" b="1" dirty="0" smtClean="0">
              <a:solidFill>
                <a:prstClr val="black"/>
              </a:solidFill>
              <a:latin typeface="Arial" pitchFamily="34" charset="0"/>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Instrumen untuk mengukur kepuasan dosen, pustakawan, laboran, teknisi, dan tenaga administrasi, terhadap sistem pengelolaan sumber daya manusia, yang memiliki:</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(1)   </a:t>
            </a:r>
            <a:r>
              <a:rPr lang="fi-FI" sz="1800" dirty="0" smtClean="0">
                <a:solidFill>
                  <a:srgbClr val="000000"/>
                </a:solidFill>
                <a:latin typeface="Arial" pitchFamily="34" charset="0"/>
                <a:ea typeface="Times New Roman"/>
                <a:cs typeface="Arial" pitchFamily="34" charset="0"/>
              </a:rPr>
              <a:t>validitas,</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(2)   </a:t>
            </a:r>
            <a:r>
              <a:rPr lang="fi-FI" sz="1800" dirty="0" smtClean="0">
                <a:solidFill>
                  <a:srgbClr val="000000"/>
                </a:solidFill>
                <a:latin typeface="Arial" pitchFamily="34" charset="0"/>
                <a:ea typeface="Times New Roman"/>
                <a:cs typeface="Arial" pitchFamily="34" charset="0"/>
              </a:rPr>
              <a:t>reliabilitas, dan</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(3)   </a:t>
            </a:r>
            <a:r>
              <a:rPr lang="fi-FI" sz="1800" dirty="0" smtClean="0">
                <a:solidFill>
                  <a:srgbClr val="000000"/>
                </a:solidFill>
                <a:latin typeface="Arial" pitchFamily="34" charset="0"/>
                <a:ea typeface="Times New Roman"/>
                <a:cs typeface="Arial" pitchFamily="34" charset="0"/>
              </a:rPr>
              <a:t>mudah digunakan</a:t>
            </a:r>
            <a:r>
              <a:rPr lang="id-ID" sz="1800" dirty="0" smtClean="0">
                <a:solidFill>
                  <a:srgbClr val="000000"/>
                </a:solidFill>
                <a:latin typeface="Arial" pitchFamily="34" charset="0"/>
                <a:ea typeface="Times New Roman"/>
                <a:cs typeface="Arial" pitchFamily="34" charset="0"/>
              </a:rPr>
              <a:t>.</a:t>
            </a:r>
            <a:endParaRPr lang="en-US" sz="1800" dirty="0" smtClean="0">
              <a:latin typeface="Arial" pitchFamily="34" charset="0"/>
              <a:cs typeface="Arial" pitchFamily="34" charset="0"/>
            </a:endParaRPr>
          </a:p>
          <a:p>
            <a:pPr lvl="0">
              <a:spcBef>
                <a:spcPts val="0"/>
              </a:spcBef>
              <a:buClrTx/>
              <a:buSzTx/>
              <a:buNone/>
              <a:defRPr/>
            </a:pPr>
            <a:endParaRPr lang="id-ID" sz="1800" dirty="0" smtClean="0">
              <a:solidFill>
                <a:prstClr val="black"/>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prstClr val="black"/>
                </a:solidFill>
                <a:latin typeface="Arial" pitchFamily="34" charset="0"/>
                <a:ea typeface="Times New Roman"/>
                <a:cs typeface="Arial" pitchFamily="34" charset="0"/>
                <a:sym typeface="Wingdings" pitchFamily="2" charset="2"/>
              </a:rPr>
              <a:t>Point </a:t>
            </a:r>
            <a:r>
              <a:rPr lang="id-ID" sz="1800" b="1" dirty="0" smtClean="0">
                <a:solidFill>
                  <a:prstClr val="black"/>
                </a:solidFill>
                <a:latin typeface="Arial" pitchFamily="34" charset="0"/>
                <a:ea typeface="Times New Roman"/>
                <a:cs typeface="Arial" pitchFamily="34" charset="0"/>
              </a:rPr>
              <a:t>(</a:t>
            </a:r>
            <a:r>
              <a:rPr lang="en-US" sz="1800" b="1" dirty="0" smtClean="0">
                <a:solidFill>
                  <a:prstClr val="black"/>
                </a:solidFill>
                <a:latin typeface="Arial" pitchFamily="34" charset="0"/>
                <a:ea typeface="Times New Roman"/>
                <a:cs typeface="Arial" pitchFamily="34" charset="0"/>
              </a:rPr>
              <a:t>3</a:t>
            </a:r>
            <a:r>
              <a:rPr lang="id-ID" sz="1800" b="1" dirty="0" smtClean="0">
                <a:solidFill>
                  <a:prstClr val="black"/>
                </a:solidFill>
                <a:latin typeface="Arial" pitchFamily="34" charset="0"/>
                <a:ea typeface="Times New Roman"/>
                <a:cs typeface="Arial" pitchFamily="34" charset="0"/>
              </a:rPr>
              <a:t>)</a:t>
            </a:r>
            <a:endParaRPr lang="en-US" sz="1800" b="1" dirty="0" smtClean="0">
              <a:solidFill>
                <a:prstClr val="black"/>
              </a:solidFill>
              <a:latin typeface="Arial" pitchFamily="34" charset="0"/>
              <a:ea typeface="Times New Roman"/>
              <a:cs typeface="Arial" pitchFamily="34" charset="0"/>
            </a:endParaRPr>
          </a:p>
          <a:p>
            <a:pPr lvl="0">
              <a:spcBef>
                <a:spcPts val="0"/>
              </a:spcBef>
              <a:buClrTx/>
              <a:buSzTx/>
              <a:buNone/>
              <a:defRPr/>
            </a:pPr>
            <a:r>
              <a:rPr lang="en-US" sz="1800" b="1" dirty="0" smtClean="0">
                <a:solidFill>
                  <a:prstClr val="black"/>
                </a:solidFill>
                <a:latin typeface="Arial" pitchFamily="34" charset="0"/>
                <a:ea typeface="Times New Roman"/>
                <a:cs typeface="Arial" pitchFamily="34" charset="0"/>
              </a:rPr>
              <a:t>	</a:t>
            </a:r>
            <a:r>
              <a:rPr lang="fi-FI" sz="1800" dirty="0" smtClean="0">
                <a:solidFill>
                  <a:srgbClr val="000000"/>
                </a:solidFill>
                <a:latin typeface="Arial" pitchFamily="34" charset="0"/>
                <a:ea typeface="Times New Roman"/>
                <a:cs typeface="Arial" pitchFamily="34" charset="0"/>
              </a:rPr>
              <a:t>Instrumen untuk mengukur kepuasan dosen, pustakawan, laboran, teknisi, dan tenaga administrasi terhadap sistem pengelolaan sumber daya manusia, yang memiliki:</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(1)   </a:t>
            </a:r>
            <a:r>
              <a:rPr lang="fi-FI" sz="1800" dirty="0" smtClean="0">
                <a:solidFill>
                  <a:srgbClr val="000000"/>
                </a:solidFill>
                <a:latin typeface="Arial" pitchFamily="34" charset="0"/>
                <a:ea typeface="Times New Roman"/>
                <a:cs typeface="Arial" pitchFamily="34" charset="0"/>
              </a:rPr>
              <a:t>validitas,</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(2)   </a:t>
            </a:r>
            <a:r>
              <a:rPr lang="fi-FI" sz="1800" dirty="0" smtClean="0">
                <a:solidFill>
                  <a:srgbClr val="000000"/>
                </a:solidFill>
                <a:latin typeface="Arial" pitchFamily="34" charset="0"/>
                <a:ea typeface="Times New Roman"/>
                <a:cs typeface="Arial" pitchFamily="34" charset="0"/>
              </a:rPr>
              <a:t>reliabilitas, </a:t>
            </a:r>
            <a:r>
              <a:rPr lang="fi-FI" sz="1800" i="1" dirty="0" smtClean="0">
                <a:solidFill>
                  <a:srgbClr val="000000"/>
                </a:solidFill>
                <a:latin typeface="Arial" pitchFamily="34" charset="0"/>
                <a:ea typeface="Times New Roman"/>
                <a:cs typeface="Arial" pitchFamily="34" charset="0"/>
              </a:rPr>
              <a:t>tetapi tidak </a:t>
            </a:r>
            <a:r>
              <a:rPr lang="fi-FI" sz="1800" dirty="0" smtClean="0">
                <a:solidFill>
                  <a:srgbClr val="000000"/>
                </a:solidFill>
                <a:latin typeface="Arial" pitchFamily="34" charset="0"/>
                <a:ea typeface="Times New Roman"/>
                <a:cs typeface="Arial" pitchFamily="34" charset="0"/>
              </a:rPr>
              <a:t>mudah digunakan</a:t>
            </a:r>
            <a:r>
              <a:rPr lang="id-ID" sz="1800" dirty="0" smtClean="0">
                <a:solidFill>
                  <a:srgbClr val="000000"/>
                </a:solidFill>
                <a:latin typeface="Arial" pitchFamily="34" charset="0"/>
                <a:ea typeface="Times New Roman"/>
                <a:cs typeface="Arial" pitchFamily="34" charset="0"/>
              </a:rPr>
              <a:t>.</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endParaRPr lang="en-US" sz="1800" dirty="0" smtClean="0">
              <a:solidFill>
                <a:srgbClr val="000000"/>
              </a:solidFill>
              <a:latin typeface="Arial" pitchFamily="34" charset="0"/>
              <a:ea typeface="Times New Roman"/>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1825" indent="-631825"/>
            <a:r>
              <a:rPr lang="en-US" sz="2000" b="1" dirty="0" smtClean="0">
                <a:solidFill>
                  <a:schemeClr val="tx1"/>
                </a:solidFill>
                <a:latin typeface="Cambria" pitchFamily="18" charset="0"/>
              </a:rPr>
              <a:t>4.6.1 </a:t>
            </a:r>
            <a:r>
              <a:rPr lang="nn-NO" sz="2000" b="1" dirty="0" smtClean="0">
                <a:solidFill>
                  <a:schemeClr val="tx1"/>
                </a:solidFill>
                <a:latin typeface="Cambria" pitchFamily="18" charset="0"/>
              </a:rPr>
              <a:t>INSTRUMEN SURVEI KEPUASAN DOSEN, PUSTAKAWAN, LABORAN, TEKNISI, DAN TENAGA ADMINISTRASI  TERHADAP SISTEM PENGELOLAAN SUMBER DAYA MANUSIA</a:t>
            </a:r>
            <a:endParaRPr lang="en-US" sz="2000" b="1" dirty="0" smtClean="0">
              <a:solidFill>
                <a:schemeClr val="tx1"/>
              </a:solidFill>
              <a:latin typeface="Cambria" pitchFamily="18" charset="0"/>
            </a:endParaRP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id-ID" sz="1000" dirty="0" smtClean="0">
              <a:solidFill>
                <a:schemeClr val="tx1"/>
              </a:solidFill>
              <a:latin typeface="Book Antiqua" pitchFamily="18" charset="0"/>
            </a:endParaRPr>
          </a:p>
        </p:txBody>
      </p:sp>
      <p:sp>
        <p:nvSpPr>
          <p:cNvPr id="6" name="Rectangle 5"/>
          <p:cNvSpPr/>
          <p:nvPr/>
        </p:nvSpPr>
        <p:spPr>
          <a:xfrm>
            <a:off x="7162800" y="0"/>
            <a:ext cx="19812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Autofit/>
          </a:bodyPr>
          <a:lstStyle/>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(2)</a:t>
            </a:r>
          </a:p>
          <a:p>
            <a:pPr>
              <a:spcBef>
                <a:spcPts val="0"/>
              </a:spcBef>
              <a:buNone/>
              <a:defRPr/>
            </a:pPr>
            <a:r>
              <a:rPr lang="en-US" sz="1800" dirty="0" smtClean="0">
                <a:solidFill>
                  <a:srgbClr val="000000"/>
                </a:solidFill>
                <a:latin typeface="Arial" pitchFamily="34" charset="0"/>
                <a:ea typeface="Times New Roman"/>
                <a:cs typeface="Arial" pitchFamily="34" charset="0"/>
              </a:rPr>
              <a:t>	</a:t>
            </a:r>
            <a:r>
              <a:rPr lang="fi-FI" sz="1800" dirty="0" smtClean="0">
                <a:solidFill>
                  <a:srgbClr val="000000"/>
                </a:solidFill>
                <a:latin typeface="Arial" pitchFamily="34" charset="0"/>
                <a:ea typeface="Times New Roman"/>
                <a:cs typeface="Arial" pitchFamily="34" charset="0"/>
              </a:rPr>
              <a:t>Instrumen untuk mengukur kepuasan dosen, pustakawan, laboran, teknisi, dan tenaga administrasi terhadap sistem pengelolaan sumber daya manusia, yang memiliki validitas, </a:t>
            </a:r>
            <a:r>
              <a:rPr lang="fi-FI" sz="1800" i="1" dirty="0" smtClean="0">
                <a:solidFill>
                  <a:srgbClr val="000000"/>
                </a:solidFill>
                <a:latin typeface="Arial" pitchFamily="34" charset="0"/>
                <a:ea typeface="Times New Roman"/>
                <a:cs typeface="Arial" pitchFamily="34" charset="0"/>
              </a:rPr>
              <a:t>tetapi tidak ada</a:t>
            </a:r>
            <a:r>
              <a:rPr lang="fi-FI" sz="1800" dirty="0" smtClean="0">
                <a:solidFill>
                  <a:srgbClr val="000000"/>
                </a:solidFill>
                <a:latin typeface="Arial" pitchFamily="34" charset="0"/>
                <a:ea typeface="Times New Roman"/>
                <a:cs typeface="Arial" pitchFamily="34" charset="0"/>
              </a:rPr>
              <a:t> bukti tentang reliabilitas, dan</a:t>
            </a:r>
            <a:r>
              <a:rPr lang="id-ID" sz="1800" dirty="0" smtClean="0">
                <a:solidFill>
                  <a:srgbClr val="000000"/>
                </a:solidFill>
                <a:latin typeface="Arial" pitchFamily="34" charset="0"/>
                <a:ea typeface="Times New Roman"/>
                <a:cs typeface="Arial" pitchFamily="34" charset="0"/>
              </a:rPr>
              <a:t> </a:t>
            </a:r>
            <a:r>
              <a:rPr lang="fi-FI" sz="1800" i="1" dirty="0" smtClean="0">
                <a:solidFill>
                  <a:srgbClr val="000000"/>
                </a:solidFill>
                <a:latin typeface="Arial" pitchFamily="34" charset="0"/>
                <a:ea typeface="Times New Roman"/>
                <a:cs typeface="Arial" pitchFamily="34" charset="0"/>
              </a:rPr>
              <a:t>tidak mudah</a:t>
            </a:r>
            <a:r>
              <a:rPr lang="fi-FI" sz="1800" dirty="0" smtClean="0">
                <a:solidFill>
                  <a:srgbClr val="000000"/>
                </a:solidFill>
                <a:latin typeface="Arial" pitchFamily="34" charset="0"/>
                <a:ea typeface="Times New Roman"/>
                <a:cs typeface="Arial" pitchFamily="34" charset="0"/>
              </a:rPr>
              <a:t> digunakan</a:t>
            </a:r>
            <a:r>
              <a:rPr lang="id-ID" sz="1800" dirty="0" smtClean="0">
                <a:solidFill>
                  <a:srgbClr val="000000"/>
                </a:solidFill>
                <a:latin typeface="Arial" pitchFamily="34" charset="0"/>
                <a:ea typeface="Times New Roman"/>
                <a:cs typeface="Arial" pitchFamily="34" charset="0"/>
              </a:rPr>
              <a:t>.</a:t>
            </a:r>
            <a:endParaRPr lang="id-ID" sz="1800" dirty="0" smtClean="0">
              <a:solidFill>
                <a:prstClr val="black"/>
              </a:solidFill>
              <a:latin typeface="Arial" pitchFamily="34" charset="0"/>
              <a:cs typeface="Arial" pitchFamily="34" charset="0"/>
            </a:endParaRPr>
          </a:p>
          <a:p>
            <a:pPr lvl="0">
              <a:spcBef>
                <a:spcPts val="0"/>
              </a:spcBef>
              <a:buClrTx/>
              <a:buSzTx/>
              <a:buFont typeface="Wingdings"/>
              <a:buChar char="à"/>
              <a:defRPr/>
            </a:pPr>
            <a:endParaRPr lang="en-US" sz="1800" b="1"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(1)</a:t>
            </a:r>
          </a:p>
          <a:p>
            <a:pPr>
              <a:spcBef>
                <a:spcPts val="0"/>
              </a:spcBef>
              <a:buNone/>
              <a:defRPr/>
            </a:pPr>
            <a:r>
              <a:rPr lang="fi-FI" sz="1800" dirty="0" smtClean="0">
                <a:solidFill>
                  <a:srgbClr val="000000"/>
                </a:solidFill>
                <a:latin typeface="Arial" pitchFamily="34" charset="0"/>
                <a:ea typeface="Times New Roman"/>
                <a:cs typeface="Arial" pitchFamily="34" charset="0"/>
              </a:rPr>
              <a:t>	Tidak ada instrumen untuk mengukur kepuasan dosen, pustakawan, laboran, teknisi, dan tenaga administrasi, terhadap sistem pengelolaan sumber daya manusia</a:t>
            </a:r>
            <a:r>
              <a:rPr lang="id-ID" sz="1800" dirty="0" smtClean="0">
                <a:solidFill>
                  <a:srgbClr val="000000"/>
                </a:solidFill>
                <a:latin typeface="Arial" pitchFamily="34" charset="0"/>
                <a:ea typeface="Times New Roman"/>
                <a:cs typeface="Arial" pitchFamily="34" charset="0"/>
              </a:rPr>
              <a:t>.</a:t>
            </a:r>
            <a:endParaRPr lang="en-US" sz="1800" dirty="0" smtClean="0">
              <a:latin typeface="Arial" pitchFamily="34" charset="0"/>
              <a:cs typeface="Arial" pitchFamily="34" charset="0"/>
            </a:endParaRPr>
          </a:p>
          <a:p>
            <a:pPr lvl="0">
              <a:spcBef>
                <a:spcPts val="0"/>
              </a:spcBef>
              <a:buClrTx/>
              <a:buSzTx/>
              <a:buFont typeface="Wingdings"/>
              <a:buChar char="à"/>
              <a:defRPr/>
            </a:pPr>
            <a:endParaRPr lang="en-US" sz="1800" b="1" dirty="0" smtClean="0">
              <a:solidFill>
                <a:srgbClr val="000000"/>
              </a:solidFill>
              <a:latin typeface="Arial" pitchFamily="34" charset="0"/>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endParaRPr lang="en-US" sz="1800" dirty="0" smtClean="0">
              <a:latin typeface="Arial" pitchFamily="34" charset="0"/>
              <a:cs typeface="Arial" pitchFamily="34" charset="0"/>
            </a:endParaRPr>
          </a:p>
          <a:p>
            <a:pPr>
              <a:buNone/>
            </a:pPr>
            <a:endParaRPr lang="en-US" sz="18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1825" indent="-631825"/>
            <a:r>
              <a:rPr lang="en-US" sz="2000" b="1" dirty="0" smtClean="0">
                <a:solidFill>
                  <a:schemeClr val="tx1"/>
                </a:solidFill>
                <a:latin typeface="Cambria" pitchFamily="18" charset="0"/>
              </a:rPr>
              <a:t>4.6.1 </a:t>
            </a:r>
            <a:r>
              <a:rPr lang="nn-NO" sz="2000" b="1" dirty="0" smtClean="0">
                <a:solidFill>
                  <a:schemeClr val="tx1"/>
                </a:solidFill>
                <a:latin typeface="Cambria" pitchFamily="18" charset="0"/>
              </a:rPr>
              <a:t>INSTRUMEN SURVEI KEPUASAN DOSEN, PUSTAKAWAN, LABORAN, TEKNISI, DAN TENAGA ADMINISTRASI  TERHADAP SISTEM PENGELOLAAN SUMBER DAYA MANUSIA</a:t>
            </a:r>
            <a:endParaRPr lang="en-US" sz="2000" b="1" dirty="0" smtClean="0">
              <a:solidFill>
                <a:schemeClr val="tx1"/>
              </a:solidFill>
              <a:latin typeface="Cambria" pitchFamily="18" charset="0"/>
            </a:endParaRP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id-ID" sz="1000" dirty="0" smtClean="0">
              <a:solidFill>
                <a:schemeClr val="tx1"/>
              </a:solidFill>
              <a:latin typeface="Book Antiqua" pitchFamily="18" charset="0"/>
            </a:endParaRPr>
          </a:p>
        </p:txBody>
      </p:sp>
      <p:sp>
        <p:nvSpPr>
          <p:cNvPr id="6" name="Rectangle 5"/>
          <p:cNvSpPr/>
          <p:nvPr/>
        </p:nvSpPr>
        <p:spPr>
          <a:xfrm>
            <a:off x="7086600" y="0"/>
            <a:ext cx="20574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Autofit/>
          </a:bodyPr>
          <a:lstStyle/>
          <a:p>
            <a:pPr lvl="0">
              <a:spcBef>
                <a:spcPts val="0"/>
              </a:spcBef>
              <a:buClrTx/>
              <a:buSzTx/>
              <a:buFont typeface="Wingdings"/>
              <a:buChar char="à"/>
              <a:defRPr/>
            </a:pPr>
            <a:r>
              <a:rPr lang="id-ID" sz="1800" b="1" dirty="0" smtClean="0">
                <a:solidFill>
                  <a:prstClr val="black"/>
                </a:solidFill>
                <a:latin typeface="Arial" pitchFamily="34" charset="0"/>
                <a:cs typeface="Arial" pitchFamily="34" charset="0"/>
              </a:rPr>
              <a:t>Point (4)</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Hasil survei kepuasan dosen, pustakawan, laboran, teknisi, dan tenaga administrasi terhadap sistem pengelolaan sumber-daya manusia yang:</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(1)   jelas,</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komprehensif,</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(3)   mudah diakses oleh pemangku kepentingan.</a:t>
            </a:r>
            <a:endParaRPr lang="id-ID" sz="1800" dirty="0" smtClean="0">
              <a:latin typeface="Arial" pitchFamily="34" charset="0"/>
              <a:cs typeface="Arial" pitchFamily="34" charset="0"/>
            </a:endParaRPr>
          </a:p>
          <a:p>
            <a:pPr lvl="0">
              <a:spcBef>
                <a:spcPts val="0"/>
              </a:spcBef>
              <a:buClrTx/>
              <a:buSzTx/>
              <a:buNone/>
              <a:defRPr/>
            </a:pPr>
            <a:endParaRPr lang="id-ID" sz="1800" dirty="0" smtClean="0">
              <a:solidFill>
                <a:prstClr val="black"/>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prstClr val="black"/>
                </a:solidFill>
                <a:latin typeface="Arial" pitchFamily="34" charset="0"/>
                <a:ea typeface="Times New Roman"/>
                <a:cs typeface="Arial" pitchFamily="34" charset="0"/>
                <a:sym typeface="Wingdings" pitchFamily="2" charset="2"/>
              </a:rPr>
              <a:t>Point </a:t>
            </a:r>
            <a:r>
              <a:rPr lang="id-ID" sz="1800" b="1" dirty="0" smtClean="0">
                <a:solidFill>
                  <a:prstClr val="black"/>
                </a:solidFill>
                <a:latin typeface="Arial" pitchFamily="34" charset="0"/>
                <a:ea typeface="Times New Roman"/>
                <a:cs typeface="Arial" pitchFamily="34" charset="0"/>
              </a:rPr>
              <a:t>(3)</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Hasil survei kepuasan dosen, pustakawan, laboran, teknisi, dan tenaga administrasi terhadap sistem pengelolaan sumber-daya manusia yang:</a:t>
            </a:r>
            <a:endParaRPr lang="id-ID" sz="1800" dirty="0" smtClean="0">
              <a:latin typeface="Arial" pitchFamily="34" charset="0"/>
              <a:ea typeface="Times New Roman"/>
              <a:cs typeface="Arial" pitchFamily="34" charset="0"/>
            </a:endParaRPr>
          </a:p>
          <a:p>
            <a:pPr lvl="0">
              <a:spcBef>
                <a:spcPts val="0"/>
              </a:spcBef>
              <a:buClrTx/>
              <a:buSzTx/>
              <a:buNone/>
              <a:defRPr/>
            </a:pPr>
            <a:r>
              <a:rPr lang="id-ID" sz="1800" dirty="0" smtClean="0">
                <a:solidFill>
                  <a:srgbClr val="000000"/>
                </a:solidFill>
                <a:latin typeface="Arial" pitchFamily="34" charset="0"/>
                <a:ea typeface="Calibri"/>
                <a:cs typeface="Arial" pitchFamily="34" charset="0"/>
              </a:rPr>
              <a:t>	</a:t>
            </a:r>
            <a:r>
              <a:rPr lang="id-ID" sz="1800" dirty="0" smtClean="0">
                <a:solidFill>
                  <a:srgbClr val="000000"/>
                </a:solidFill>
                <a:latin typeface="Arial" pitchFamily="34" charset="0"/>
                <a:ea typeface="Times New Roman"/>
                <a:cs typeface="Arial" pitchFamily="34" charset="0"/>
              </a:rPr>
              <a:t>(1)   jelas,</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komprehensif,</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a:t>
            </a:r>
            <a:r>
              <a:rPr lang="id-ID" sz="1800" i="1" dirty="0" smtClean="0">
                <a:latin typeface="Arial" pitchFamily="34" charset="0"/>
                <a:cs typeface="Arial" pitchFamily="34" charset="0"/>
              </a:rPr>
              <a:t>tetapi tidak</a:t>
            </a:r>
            <a:r>
              <a:rPr lang="id-ID" sz="1800" dirty="0" smtClean="0">
                <a:latin typeface="Arial" pitchFamily="34" charset="0"/>
                <a:cs typeface="Arial" pitchFamily="34" charset="0"/>
              </a:rPr>
              <a:t> mudah diakses oleh pemangku kepentingan.</a:t>
            </a: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1825" indent="-631825"/>
            <a:r>
              <a:rPr lang="en-US" sz="2000" b="1" dirty="0" smtClean="0">
                <a:solidFill>
                  <a:schemeClr val="tx1"/>
                </a:solidFill>
                <a:latin typeface="Cambria" pitchFamily="18" charset="0"/>
              </a:rPr>
              <a:t>4.6.2 PELAKSANAAN SURVEI KEPUASAN DOSEN, PUSTAKAWAN, LABORAN, TEKNISI, TENAGA ADMINISTRASI, DAN TENAGA PENDUKUNG TERHADAP SISTEM PENGELOLAAN SUMBER DAYA MANUSIA</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id-ID" sz="1000" dirty="0" smtClean="0">
              <a:solidFill>
                <a:schemeClr val="tx1"/>
              </a:solidFill>
              <a:latin typeface="Book Antiqua" pitchFamily="18" charset="0"/>
            </a:endParaRPr>
          </a:p>
        </p:txBody>
      </p:sp>
      <p:sp>
        <p:nvSpPr>
          <p:cNvPr id="6" name="Rectangle 5"/>
          <p:cNvSpPr/>
          <p:nvPr/>
        </p:nvSpPr>
        <p:spPr>
          <a:xfrm>
            <a:off x="7162800" y="0"/>
            <a:ext cx="19812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Autofit/>
          </a:bodyPr>
          <a:lstStyle/>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(2)</a:t>
            </a:r>
          </a:p>
          <a:p>
            <a:pPr>
              <a:spcBef>
                <a:spcPts val="0"/>
              </a:spcBef>
              <a:buNone/>
              <a:defRPr/>
            </a:pPr>
            <a:r>
              <a:rPr lang="en-US" sz="1800" dirty="0" smtClean="0">
                <a:solidFill>
                  <a:srgbClr val="000000"/>
                </a:solidFill>
                <a:latin typeface="Arial" pitchFamily="34" charset="0"/>
                <a:ea typeface="Times New Roman"/>
                <a:cs typeface="Arial" pitchFamily="34" charset="0"/>
              </a:rPr>
              <a:t>	</a:t>
            </a:r>
            <a:r>
              <a:rPr lang="fi-FI" sz="1800" dirty="0" smtClean="0">
                <a:solidFill>
                  <a:srgbClr val="000000"/>
                </a:solidFill>
                <a:latin typeface="Arial" pitchFamily="34" charset="0"/>
                <a:ea typeface="Times New Roman"/>
                <a:cs typeface="Arial" pitchFamily="34" charset="0"/>
              </a:rPr>
              <a:t>Hasil survei kepuasan dosen, pustakawan, laboran, teknisi, dan tenaga administrasi terhadap sistem pengelolaan sumber-daya manusia yang</a:t>
            </a:r>
            <a:r>
              <a:rPr lang="id-ID" sz="1800" dirty="0" smtClean="0">
                <a:solidFill>
                  <a:srgbClr val="000000"/>
                </a:solidFill>
                <a:latin typeface="Arial" pitchFamily="34" charset="0"/>
                <a:ea typeface="Times New Roman"/>
                <a:cs typeface="Arial" pitchFamily="34" charset="0"/>
              </a:rPr>
              <a:t> </a:t>
            </a:r>
            <a:r>
              <a:rPr lang="fi-FI" sz="1800" dirty="0" smtClean="0">
                <a:solidFill>
                  <a:srgbClr val="000000"/>
                </a:solidFill>
                <a:latin typeface="Arial" pitchFamily="34" charset="0"/>
                <a:ea typeface="Times New Roman"/>
                <a:cs typeface="Arial" pitchFamily="34" charset="0"/>
              </a:rPr>
              <a:t>jelas, </a:t>
            </a:r>
            <a:r>
              <a:rPr lang="fi-FI" sz="1800" i="1" dirty="0" smtClean="0">
                <a:solidFill>
                  <a:srgbClr val="000000"/>
                </a:solidFill>
                <a:latin typeface="Arial" pitchFamily="34" charset="0"/>
                <a:ea typeface="Times New Roman"/>
                <a:cs typeface="Arial" pitchFamily="34" charset="0"/>
              </a:rPr>
              <a:t>tetapi tidak</a:t>
            </a:r>
            <a:r>
              <a:rPr lang="fi-FI" sz="1800" dirty="0" smtClean="0">
                <a:solidFill>
                  <a:srgbClr val="000000"/>
                </a:solidFill>
                <a:latin typeface="Arial" pitchFamily="34" charset="0"/>
                <a:ea typeface="Times New Roman"/>
                <a:cs typeface="Arial" pitchFamily="34" charset="0"/>
              </a:rPr>
              <a:t> komprehensif dan</a:t>
            </a:r>
            <a:r>
              <a:rPr lang="id-ID" sz="1800" dirty="0" smtClean="0">
                <a:solidFill>
                  <a:srgbClr val="000000"/>
                </a:solidFill>
                <a:latin typeface="Arial" pitchFamily="34" charset="0"/>
                <a:ea typeface="Times New Roman"/>
                <a:cs typeface="Arial" pitchFamily="34" charset="0"/>
              </a:rPr>
              <a:t> </a:t>
            </a:r>
            <a:r>
              <a:rPr lang="fi-FI" sz="1800" i="1" dirty="0" smtClean="0">
                <a:solidFill>
                  <a:srgbClr val="000000"/>
                </a:solidFill>
                <a:latin typeface="Arial" pitchFamily="34" charset="0"/>
                <a:ea typeface="Times New Roman"/>
                <a:cs typeface="Arial" pitchFamily="34" charset="0"/>
              </a:rPr>
              <a:t>tidak</a:t>
            </a:r>
            <a:r>
              <a:rPr lang="fi-FI" sz="1800" dirty="0" smtClean="0">
                <a:solidFill>
                  <a:srgbClr val="000000"/>
                </a:solidFill>
                <a:latin typeface="Arial" pitchFamily="34" charset="0"/>
                <a:ea typeface="Times New Roman"/>
                <a:cs typeface="Arial" pitchFamily="34" charset="0"/>
              </a:rPr>
              <a:t> mudah diakses oleh pemangku kepentingan</a:t>
            </a:r>
            <a:r>
              <a:rPr lang="id-ID" sz="1800" dirty="0" smtClean="0">
                <a:solidFill>
                  <a:srgbClr val="000000"/>
                </a:solidFill>
                <a:latin typeface="Arial" pitchFamily="34" charset="0"/>
                <a:ea typeface="Times New Roman"/>
                <a:cs typeface="Arial" pitchFamily="34" charset="0"/>
              </a:rPr>
              <a:t>.</a:t>
            </a:r>
            <a:endParaRPr lang="en-US" sz="1800" dirty="0" smtClean="0">
              <a:latin typeface="Arial" pitchFamily="34" charset="0"/>
              <a:cs typeface="Arial" pitchFamily="34" charset="0"/>
            </a:endParaRPr>
          </a:p>
          <a:p>
            <a:pPr lvl="0">
              <a:spcBef>
                <a:spcPts val="0"/>
              </a:spcBef>
              <a:buClrTx/>
              <a:buSzTx/>
              <a:buNone/>
              <a:defRPr/>
            </a:pPr>
            <a:endParaRPr lang="en-US" sz="1800" b="1"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(1)</a:t>
            </a:r>
          </a:p>
          <a:p>
            <a:pPr>
              <a:spcBef>
                <a:spcPts val="0"/>
              </a:spcBef>
              <a:buNone/>
              <a:defRPr/>
            </a:pPr>
            <a:r>
              <a:rPr lang="fi-FI" sz="1800" dirty="0" smtClean="0">
                <a:solidFill>
                  <a:srgbClr val="000000"/>
                </a:solidFill>
                <a:latin typeface="Arial" pitchFamily="34" charset="0"/>
                <a:ea typeface="Times New Roman"/>
                <a:cs typeface="Arial" pitchFamily="34" charset="0"/>
              </a:rPr>
              <a:t>	Tidak ada hasil survei kepuasan dosen, pustakawan, laboran, teknisi, dan tenaga administrasi terhadap sistem pengelolaan sumber daya manusia</a:t>
            </a:r>
            <a:r>
              <a:rPr lang="id-ID" sz="1800" dirty="0" smtClean="0">
                <a:solidFill>
                  <a:srgbClr val="000000"/>
                </a:solidFill>
                <a:latin typeface="Arial" pitchFamily="34" charset="0"/>
                <a:ea typeface="Times New Roman"/>
                <a:cs typeface="Arial" pitchFamily="34" charset="0"/>
              </a:rPr>
              <a:t>.</a:t>
            </a:r>
            <a:endParaRPr lang="id-ID" sz="1800" dirty="0" smtClean="0">
              <a:latin typeface="Arial" pitchFamily="34" charset="0"/>
              <a:ea typeface="Times New Roman"/>
              <a:cs typeface="Arial" pitchFamily="34" charset="0"/>
            </a:endParaRPr>
          </a:p>
          <a:p>
            <a:pPr lvl="0">
              <a:spcBef>
                <a:spcPts val="0"/>
              </a:spcBef>
              <a:buClrTx/>
              <a:buSzTx/>
              <a:buNone/>
              <a:defRPr/>
            </a:pPr>
            <a:endParaRPr lang="en-US" sz="1800" b="1" dirty="0" smtClean="0">
              <a:solidFill>
                <a:srgbClr val="000000"/>
              </a:solidFill>
              <a:latin typeface="Arial" pitchFamily="34" charset="0"/>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endParaRPr lang="en-US" sz="1800" dirty="0" smtClean="0">
              <a:latin typeface="Arial" pitchFamily="34" charset="0"/>
              <a:cs typeface="Arial" pitchFamily="34" charset="0"/>
            </a:endParaRPr>
          </a:p>
          <a:p>
            <a:pPr>
              <a:buNone/>
            </a:pPr>
            <a:endParaRPr lang="en-US" sz="18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1825" indent="-631825"/>
            <a:r>
              <a:rPr lang="en-US" sz="2000" b="1" dirty="0" smtClean="0">
                <a:solidFill>
                  <a:schemeClr val="tx1"/>
                </a:solidFill>
                <a:latin typeface="Cambria" pitchFamily="18" charset="0"/>
              </a:rPr>
              <a:t>4.6.2 PELAKSANAAN SURVEI KEPUASAN DOSEN, PUSTAKAWAN, LABORAN, TEKNISI, TENAGA ADMINISTRASI, DAN TENAGA PENDUKUNG TERHADAP SISTEM PENGELOLAAN SUMBER DAYA MANUSIA</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id-ID" sz="1000" dirty="0" smtClean="0">
              <a:solidFill>
                <a:schemeClr val="tx1"/>
              </a:solidFill>
              <a:latin typeface="Book Antiqua" pitchFamily="18" charset="0"/>
            </a:endParaRPr>
          </a:p>
        </p:txBody>
      </p:sp>
      <p:sp>
        <p:nvSpPr>
          <p:cNvPr id="6" name="Rectangle 5"/>
          <p:cNvSpPr/>
          <p:nvPr/>
        </p:nvSpPr>
        <p:spPr>
          <a:xfrm>
            <a:off x="7162800" y="0"/>
            <a:ext cx="19812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610600" cy="5105400"/>
          </a:xfrm>
        </p:spPr>
        <p:txBody>
          <a:bodyPr>
            <a:noAutofit/>
          </a:bodyPr>
          <a:lstStyle/>
          <a:p>
            <a:pPr>
              <a:buNone/>
            </a:pPr>
            <a:r>
              <a:rPr lang="id-ID" sz="3200" b="1" dirty="0" smtClean="0"/>
              <a:t>1.  </a:t>
            </a:r>
            <a:r>
              <a:rPr lang="id-ID" sz="3200" dirty="0" smtClean="0"/>
              <a:t>Standar ini merupakan acuan keunggulan mutu sumber daya manusia, serta bagaimana seharusnya perguruan tinggi memperlakukan  dan memberikan layanan kepada sumber daya manusia. Sumber daya manusia perguruan tinggi adalah dosen dan tenaga kependidikan yang mencakup pustakawan, laboran, teknisi, dan tenaga administrasi yang bertanggung jawab atas pencapaian sasaran mutu keseluruhan program tridarma perguruan tinggi. </a:t>
            </a:r>
          </a:p>
          <a:p>
            <a:pPr>
              <a:buNone/>
            </a:pPr>
            <a:endParaRPr lang="id-ID" sz="3200" dirty="0" smtClean="0"/>
          </a:p>
        </p:txBody>
      </p:sp>
      <p:sp>
        <p:nvSpPr>
          <p:cNvPr id="4" name="TextBox 3"/>
          <p:cNvSpPr txBox="1"/>
          <p:nvPr/>
        </p:nvSpPr>
        <p:spPr>
          <a:xfrm>
            <a:off x="457200" y="76200"/>
            <a:ext cx="8229600" cy="830997"/>
          </a:xfrm>
          <a:prstGeom prst="rect">
            <a:avLst/>
          </a:prstGeom>
          <a:solidFill>
            <a:schemeClr val="accent2"/>
          </a:solidFill>
        </p:spPr>
        <p:txBody>
          <a:bodyPr wrap="square" rtlCol="0">
            <a:spAutoFit/>
          </a:bodyPr>
          <a:lstStyle/>
          <a:p>
            <a:pPr algn="ctr"/>
            <a:r>
              <a:rPr lang="id-ID" sz="2400" b="1" dirty="0" smtClean="0">
                <a:latin typeface="Arial Narrow" pitchFamily="34" charset="0"/>
                <a:cs typeface="Aharoni" pitchFamily="2" charset="-79"/>
              </a:rPr>
              <a:t>KRITERIA PENILAIAN STANDAR 4 :</a:t>
            </a:r>
          </a:p>
          <a:p>
            <a:pPr algn="ctr"/>
            <a:r>
              <a:rPr lang="id-ID" sz="2400" b="1" dirty="0" smtClean="0"/>
              <a:t>Sumber  Daya Manusia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rmAutofit/>
          </a:bodyPr>
          <a:lstStyle/>
          <a:p>
            <a:pPr lvl="0">
              <a:spcBef>
                <a:spcPts val="0"/>
              </a:spcBef>
              <a:buClrTx/>
              <a:buSzTx/>
              <a:buFont typeface="Wingdings"/>
              <a:buChar char="à"/>
              <a:defRPr/>
            </a:pPr>
            <a:r>
              <a:rPr lang="id-ID" sz="1800" b="1" dirty="0" smtClean="0">
                <a:solidFill>
                  <a:prstClr val="black"/>
                </a:solidFill>
                <a:latin typeface="Arial" pitchFamily="34" charset="0"/>
                <a:cs typeface="Arial" pitchFamily="34" charset="0"/>
              </a:rPr>
              <a:t>Point (4)</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Pemanfaatan hasil survei dalam perbaikan yang berkelanjutan untuk mutu: </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(1)   pengelolaan sumber daya manusia,</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instrumen pengukuran kepuasan dosen, pustakawan, laboran, teknisi, tenaga administrasi, dan tenaga pendukung,</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a:t>
            </a:r>
            <a:r>
              <a:rPr lang="en-US" sz="1800" dirty="0" smtClean="0">
                <a:solidFill>
                  <a:srgbClr val="000000"/>
                </a:solidFill>
                <a:latin typeface="Arial" pitchFamily="34" charset="0"/>
                <a:ea typeface="Times New Roman"/>
                <a:cs typeface="Arial" pitchFamily="34" charset="0"/>
              </a:rPr>
              <a:t>(3)   </a:t>
            </a:r>
            <a:r>
              <a:rPr lang="id-ID" sz="1800" dirty="0" smtClean="0">
                <a:solidFill>
                  <a:srgbClr val="000000"/>
                </a:solidFill>
                <a:latin typeface="Arial" pitchFamily="34" charset="0"/>
                <a:ea typeface="Times New Roman"/>
                <a:cs typeface="Arial" pitchFamily="34" charset="0"/>
              </a:rPr>
              <a:t>analisis hasil survei kepuasan dosen, pustakawan, laboran, teknisi, tenaga administrasi, dan tenaga pendukung</a:t>
            </a:r>
            <a:endParaRPr lang="id-ID" sz="1800" dirty="0" smtClean="0">
              <a:solidFill>
                <a:prstClr val="black"/>
              </a:solidFill>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solidFill>
                  <a:prstClr val="black"/>
                </a:solidFill>
                <a:latin typeface="Arial" pitchFamily="34" charset="0"/>
                <a:ea typeface="Times New Roman"/>
                <a:cs typeface="Arial" pitchFamily="34" charset="0"/>
                <a:sym typeface="Wingdings" pitchFamily="2" charset="2"/>
              </a:rPr>
              <a:t>Point </a:t>
            </a:r>
            <a:r>
              <a:rPr lang="id-ID" sz="1800" b="1" dirty="0" smtClean="0">
                <a:solidFill>
                  <a:prstClr val="black"/>
                </a:solidFill>
                <a:latin typeface="Arial" pitchFamily="34" charset="0"/>
                <a:ea typeface="Times New Roman"/>
                <a:cs typeface="Arial" pitchFamily="34" charset="0"/>
              </a:rPr>
              <a:t>(3)</a:t>
            </a:r>
          </a:p>
          <a:p>
            <a:pPr lvl="0">
              <a:spcBef>
                <a:spcPts val="0"/>
              </a:spcBef>
              <a:buClrTx/>
              <a:buSzTx/>
              <a:buNone/>
              <a:defRPr/>
            </a:pPr>
            <a:r>
              <a:rPr lang="id-ID" sz="1800" b="1" dirty="0" smtClean="0">
                <a:solidFill>
                  <a:prstClr val="black"/>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Pemanfaatan hasil survei dalam perbaikan yang berkelanjutan untuk mutu dua dari tiga aspek berikut. </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(1)   pengelolaan sumber daya manusia</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instrumen untuk mengukur kepuasan dosen, pustakawan, laboran, teknisi, dan tenaga administrasi</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a:t>
            </a:r>
            <a:r>
              <a:rPr lang="en-US" sz="1800" dirty="0" smtClean="0">
                <a:solidFill>
                  <a:srgbClr val="000000"/>
                </a:solidFill>
                <a:latin typeface="Arial" pitchFamily="34" charset="0"/>
                <a:ea typeface="Times New Roman"/>
                <a:cs typeface="Arial" pitchFamily="34" charset="0"/>
              </a:rPr>
              <a:t>(3)   </a:t>
            </a:r>
            <a:r>
              <a:rPr lang="id-ID" sz="1800" dirty="0" smtClean="0">
                <a:solidFill>
                  <a:srgbClr val="000000"/>
                </a:solidFill>
                <a:latin typeface="Arial" pitchFamily="34" charset="0"/>
                <a:ea typeface="Times New Roman"/>
                <a:cs typeface="Arial" pitchFamily="34" charset="0"/>
              </a:rPr>
              <a:t>analisis hasil survei kepuasan dosen, pustakawan, laboran, teknisi, tenaga administrasi, dan tenaga pendukung</a:t>
            </a:r>
          </a:p>
          <a:p>
            <a:pPr lvl="0">
              <a:spcBef>
                <a:spcPts val="0"/>
              </a:spcBef>
              <a:buClrTx/>
              <a:buSzTx/>
              <a:buNone/>
              <a:defRPr/>
            </a:pPr>
            <a:endParaRPr lang="id-ID" sz="1800" dirty="0" smtClean="0">
              <a:solidFill>
                <a:srgbClr val="000000"/>
              </a:solidFill>
              <a:latin typeface="Arial" pitchFamily="34" charset="0"/>
              <a:ea typeface="Times New Roman"/>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1825" indent="-631825"/>
            <a:r>
              <a:rPr lang="en-US" sz="2000" b="1" dirty="0" smtClean="0">
                <a:solidFill>
                  <a:schemeClr val="tx1"/>
                </a:solidFill>
                <a:latin typeface="Cambria" pitchFamily="18" charset="0"/>
              </a:rPr>
              <a:t>4.6.3 PEMANFAATAN HASIL SURVEI KEPUASAN DOSEN, PUSTAKAWAN, LABORAN, TEKNISI, DAN TENAGA ADMINISTRASI TERHADAP SISTEM PENGELOLAAN SUMBER DAYA MANUSIA</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id-ID" sz="1000" dirty="0" smtClean="0">
              <a:solidFill>
                <a:schemeClr val="tx1"/>
              </a:solidFill>
              <a:latin typeface="Book Antiqua" pitchFamily="18" charset="0"/>
            </a:endParaRPr>
          </a:p>
        </p:txBody>
      </p:sp>
      <p:sp>
        <p:nvSpPr>
          <p:cNvPr id="6" name="Rectangle 5"/>
          <p:cNvSpPr/>
          <p:nvPr/>
        </p:nvSpPr>
        <p:spPr>
          <a:xfrm>
            <a:off x="7162800" y="0"/>
            <a:ext cx="19812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rmAutofit/>
          </a:bodyPr>
          <a:lstStyle/>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(2)</a:t>
            </a:r>
          </a:p>
          <a:p>
            <a:pPr lvl="0">
              <a:spcBef>
                <a:spcPts val="0"/>
              </a:spcBef>
              <a:buClrTx/>
              <a:buSzTx/>
              <a:buNone/>
              <a:defRPr/>
            </a:pPr>
            <a:r>
              <a:rPr lang="fi-FI" sz="1800" dirty="0" smtClean="0">
                <a:solidFill>
                  <a:srgbClr val="000000"/>
                </a:solidFill>
                <a:latin typeface="Arial" pitchFamily="34" charset="0"/>
                <a:ea typeface="Times New Roman"/>
                <a:cs typeface="Arial" pitchFamily="34" charset="0"/>
              </a:rPr>
              <a:t>	Pemanfaatan hasil survei dalam perbaikan yang berkelanjutan untuk mutu satu dari tiga aspek berikut.</a:t>
            </a:r>
          </a:p>
          <a:p>
            <a:pPr lvl="0">
              <a:spcBef>
                <a:spcPts val="0"/>
              </a:spcBef>
              <a:buClrTx/>
              <a:buSzTx/>
              <a:buNone/>
              <a:defRPr/>
            </a:pPr>
            <a:r>
              <a:rPr lang="fi-FI" sz="1800" dirty="0" smtClean="0">
                <a:solidFill>
                  <a:srgbClr val="000000"/>
                </a:solidFill>
                <a:latin typeface="Arial" pitchFamily="34" charset="0"/>
                <a:ea typeface="Times New Roman"/>
                <a:cs typeface="Arial" pitchFamily="34" charset="0"/>
              </a:rPr>
              <a:t>	(1)   pengelolaan sumber daya manusia,</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(2)   </a:t>
            </a:r>
            <a:r>
              <a:rPr lang="fi-FI" sz="1800" dirty="0" smtClean="0">
                <a:solidFill>
                  <a:srgbClr val="000000"/>
                </a:solidFill>
                <a:latin typeface="Arial" pitchFamily="34" charset="0"/>
                <a:ea typeface="Times New Roman"/>
                <a:cs typeface="Arial" pitchFamily="34" charset="0"/>
              </a:rPr>
              <a:t>instrumen untuk mengukur kepuasan dosen, pustakawan, laboran, teknisi, dan tenaga administrasi </a:t>
            </a:r>
            <a:r>
              <a:rPr lang="en-US" sz="1800" dirty="0" smtClean="0">
                <a:solidFill>
                  <a:srgbClr val="000000"/>
                </a:solidFill>
                <a:latin typeface="Arial" pitchFamily="34" charset="0"/>
                <a:ea typeface="Times New Roman"/>
                <a:cs typeface="Arial" pitchFamily="34" charset="0"/>
              </a:rPr>
              <a:t>\</a:t>
            </a:r>
          </a:p>
          <a:p>
            <a:pPr lvl="0">
              <a:spcBef>
                <a:spcPts val="0"/>
              </a:spcBef>
              <a:buClrTx/>
              <a:buSzTx/>
              <a:buNone/>
              <a:defRPr/>
            </a:pPr>
            <a:r>
              <a:rPr lang="en-US" sz="1800" smtClean="0">
                <a:solidFill>
                  <a:srgbClr val="000000"/>
                </a:solidFill>
                <a:latin typeface="Arial" pitchFamily="34" charset="0"/>
                <a:ea typeface="Times New Roman"/>
                <a:cs typeface="Arial" pitchFamily="34" charset="0"/>
              </a:rPr>
              <a:t>	(3)   </a:t>
            </a:r>
            <a:r>
              <a:rPr lang="fi-FI" sz="1800" smtClean="0">
                <a:solidFill>
                  <a:srgbClr val="000000"/>
                </a:solidFill>
                <a:latin typeface="Arial" pitchFamily="34" charset="0"/>
                <a:ea typeface="Times New Roman"/>
                <a:cs typeface="Arial" pitchFamily="34" charset="0"/>
              </a:rPr>
              <a:t>analisis </a:t>
            </a:r>
            <a:r>
              <a:rPr lang="fi-FI" sz="1800" dirty="0" smtClean="0">
                <a:solidFill>
                  <a:srgbClr val="000000"/>
                </a:solidFill>
                <a:latin typeface="Arial" pitchFamily="34" charset="0"/>
                <a:ea typeface="Times New Roman"/>
                <a:cs typeface="Arial" pitchFamily="34" charset="0"/>
              </a:rPr>
              <a:t>hasil survei kepuasan dosen, pustakawan, laboran, teknisi, tenaga administrasi, dan tenaga pendukung,</a:t>
            </a:r>
            <a:endParaRPr lang="en-US" sz="1800" dirty="0" smtClean="0">
              <a:latin typeface="Arial" pitchFamily="34" charset="0"/>
              <a:cs typeface="Arial" pitchFamily="34" charset="0"/>
            </a:endParaRPr>
          </a:p>
          <a:p>
            <a:pPr lvl="0">
              <a:spcBef>
                <a:spcPts val="0"/>
              </a:spcBef>
              <a:buClrTx/>
              <a:buSzTx/>
              <a:buNone/>
              <a:defRPr/>
            </a:pPr>
            <a:endParaRPr lang="en-US" sz="1800" b="1"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en-US" sz="1800" b="1" dirty="0" smtClean="0">
                <a:solidFill>
                  <a:srgbClr val="000000"/>
                </a:solidFill>
                <a:latin typeface="Arial" pitchFamily="34" charset="0"/>
                <a:cs typeface="Arial" pitchFamily="34" charset="0"/>
              </a:rPr>
              <a:t>Point (1)</a:t>
            </a:r>
          </a:p>
          <a:p>
            <a:pPr>
              <a:spcBef>
                <a:spcPts val="0"/>
              </a:spcBef>
              <a:buNone/>
              <a:defRPr/>
            </a:pPr>
            <a:r>
              <a:rPr lang="en-US" sz="1800" dirty="0" smtClean="0">
                <a:solidFill>
                  <a:srgbClr val="000000"/>
                </a:solidFill>
                <a:latin typeface="Arial" pitchFamily="34" charset="0"/>
                <a:ea typeface="Times New Roman"/>
                <a:cs typeface="Arial" pitchFamily="34" charset="0"/>
              </a:rPr>
              <a:t>	</a:t>
            </a:r>
            <a:r>
              <a:rPr lang="fi-FI" sz="1800" dirty="0" smtClean="0">
                <a:solidFill>
                  <a:srgbClr val="000000"/>
                </a:solidFill>
                <a:latin typeface="Arial" pitchFamily="34" charset="0"/>
                <a:ea typeface="Times New Roman"/>
                <a:cs typeface="Arial" pitchFamily="34" charset="0"/>
              </a:rPr>
              <a:t>Tidak ada pemanfaatan hasil survei</a:t>
            </a:r>
            <a:r>
              <a:rPr lang="id-ID" sz="1800" dirty="0" smtClean="0">
                <a:solidFill>
                  <a:srgbClr val="000000"/>
                </a:solidFill>
                <a:latin typeface="Arial" pitchFamily="34" charset="0"/>
                <a:ea typeface="Times New Roman"/>
                <a:cs typeface="Arial" pitchFamily="34" charset="0"/>
              </a:rPr>
              <a:t>.</a:t>
            </a:r>
            <a:endParaRPr lang="en-US" sz="1800" dirty="0" smtClean="0">
              <a:latin typeface="Arial" pitchFamily="34" charset="0"/>
              <a:cs typeface="Arial" pitchFamily="34" charset="0"/>
            </a:endParaRPr>
          </a:p>
          <a:p>
            <a:pPr lvl="0">
              <a:spcBef>
                <a:spcPts val="0"/>
              </a:spcBef>
              <a:buClrTx/>
              <a:buSzTx/>
              <a:buNone/>
              <a:defRPr/>
            </a:pPr>
            <a:endParaRPr lang="en-US" sz="1800" dirty="0" smtClean="0">
              <a:latin typeface="Arial" pitchFamily="34" charset="0"/>
              <a:cs typeface="Arial" pitchFamily="34" charset="0"/>
            </a:endParaRPr>
          </a:p>
          <a:p>
            <a:pPr>
              <a:buNone/>
            </a:pPr>
            <a:endParaRPr lang="en-US" sz="18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1825" indent="-631825"/>
            <a:r>
              <a:rPr lang="en-US" sz="2000" b="1" dirty="0" smtClean="0">
                <a:solidFill>
                  <a:schemeClr val="tx1"/>
                </a:solidFill>
                <a:latin typeface="Cambria" pitchFamily="18" charset="0"/>
              </a:rPr>
              <a:t>4.6.3 PEMANFAATAN HASIL SURVEI KEPUASAN DOSEN, PUSTAKAWAN, LABORAN, TEKNISI, DAN TENAGA ADMINISTRASI TERHADAP SISTEM PENGELOLAAN SUMBER DAYA MANUSIA</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id-ID" sz="1000" dirty="0" smtClean="0">
              <a:solidFill>
                <a:schemeClr val="tx1"/>
              </a:solidFill>
              <a:latin typeface="Book Antiqua" pitchFamily="18" charset="0"/>
            </a:endParaRPr>
          </a:p>
        </p:txBody>
      </p:sp>
      <p:sp>
        <p:nvSpPr>
          <p:cNvPr id="6" name="Rectangle 5"/>
          <p:cNvSpPr/>
          <p:nvPr/>
        </p:nvSpPr>
        <p:spPr>
          <a:xfrm>
            <a:off x="7162800" y="0"/>
            <a:ext cx="19812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371600"/>
            <a:ext cx="8763000" cy="4724400"/>
          </a:xfrm>
        </p:spPr>
        <p:txBody>
          <a:bodyPr>
            <a:noAutofit/>
          </a:bodyPr>
          <a:lstStyle/>
          <a:p>
            <a:pPr lvl="0">
              <a:buNone/>
            </a:pPr>
            <a:r>
              <a:rPr lang="id-ID" b="1" dirty="0" smtClean="0"/>
              <a:t>1. S</a:t>
            </a:r>
            <a:r>
              <a:rPr lang="nb-NO" b="1" dirty="0" smtClean="0"/>
              <a:t>istem pengelolaan sumber daya manusia yang lengkap.</a:t>
            </a:r>
            <a:endParaRPr lang="id-ID" b="1" dirty="0" smtClean="0"/>
          </a:p>
          <a:p>
            <a:pPr lvl="0">
              <a:buNone/>
            </a:pPr>
            <a:r>
              <a:rPr lang="id-ID" b="1" dirty="0" smtClean="0"/>
              <a:t>2. Sistem monitoring dan evaluasi, serta rekam jejak kinerja akademik dosen dan kinerja tenaga kependidikan. </a:t>
            </a:r>
          </a:p>
          <a:p>
            <a:pPr lvl="0">
              <a:buNone/>
            </a:pPr>
            <a:r>
              <a:rPr lang="id-ID" b="1" dirty="0" smtClean="0"/>
              <a:t>3. Pelaksanaan monitoring dan evaluasi, serta rekam jejak kinerja akademik dosen dan kinerja tenaga kependidikan.</a:t>
            </a:r>
          </a:p>
          <a:p>
            <a:pPr lvl="0">
              <a:buNone/>
            </a:pPr>
            <a:r>
              <a:rPr lang="id-ID" b="1" dirty="0" smtClean="0"/>
              <a:t>4. Jumlah dosen tetap.</a:t>
            </a:r>
            <a:endParaRPr lang="id-ID" b="1" dirty="0"/>
          </a:p>
        </p:txBody>
      </p:sp>
      <p:sp>
        <p:nvSpPr>
          <p:cNvPr id="4" name="Title 1"/>
          <p:cNvSpPr txBox="1">
            <a:spLocks/>
          </p:cNvSpPr>
          <p:nvPr/>
        </p:nvSpPr>
        <p:spPr>
          <a:xfrm>
            <a:off x="228600" y="152400"/>
            <a:ext cx="8686800" cy="1143000"/>
          </a:xfrm>
          <a:prstGeom prst="rect">
            <a:avLst/>
          </a:prstGeom>
          <a:solidFill>
            <a:schemeClr val="tx2">
              <a:lumMod val="75000"/>
            </a:schemeClr>
          </a:solidFill>
        </p:spPr>
        <p:txBody>
          <a:bodyPr vert="horz" anchor="ctr">
            <a:noAutofit/>
          </a:bodyPr>
          <a:lstStyle/>
          <a:p>
            <a:pPr algn="ctr"/>
            <a:r>
              <a:rPr kumimoji="0" lang="id-ID" sz="2400" b="1" i="0" u="none" strike="noStrike" kern="1200" cap="none" spc="0" normalizeH="0" baseline="0" noProof="0" dirty="0" smtClean="0">
                <a:ln>
                  <a:noFill/>
                </a:ln>
                <a:solidFill>
                  <a:schemeClr val="accent3">
                    <a:lumMod val="20000"/>
                    <a:lumOff val="80000"/>
                  </a:schemeClr>
                </a:solidFill>
                <a:effectLst/>
                <a:uLnTx/>
                <a:uFillTx/>
                <a:latin typeface="Arial Narrow" pitchFamily="34" charset="0"/>
                <a:ea typeface="+mj-ea"/>
                <a:cs typeface="Aharoni" pitchFamily="2" charset="-79"/>
              </a:rPr>
              <a:t>BUKTI YANG DIPERSIAPKAN DALAM  PENILAIAN  </a:t>
            </a:r>
            <a:r>
              <a:rPr lang="id-ID" sz="2400" b="1" dirty="0" smtClean="0">
                <a:solidFill>
                  <a:schemeClr val="accent3">
                    <a:lumMod val="20000"/>
                    <a:lumOff val="80000"/>
                  </a:schemeClr>
                </a:solidFill>
                <a:latin typeface="Arial Narrow" pitchFamily="34" charset="0"/>
                <a:cs typeface="Aharoni" pitchFamily="2" charset="-79"/>
              </a:rPr>
              <a:t>STANDAR 4 :</a:t>
            </a:r>
          </a:p>
          <a:p>
            <a:pPr algn="ctr"/>
            <a:r>
              <a:rPr lang="id-ID" sz="2400" b="1" dirty="0" smtClean="0">
                <a:solidFill>
                  <a:schemeClr val="accent3">
                    <a:lumMod val="20000"/>
                    <a:lumOff val="80000"/>
                  </a:schemeClr>
                </a:solidFill>
              </a:rPr>
              <a:t>Sumber  Daya Manusia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0"/>
            <a:ext cx="8686800" cy="4724400"/>
          </a:xfrm>
        </p:spPr>
        <p:txBody>
          <a:bodyPr>
            <a:noAutofit/>
          </a:bodyPr>
          <a:lstStyle/>
          <a:p>
            <a:pPr lvl="0">
              <a:buNone/>
            </a:pPr>
            <a:r>
              <a:rPr lang="id-ID" sz="3600" b="1" dirty="0" smtClean="0"/>
              <a:t>5. Pendidikan d</a:t>
            </a:r>
            <a:r>
              <a:rPr lang="nb-NO" sz="3600" b="1" dirty="0" smtClean="0"/>
              <a:t>osen teta</a:t>
            </a:r>
            <a:r>
              <a:rPr lang="id-ID" sz="3600" b="1" dirty="0" smtClean="0"/>
              <a:t>p.</a:t>
            </a:r>
          </a:p>
          <a:p>
            <a:pPr lvl="0">
              <a:buNone/>
            </a:pPr>
            <a:r>
              <a:rPr lang="id-ID" sz="3600" b="1" dirty="0" smtClean="0"/>
              <a:t>6. Dosen tetap dengan jabatan guru besar di universitas, institut dan sekolah tinggi, dan lektor kepala untuk politeknik dan akademi, jumlah lektor kepala.</a:t>
            </a:r>
          </a:p>
          <a:p>
            <a:pPr lvl="0">
              <a:buNone/>
            </a:pPr>
            <a:r>
              <a:rPr lang="id-ID" sz="3600" b="1" dirty="0" smtClean="0"/>
              <a:t>7. Jumlah dosen yang mengikuti tugas belajar.</a:t>
            </a:r>
          </a:p>
          <a:p>
            <a:pPr lvl="0">
              <a:buNone/>
            </a:pPr>
            <a:r>
              <a:rPr lang="id-ID" sz="3600" b="1" dirty="0" smtClean="0"/>
              <a:t>8. Jumlah dosen tidak tetap.</a:t>
            </a:r>
          </a:p>
        </p:txBody>
      </p:sp>
      <p:sp>
        <p:nvSpPr>
          <p:cNvPr id="4" name="Title 1"/>
          <p:cNvSpPr txBox="1">
            <a:spLocks/>
          </p:cNvSpPr>
          <p:nvPr/>
        </p:nvSpPr>
        <p:spPr>
          <a:xfrm>
            <a:off x="228600" y="152400"/>
            <a:ext cx="8686800" cy="1143000"/>
          </a:xfrm>
          <a:prstGeom prst="rect">
            <a:avLst/>
          </a:prstGeom>
          <a:solidFill>
            <a:schemeClr val="tx2">
              <a:lumMod val="75000"/>
            </a:schemeClr>
          </a:solidFill>
        </p:spPr>
        <p:txBody>
          <a:bodyPr vert="horz" anchor="ctr">
            <a:noAutofit/>
          </a:bodyPr>
          <a:lstStyle/>
          <a:p>
            <a:pPr algn="ctr"/>
            <a:r>
              <a:rPr kumimoji="0" lang="id-ID" sz="2400" b="1" i="0" u="none" strike="noStrike" kern="1200" cap="none" spc="0" normalizeH="0" baseline="0" noProof="0" dirty="0" smtClean="0">
                <a:ln>
                  <a:noFill/>
                </a:ln>
                <a:solidFill>
                  <a:schemeClr val="accent3">
                    <a:lumMod val="20000"/>
                    <a:lumOff val="80000"/>
                  </a:schemeClr>
                </a:solidFill>
                <a:effectLst/>
                <a:uLnTx/>
                <a:uFillTx/>
                <a:latin typeface="Arial Narrow" pitchFamily="34" charset="0"/>
                <a:ea typeface="+mj-ea"/>
                <a:cs typeface="Aharoni" pitchFamily="2" charset="-79"/>
              </a:rPr>
              <a:t>BUKTI YANG DIPERSIAPKAN DALAM  PENILAIAN  </a:t>
            </a:r>
            <a:r>
              <a:rPr lang="id-ID" sz="2400" b="1" dirty="0" smtClean="0">
                <a:solidFill>
                  <a:schemeClr val="accent3">
                    <a:lumMod val="20000"/>
                    <a:lumOff val="80000"/>
                  </a:schemeClr>
                </a:solidFill>
                <a:latin typeface="Arial Narrow" pitchFamily="34" charset="0"/>
                <a:cs typeface="Aharoni" pitchFamily="2" charset="-79"/>
              </a:rPr>
              <a:t>STANDAR 4 :</a:t>
            </a:r>
          </a:p>
          <a:p>
            <a:pPr algn="ctr"/>
            <a:r>
              <a:rPr lang="id-ID" sz="2400" b="1" dirty="0" smtClean="0">
                <a:solidFill>
                  <a:schemeClr val="accent3">
                    <a:lumMod val="20000"/>
                    <a:lumOff val="80000"/>
                  </a:schemeClr>
                </a:solidFill>
              </a:rPr>
              <a:t>Sumber  Daya Manusia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371600"/>
            <a:ext cx="8839200" cy="4724400"/>
          </a:xfrm>
        </p:spPr>
        <p:txBody>
          <a:bodyPr>
            <a:noAutofit/>
          </a:bodyPr>
          <a:lstStyle/>
          <a:p>
            <a:pPr lvl="0">
              <a:buNone/>
            </a:pPr>
            <a:r>
              <a:rPr lang="id-ID" sz="4000" b="1" dirty="0" smtClean="0"/>
              <a:t>9. Jumlah dan kualifikasi tenaga kependidikan (pustakawan, laboran, teknisi, operator, programer, administrasi, dll).</a:t>
            </a:r>
          </a:p>
          <a:p>
            <a:pPr lvl="0">
              <a:buNone/>
            </a:pPr>
            <a:r>
              <a:rPr lang="id-ID" sz="4000" b="1" dirty="0" smtClean="0"/>
              <a:t>10. S</a:t>
            </a:r>
            <a:r>
              <a:rPr lang="nb-NO" sz="4000" b="1" dirty="0" smtClean="0"/>
              <a:t>ertifikat kompetensi bagi teknisi, laboran, analis, dan</a:t>
            </a:r>
            <a:r>
              <a:rPr lang="id-ID" sz="4000" b="1" dirty="0" smtClean="0"/>
              <a:t> pustakawan.</a:t>
            </a:r>
          </a:p>
          <a:p>
            <a:pPr lvl="0">
              <a:buNone/>
            </a:pPr>
            <a:r>
              <a:rPr lang="id-ID" sz="4000" b="1" dirty="0" smtClean="0"/>
              <a:t>11. Upaya peningkatan kualifikasi dan kompetensi tenaga kependidikan.</a:t>
            </a:r>
            <a:endParaRPr lang="id-ID" sz="4000" b="1" dirty="0"/>
          </a:p>
        </p:txBody>
      </p:sp>
      <p:sp>
        <p:nvSpPr>
          <p:cNvPr id="4" name="Title 1"/>
          <p:cNvSpPr txBox="1">
            <a:spLocks/>
          </p:cNvSpPr>
          <p:nvPr/>
        </p:nvSpPr>
        <p:spPr>
          <a:xfrm>
            <a:off x="228600" y="152400"/>
            <a:ext cx="8686800" cy="1143000"/>
          </a:xfrm>
          <a:prstGeom prst="rect">
            <a:avLst/>
          </a:prstGeom>
          <a:solidFill>
            <a:schemeClr val="tx2">
              <a:lumMod val="75000"/>
            </a:schemeClr>
          </a:solidFill>
        </p:spPr>
        <p:txBody>
          <a:bodyPr vert="horz" anchor="ctr">
            <a:noAutofit/>
          </a:bodyPr>
          <a:lstStyle/>
          <a:p>
            <a:pPr algn="ctr"/>
            <a:r>
              <a:rPr kumimoji="0" lang="id-ID" sz="2400" b="1" i="0" u="none" strike="noStrike" kern="1200" cap="none" spc="0" normalizeH="0" baseline="0" noProof="0" dirty="0" smtClean="0">
                <a:ln>
                  <a:noFill/>
                </a:ln>
                <a:solidFill>
                  <a:schemeClr val="accent3">
                    <a:lumMod val="20000"/>
                    <a:lumOff val="80000"/>
                  </a:schemeClr>
                </a:solidFill>
                <a:effectLst/>
                <a:uLnTx/>
                <a:uFillTx/>
                <a:latin typeface="Arial Narrow" pitchFamily="34" charset="0"/>
                <a:ea typeface="+mj-ea"/>
                <a:cs typeface="Aharoni" pitchFamily="2" charset="-79"/>
              </a:rPr>
              <a:t>BUKTI YANG DIPERSIAPKAN DALAM  PENILAIAN  </a:t>
            </a:r>
            <a:r>
              <a:rPr lang="id-ID" sz="2400" b="1" dirty="0" smtClean="0">
                <a:solidFill>
                  <a:schemeClr val="accent3">
                    <a:lumMod val="20000"/>
                    <a:lumOff val="80000"/>
                  </a:schemeClr>
                </a:solidFill>
                <a:latin typeface="Arial Narrow" pitchFamily="34" charset="0"/>
                <a:cs typeface="Aharoni" pitchFamily="2" charset="-79"/>
              </a:rPr>
              <a:t>STANDAR 4 :</a:t>
            </a:r>
          </a:p>
          <a:p>
            <a:pPr algn="ctr"/>
            <a:r>
              <a:rPr lang="id-ID" sz="2400" b="1" dirty="0" smtClean="0">
                <a:solidFill>
                  <a:schemeClr val="accent3">
                    <a:lumMod val="20000"/>
                    <a:lumOff val="80000"/>
                  </a:schemeClr>
                </a:solidFill>
              </a:rPr>
              <a:t>Sumber  Daya Manusia</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371600"/>
            <a:ext cx="8839200" cy="4724400"/>
          </a:xfrm>
        </p:spPr>
        <p:txBody>
          <a:bodyPr>
            <a:noAutofit/>
          </a:bodyPr>
          <a:lstStyle/>
          <a:p>
            <a:pPr lvl="0">
              <a:buNone/>
            </a:pPr>
            <a:r>
              <a:rPr lang="id-ID" sz="3600" b="1" dirty="0" smtClean="0"/>
              <a:t>12. Instrumen survei kepuasan dosen dan tenaga kependidikan terhadap sistem pengelolaan sumber daya manusia</a:t>
            </a:r>
          </a:p>
          <a:p>
            <a:pPr lvl="0">
              <a:buNone/>
            </a:pPr>
            <a:r>
              <a:rPr lang="id-ID" sz="3600" b="1" dirty="0" smtClean="0"/>
              <a:t>13. Pelaksanaan survei kepuasan dosen dan tenaga kependidikan terhadap sistem pengelolaan sumber daya manusia.</a:t>
            </a:r>
          </a:p>
          <a:p>
            <a:pPr lvl="0">
              <a:buNone/>
            </a:pPr>
            <a:r>
              <a:rPr lang="id-ID" sz="3600" b="1" dirty="0" smtClean="0"/>
              <a:t>14. Pemanfaatan hasil survei kepuasan dosen dan tenaga kependidikan terhadap sistem pengelolaan sumber daya manusia.</a:t>
            </a:r>
          </a:p>
          <a:p>
            <a:pPr>
              <a:buNone/>
            </a:pPr>
            <a:endParaRPr lang="id-ID" sz="3600" b="1" dirty="0"/>
          </a:p>
        </p:txBody>
      </p:sp>
      <p:sp>
        <p:nvSpPr>
          <p:cNvPr id="4" name="Title 1"/>
          <p:cNvSpPr txBox="1">
            <a:spLocks/>
          </p:cNvSpPr>
          <p:nvPr/>
        </p:nvSpPr>
        <p:spPr>
          <a:xfrm>
            <a:off x="228600" y="152400"/>
            <a:ext cx="8686800" cy="1143000"/>
          </a:xfrm>
          <a:prstGeom prst="rect">
            <a:avLst/>
          </a:prstGeom>
          <a:solidFill>
            <a:schemeClr val="tx2">
              <a:lumMod val="75000"/>
            </a:schemeClr>
          </a:solidFill>
        </p:spPr>
        <p:txBody>
          <a:bodyPr vert="horz" anchor="ctr">
            <a:noAutofit/>
          </a:bodyPr>
          <a:lstStyle/>
          <a:p>
            <a:pPr algn="ctr"/>
            <a:r>
              <a:rPr kumimoji="0" lang="id-ID" sz="2400" b="1" i="0" u="none" strike="noStrike" kern="1200" cap="none" spc="0" normalizeH="0" baseline="0" noProof="0" dirty="0" smtClean="0">
                <a:ln>
                  <a:noFill/>
                </a:ln>
                <a:solidFill>
                  <a:schemeClr val="accent3">
                    <a:lumMod val="20000"/>
                    <a:lumOff val="80000"/>
                  </a:schemeClr>
                </a:solidFill>
                <a:effectLst/>
                <a:uLnTx/>
                <a:uFillTx/>
                <a:latin typeface="Arial Narrow" pitchFamily="34" charset="0"/>
                <a:ea typeface="+mj-ea"/>
                <a:cs typeface="Aharoni" pitchFamily="2" charset="-79"/>
              </a:rPr>
              <a:t>BUKTI YANG DIPERSIAPKAN DALAM  PENILAIAN  </a:t>
            </a:r>
            <a:r>
              <a:rPr lang="id-ID" sz="2400" b="1" dirty="0" smtClean="0">
                <a:solidFill>
                  <a:schemeClr val="accent3">
                    <a:lumMod val="20000"/>
                    <a:lumOff val="80000"/>
                  </a:schemeClr>
                </a:solidFill>
                <a:latin typeface="Arial Narrow" pitchFamily="34" charset="0"/>
                <a:cs typeface="Aharoni" pitchFamily="2" charset="-79"/>
              </a:rPr>
              <a:t>STANDAR 4 :</a:t>
            </a:r>
          </a:p>
          <a:p>
            <a:pPr algn="ctr"/>
            <a:r>
              <a:rPr lang="id-ID" sz="2400" b="1" dirty="0" smtClean="0">
                <a:solidFill>
                  <a:schemeClr val="accent3">
                    <a:lumMod val="20000"/>
                    <a:lumOff val="80000"/>
                  </a:schemeClr>
                </a:solidFill>
              </a:rPr>
              <a:t>Sumber  Daya Manusia</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399" y="1066799"/>
          <a:ext cx="8153402" cy="5137266"/>
        </p:xfrm>
        <a:graphic>
          <a:graphicData uri="http://schemas.openxmlformats.org/drawingml/2006/table">
            <a:tbl>
              <a:tblPr/>
              <a:tblGrid>
                <a:gridCol w="537979"/>
                <a:gridCol w="1202993"/>
                <a:gridCol w="6412430"/>
              </a:tblGrid>
              <a:tr h="436418">
                <a:tc>
                  <a:txBody>
                    <a:bodyPr/>
                    <a:lstStyle/>
                    <a:p>
                      <a:pPr algn="ctr">
                        <a:spcAft>
                          <a:spcPts val="0"/>
                        </a:spcAft>
                      </a:pPr>
                      <a:r>
                        <a:rPr lang="id-ID" sz="1800" b="1" dirty="0">
                          <a:latin typeface="Arial"/>
                          <a:ea typeface="Times New Roman"/>
                          <a:cs typeface="Times New Roman"/>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a:latin typeface="Arial"/>
                          <a:ea typeface="Times New Roman"/>
                          <a:cs typeface="Times New Roman"/>
                        </a:rPr>
                        <a:t>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1800" b="1">
                          <a:latin typeface="Arial"/>
                          <a:ea typeface="Times New Roman"/>
                          <a:cs typeface="Times New Roman"/>
                        </a:rPr>
                        <a:t>Dokumen sistem pengelolaan sumberdaya manusia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2837">
                <a:tc>
                  <a:txBody>
                    <a:bodyPr/>
                    <a:lstStyle/>
                    <a:p>
                      <a:pPr algn="ctr">
                        <a:spcAft>
                          <a:spcPts val="0"/>
                        </a:spcAft>
                      </a:pPr>
                      <a:r>
                        <a:rPr lang="id-ID" sz="1800" b="1">
                          <a:latin typeface="Arial"/>
                          <a:ea typeface="Times New Roman"/>
                          <a:cs typeface="Times New Roman"/>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a:latin typeface="Arial"/>
                          <a:ea typeface="Times New Roman"/>
                          <a:cs typeface="Times New Roman"/>
                        </a:rPr>
                        <a:t>4.2.1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1800" b="1">
                          <a:latin typeface="Arial"/>
                          <a:ea typeface="Times New Roman"/>
                          <a:cs typeface="Times New Roman"/>
                        </a:rPr>
                        <a:t>Dokumen sistem monitoring dan evaluasi serta rekam jejak kinerja sumberdaya manusia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2837">
                <a:tc>
                  <a:txBody>
                    <a:bodyPr/>
                    <a:lstStyle/>
                    <a:p>
                      <a:pPr algn="ctr">
                        <a:spcAft>
                          <a:spcPts val="0"/>
                        </a:spcAft>
                      </a:pPr>
                      <a:r>
                        <a:rPr lang="id-ID" sz="1800" b="1">
                          <a:latin typeface="Arial"/>
                          <a:ea typeface="Times New Roman"/>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a:latin typeface="Arial"/>
                          <a:ea typeface="Times New Roman"/>
                          <a:cs typeface="Times New Roman"/>
                        </a:rPr>
                        <a:t>4.2.2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1800" b="1" dirty="0">
                          <a:latin typeface="Arial"/>
                          <a:ea typeface="Times New Roman"/>
                          <a:cs typeface="Times New Roman"/>
                        </a:rPr>
                        <a:t>Dokumen hasil monitoring dan evaluasi serta rekam jejak kinerja sumberdaya manusia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algn="ctr">
                        <a:spcAft>
                          <a:spcPts val="0"/>
                        </a:spcAft>
                      </a:pPr>
                      <a:r>
                        <a:rPr lang="id-ID" sz="1800" b="1">
                          <a:latin typeface="Arial"/>
                          <a:ea typeface="Times New Roman"/>
                          <a:cs typeface="Times New Roman"/>
                        </a:rPr>
                        <a:t>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a:latin typeface="Arial"/>
                          <a:ea typeface="Times New Roman"/>
                          <a:cs typeface="Times New Roman"/>
                        </a:rPr>
                        <a:t>4.3.1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nb-NO" sz="1800" b="1">
                          <a:latin typeface="Arial"/>
                          <a:ea typeface="Times New Roman"/>
                          <a:cs typeface="Times New Roman"/>
                        </a:rPr>
                        <a:t>Fotokopi ijazah </a:t>
                      </a:r>
                      <a:r>
                        <a:rPr lang="id-ID" sz="1800" b="1">
                          <a:latin typeface="Arial"/>
                          <a:ea typeface="Times New Roman"/>
                          <a:cs typeface="Times New Roman"/>
                        </a:rPr>
                        <a:t>terakhir </a:t>
                      </a:r>
                      <a:r>
                        <a:rPr lang="nb-NO" sz="1800" b="1">
                          <a:latin typeface="Arial"/>
                          <a:ea typeface="Times New Roman"/>
                          <a:cs typeface="Times New Roman"/>
                        </a:rPr>
                        <a:t>dan sertifikat pendidik dosen tetap</a:t>
                      </a:r>
                      <a:endParaRPr lang="id-ID" sz="18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algn="ctr">
                        <a:spcAft>
                          <a:spcPts val="0"/>
                        </a:spcAft>
                      </a:pPr>
                      <a:r>
                        <a:rPr lang="id-ID" sz="1800" b="1">
                          <a:latin typeface="Arial"/>
                          <a:ea typeface="Times New Roman"/>
                          <a:cs typeface="Times New Roman"/>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a:latin typeface="Arial"/>
                          <a:ea typeface="Times New Roman"/>
                          <a:cs typeface="Times New Roman"/>
                        </a:rPr>
                        <a:t>4.3.2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nb-NO" sz="1800" b="1">
                          <a:latin typeface="Arial"/>
                          <a:ea typeface="Times New Roman"/>
                          <a:cs typeface="Times New Roman"/>
                        </a:rPr>
                        <a:t>Fotokopi ijazah dan sertifikat pendidik dosen tidak tetap</a:t>
                      </a:r>
                      <a:endParaRPr lang="id-ID" sz="1800" b="1">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algn="ctr">
                        <a:spcAft>
                          <a:spcPts val="0"/>
                        </a:spcAft>
                      </a:pPr>
                      <a:r>
                        <a:rPr lang="id-ID" sz="1800" b="1">
                          <a:latin typeface="Arial"/>
                          <a:ea typeface="Times New Roman"/>
                          <a:cs typeface="Times New Roman"/>
                        </a:rPr>
                        <a:t>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a:latin typeface="Arial"/>
                          <a:ea typeface="Times New Roman"/>
                          <a:cs typeface="Times New Roman"/>
                        </a:rPr>
                        <a:t>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1800" b="1">
                          <a:latin typeface="Arial"/>
                          <a:ea typeface="Times New Roman"/>
                          <a:cs typeface="Times New Roman"/>
                        </a:rPr>
                        <a:t>Daftar dosen tetap yang sedang tugas belajar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algn="ctr">
                        <a:spcAft>
                          <a:spcPts val="0"/>
                        </a:spcAft>
                      </a:pPr>
                      <a:r>
                        <a:rPr lang="id-ID" sz="1800" b="1">
                          <a:latin typeface="Arial"/>
                          <a:ea typeface="Times New Roman"/>
                          <a:cs typeface="Times New Roman"/>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a:latin typeface="Arial"/>
                          <a:ea typeface="Times New Roman"/>
                          <a:cs typeface="Times New Roman"/>
                        </a:rPr>
                        <a:t>4.5.1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nb-NO" sz="1800" b="1">
                          <a:latin typeface="Arial"/>
                          <a:ea typeface="Times New Roman"/>
                          <a:cs typeface="Times New Roman"/>
                        </a:rPr>
                        <a:t>Fotokopi ijazah dan sertifikat </a:t>
                      </a:r>
                      <a:r>
                        <a:rPr lang="id-ID" sz="1800" b="1">
                          <a:latin typeface="Arial"/>
                          <a:ea typeface="Times New Roman"/>
                          <a:cs typeface="Times New Roman"/>
                        </a:rPr>
                        <a:t>kompetensi tenaga kependidikan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algn="ctr">
                        <a:spcAft>
                          <a:spcPts val="0"/>
                        </a:spcAft>
                      </a:pPr>
                      <a:r>
                        <a:rPr lang="id-ID" sz="1800" b="1">
                          <a:latin typeface="Arial"/>
                          <a:ea typeface="Times New Roman"/>
                          <a:cs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a:latin typeface="Arial"/>
                          <a:ea typeface="Times New Roman"/>
                          <a:cs typeface="Times New Roman"/>
                        </a:rPr>
                        <a:t>4.6.1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1800" b="1">
                          <a:latin typeface="Arial"/>
                          <a:ea typeface="Times New Roman"/>
                          <a:cs typeface="Times New Roman"/>
                        </a:rPr>
                        <a:t>Instrumen kepuasan dosen dan tenaga kependidikan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6418">
                <a:tc>
                  <a:txBody>
                    <a:bodyPr/>
                    <a:lstStyle/>
                    <a:p>
                      <a:pPr algn="ctr">
                        <a:spcAft>
                          <a:spcPts val="0"/>
                        </a:spcAft>
                      </a:pPr>
                      <a:r>
                        <a:rPr lang="id-ID" sz="1800" b="1">
                          <a:latin typeface="Arial"/>
                          <a:ea typeface="Times New Roman"/>
                          <a:cs typeface="Times New Roman"/>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1800" b="1">
                          <a:latin typeface="Arial"/>
                          <a:ea typeface="Times New Roman"/>
                          <a:cs typeface="Times New Roman"/>
                        </a:rPr>
                        <a:t>4.6.2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1800" b="1" dirty="0">
                          <a:latin typeface="Arial"/>
                          <a:ea typeface="Times New Roman"/>
                          <a:cs typeface="Times New Roman"/>
                        </a:rPr>
                        <a:t>Laporan hasil survei kepuasan dosen dan tenaga kependidikan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itle 1"/>
          <p:cNvSpPr>
            <a:spLocks noGrp="1"/>
          </p:cNvSpPr>
          <p:nvPr>
            <p:ph type="title"/>
          </p:nvPr>
        </p:nvSpPr>
        <p:spPr>
          <a:xfrm>
            <a:off x="612648" y="228600"/>
            <a:ext cx="8153400" cy="685800"/>
          </a:xfrm>
        </p:spPr>
        <p:txBody>
          <a:bodyPr>
            <a:noAutofit/>
          </a:bodyPr>
          <a:lstStyle/>
          <a:p>
            <a:pPr algn="ctr"/>
            <a:r>
              <a:rPr lang="id-ID" sz="2000" b="1" dirty="0" smtClean="0">
                <a:solidFill>
                  <a:srgbClr val="FF0000"/>
                </a:solidFill>
              </a:rPr>
              <a:t> DOKUMEN</a:t>
            </a:r>
            <a:r>
              <a:rPr lang="fi-FI" sz="2000" b="1" dirty="0" smtClean="0">
                <a:solidFill>
                  <a:srgbClr val="FF0000"/>
                </a:solidFill>
              </a:rPr>
              <a:t> </a:t>
            </a:r>
            <a:r>
              <a:rPr lang="id-ID" sz="2000" b="1" dirty="0" smtClean="0">
                <a:solidFill>
                  <a:srgbClr val="FF0000"/>
                </a:solidFill>
              </a:rPr>
              <a:t> MINIMAL </a:t>
            </a:r>
            <a:r>
              <a:rPr lang="fi-FI" sz="2000" b="1" dirty="0" smtClean="0">
                <a:solidFill>
                  <a:srgbClr val="FF0000"/>
                </a:solidFill>
              </a:rPr>
              <a:t>YANG HARUS DISEDIAKAN INSTITUSI PERGURUAN TINGGI PADA SAAT ASESMEN LAPANGAN</a:t>
            </a:r>
            <a:r>
              <a:rPr lang="id-ID" sz="2000" b="1" dirty="0" smtClean="0">
                <a:solidFill>
                  <a:srgbClr val="FF0000"/>
                </a:solidFill>
              </a:rPr>
              <a:t/>
            </a:r>
            <a:br>
              <a:rPr lang="id-ID" sz="2000" b="1" dirty="0" smtClean="0">
                <a:solidFill>
                  <a:srgbClr val="FF0000"/>
                </a:solidFill>
              </a:rPr>
            </a:br>
            <a:endParaRPr lang="id-ID" sz="2000" b="1"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8302" y="2743200"/>
            <a:ext cx="4011098" cy="830997"/>
          </a:xfrm>
          <a:prstGeom prst="rect">
            <a:avLst/>
          </a:prstGeom>
          <a:noFill/>
        </p:spPr>
        <p:txBody>
          <a:bodyPr wrap="none" lIns="91440" tIns="45720" rIns="91440" bIns="45720">
            <a:spAutoFit/>
          </a:bodyPr>
          <a:lstStyle/>
          <a:p>
            <a:pPr algn="ctr"/>
            <a:r>
              <a:rPr lang="id-ID"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1">
                    <a:lumMod val="95000"/>
                    <a:lumOff val="5000"/>
                  </a:schemeClr>
                </a:solidFill>
                <a:effectLst>
                  <a:outerShdw blurRad="50800" dist="40000" dir="5400000" algn="tl" rotWithShape="0">
                    <a:srgbClr val="000000">
                      <a:shade val="5000"/>
                      <a:satMod val="120000"/>
                      <a:alpha val="33000"/>
                    </a:srgbClr>
                  </a:outerShdw>
                </a:effectLst>
              </a:rPr>
              <a:t>Terima Kasih</a:t>
            </a:r>
            <a:endParaRPr lang="en-US"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1">
                  <a:lumMod val="95000"/>
                  <a:lumOff val="5000"/>
                </a:schemeClr>
              </a:solidFill>
              <a:effectLst>
                <a:outerShdw blurRad="50800" dist="40000" dir="5400000" algn="tl" rotWithShape="0">
                  <a:srgbClr val="000000">
                    <a:shade val="5000"/>
                    <a:satMod val="120000"/>
                    <a:alpha val="33000"/>
                  </a:srgbClr>
                </a:outerShdw>
              </a:effectLst>
            </a:endParaRPr>
          </a:p>
        </p:txBody>
      </p:sp>
      <p:grpSp>
        <p:nvGrpSpPr>
          <p:cNvPr id="3" name="Group 6"/>
          <p:cNvGrpSpPr>
            <a:grpSpLocks/>
          </p:cNvGrpSpPr>
          <p:nvPr/>
        </p:nvGrpSpPr>
        <p:grpSpPr bwMode="auto">
          <a:xfrm>
            <a:off x="304800" y="1933575"/>
            <a:ext cx="2219325" cy="2181225"/>
            <a:chOff x="2421" y="2016"/>
            <a:chExt cx="1398" cy="1374"/>
          </a:xfrm>
        </p:grpSpPr>
        <p:sp>
          <p:nvSpPr>
            <p:cNvPr id="4" name="Text Box 7"/>
            <p:cNvSpPr txBox="1">
              <a:spLocks noChangeArrowheads="1"/>
            </p:cNvSpPr>
            <p:nvPr/>
          </p:nvSpPr>
          <p:spPr bwMode="auto">
            <a:xfrm>
              <a:off x="2489" y="2986"/>
              <a:ext cx="1246" cy="404"/>
            </a:xfrm>
            <a:prstGeom prst="rect">
              <a:avLst/>
            </a:prstGeom>
            <a:noFill/>
            <a:ln w="9525">
              <a:noFill/>
              <a:miter lim="800000"/>
              <a:headEnd/>
              <a:tailEnd/>
            </a:ln>
          </p:spPr>
          <p:txBody>
            <a:bodyPr>
              <a:spAutoFit/>
            </a:bodyPr>
            <a:lstStyle/>
            <a:p>
              <a:pPr algn="ctr">
                <a:spcBef>
                  <a:spcPct val="50000"/>
                </a:spcBef>
              </a:pPr>
              <a:r>
                <a:rPr lang="en-US" sz="3600">
                  <a:latin typeface="Bauhaus 93" pitchFamily="82" charset="0"/>
                </a:rPr>
                <a:t>BAN-PT</a:t>
              </a:r>
            </a:p>
          </p:txBody>
        </p:sp>
        <p:grpSp>
          <p:nvGrpSpPr>
            <p:cNvPr id="5" name="Group 8"/>
            <p:cNvGrpSpPr>
              <a:grpSpLocks/>
            </p:cNvGrpSpPr>
            <p:nvPr/>
          </p:nvGrpSpPr>
          <p:grpSpPr bwMode="auto">
            <a:xfrm>
              <a:off x="2421" y="2016"/>
              <a:ext cx="1398" cy="959"/>
              <a:chOff x="1961" y="1526"/>
              <a:chExt cx="1838" cy="1176"/>
            </a:xfrm>
          </p:grpSpPr>
          <p:grpSp>
            <p:nvGrpSpPr>
              <p:cNvPr id="6" name="Group 9"/>
              <p:cNvGrpSpPr>
                <a:grpSpLocks/>
              </p:cNvGrpSpPr>
              <p:nvPr/>
            </p:nvGrpSpPr>
            <p:grpSpPr bwMode="auto">
              <a:xfrm>
                <a:off x="1961" y="1679"/>
                <a:ext cx="1838" cy="1023"/>
                <a:chOff x="1961" y="1679"/>
                <a:chExt cx="1838" cy="1023"/>
              </a:xfrm>
            </p:grpSpPr>
            <p:sp>
              <p:nvSpPr>
                <p:cNvPr id="8" name="Freeform 10"/>
                <p:cNvSpPr>
                  <a:spLocks/>
                </p:cNvSpPr>
                <p:nvPr/>
              </p:nvSpPr>
              <p:spPr bwMode="auto">
                <a:xfrm>
                  <a:off x="1961" y="1679"/>
                  <a:ext cx="1838" cy="980"/>
                </a:xfrm>
                <a:custGeom>
                  <a:avLst/>
                  <a:gdLst>
                    <a:gd name="T0" fmla="*/ 751 w 2136"/>
                    <a:gd name="T1" fmla="*/ 165 h 2385"/>
                    <a:gd name="T2" fmla="*/ 852 w 2136"/>
                    <a:gd name="T3" fmla="*/ 163 h 2385"/>
                    <a:gd name="T4" fmla="*/ 946 w 2136"/>
                    <a:gd name="T5" fmla="*/ 159 h 2385"/>
                    <a:gd name="T6" fmla="*/ 1033 w 2136"/>
                    <a:gd name="T7" fmla="*/ 154 h 2385"/>
                    <a:gd name="T8" fmla="*/ 1113 w 2136"/>
                    <a:gd name="T9" fmla="*/ 147 h 2385"/>
                    <a:gd name="T10" fmla="*/ 1185 w 2136"/>
                    <a:gd name="T11" fmla="*/ 138 h 2385"/>
                    <a:gd name="T12" fmla="*/ 1244 w 2136"/>
                    <a:gd name="T13" fmla="*/ 129 h 2385"/>
                    <a:gd name="T14" fmla="*/ 1293 w 2136"/>
                    <a:gd name="T15" fmla="*/ 119 h 2385"/>
                    <a:gd name="T16" fmla="*/ 1330 w 2136"/>
                    <a:gd name="T17" fmla="*/ 107 h 2385"/>
                    <a:gd name="T18" fmla="*/ 1354 w 2136"/>
                    <a:gd name="T19" fmla="*/ 95 h 2385"/>
                    <a:gd name="T20" fmla="*/ 1361 w 2136"/>
                    <a:gd name="T21" fmla="*/ 83 h 2385"/>
                    <a:gd name="T22" fmla="*/ 1354 w 2136"/>
                    <a:gd name="T23" fmla="*/ 70 h 2385"/>
                    <a:gd name="T24" fmla="*/ 1330 w 2136"/>
                    <a:gd name="T25" fmla="*/ 58 h 2385"/>
                    <a:gd name="T26" fmla="*/ 1293 w 2136"/>
                    <a:gd name="T27" fmla="*/ 47 h 2385"/>
                    <a:gd name="T28" fmla="*/ 1244 w 2136"/>
                    <a:gd name="T29" fmla="*/ 37 h 2385"/>
                    <a:gd name="T30" fmla="*/ 1185 w 2136"/>
                    <a:gd name="T31" fmla="*/ 27 h 2385"/>
                    <a:gd name="T32" fmla="*/ 1113 w 2136"/>
                    <a:gd name="T33" fmla="*/ 19 h 2385"/>
                    <a:gd name="T34" fmla="*/ 1033 w 2136"/>
                    <a:gd name="T35" fmla="*/ 12 h 2385"/>
                    <a:gd name="T36" fmla="*/ 946 w 2136"/>
                    <a:gd name="T37" fmla="*/ 7 h 2385"/>
                    <a:gd name="T38" fmla="*/ 852 w 2136"/>
                    <a:gd name="T39" fmla="*/ 3 h 2385"/>
                    <a:gd name="T40" fmla="*/ 751 w 2136"/>
                    <a:gd name="T41" fmla="*/ 0 h 2385"/>
                    <a:gd name="T42" fmla="*/ 646 w 2136"/>
                    <a:gd name="T43" fmla="*/ 0 h 2385"/>
                    <a:gd name="T44" fmla="*/ 544 w 2136"/>
                    <a:gd name="T45" fmla="*/ 2 h 2385"/>
                    <a:gd name="T46" fmla="*/ 447 w 2136"/>
                    <a:gd name="T47" fmla="*/ 5 h 2385"/>
                    <a:gd name="T48" fmla="*/ 356 w 2136"/>
                    <a:gd name="T49" fmla="*/ 10 h 2385"/>
                    <a:gd name="T50" fmla="*/ 274 w 2136"/>
                    <a:gd name="T51" fmla="*/ 16 h 2385"/>
                    <a:gd name="T52" fmla="*/ 200 w 2136"/>
                    <a:gd name="T53" fmla="*/ 24 h 2385"/>
                    <a:gd name="T54" fmla="*/ 135 w 2136"/>
                    <a:gd name="T55" fmla="*/ 33 h 2385"/>
                    <a:gd name="T56" fmla="*/ 83 w 2136"/>
                    <a:gd name="T57" fmla="*/ 44 h 2385"/>
                    <a:gd name="T58" fmla="*/ 41 w 2136"/>
                    <a:gd name="T59" fmla="*/ 54 h 2385"/>
                    <a:gd name="T60" fmla="*/ 14 w 2136"/>
                    <a:gd name="T61" fmla="*/ 66 h 2385"/>
                    <a:gd name="T62" fmla="*/ 1 w 2136"/>
                    <a:gd name="T63" fmla="*/ 78 h 2385"/>
                    <a:gd name="T64" fmla="*/ 3 w 2136"/>
                    <a:gd name="T65" fmla="*/ 91 h 2385"/>
                    <a:gd name="T66" fmla="*/ 22 w 2136"/>
                    <a:gd name="T67" fmla="*/ 104 h 2385"/>
                    <a:gd name="T68" fmla="*/ 53 w 2136"/>
                    <a:gd name="T69" fmla="*/ 115 h 2385"/>
                    <a:gd name="T70" fmla="*/ 98 w 2136"/>
                    <a:gd name="T71" fmla="*/ 126 h 2385"/>
                    <a:gd name="T72" fmla="*/ 156 w 2136"/>
                    <a:gd name="T73" fmla="*/ 136 h 2385"/>
                    <a:gd name="T74" fmla="*/ 223 w 2136"/>
                    <a:gd name="T75" fmla="*/ 144 h 2385"/>
                    <a:gd name="T76" fmla="*/ 299 w 2136"/>
                    <a:gd name="T77" fmla="*/ 151 h 2385"/>
                    <a:gd name="T78" fmla="*/ 385 w 2136"/>
                    <a:gd name="T79" fmla="*/ 157 h 2385"/>
                    <a:gd name="T80" fmla="*/ 478 w 2136"/>
                    <a:gd name="T81" fmla="*/ 162 h 2385"/>
                    <a:gd name="T82" fmla="*/ 577 w 2136"/>
                    <a:gd name="T83" fmla="*/ 164 h 2385"/>
                    <a:gd name="T84" fmla="*/ 682 w 2136"/>
                    <a:gd name="T85" fmla="*/ 166 h 23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36"/>
                    <a:gd name="T130" fmla="*/ 0 h 2385"/>
                    <a:gd name="T131" fmla="*/ 2136 w 2136"/>
                    <a:gd name="T132" fmla="*/ 2385 h 238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rgbClr val="000066"/>
                </a:solidFill>
                <a:ln w="9525">
                  <a:solidFill>
                    <a:srgbClr val="000066"/>
                  </a:solidFill>
                  <a:round/>
                  <a:headEnd/>
                  <a:tailEnd/>
                </a:ln>
              </p:spPr>
              <p:txBody>
                <a:bodyPr/>
                <a:lstStyle/>
                <a:p>
                  <a:endParaRPr lang="id-ID"/>
                </a:p>
              </p:txBody>
            </p:sp>
            <p:sp>
              <p:nvSpPr>
                <p:cNvPr id="9" name="Freeform 11"/>
                <p:cNvSpPr>
                  <a:spLocks/>
                </p:cNvSpPr>
                <p:nvPr/>
              </p:nvSpPr>
              <p:spPr bwMode="auto">
                <a:xfrm>
                  <a:off x="2021" y="1737"/>
                  <a:ext cx="1730" cy="857"/>
                </a:xfrm>
                <a:custGeom>
                  <a:avLst/>
                  <a:gdLst>
                    <a:gd name="T0" fmla="*/ 626 w 2136"/>
                    <a:gd name="T1" fmla="*/ 110 h 2385"/>
                    <a:gd name="T2" fmla="*/ 709 w 2136"/>
                    <a:gd name="T3" fmla="*/ 109 h 2385"/>
                    <a:gd name="T4" fmla="*/ 789 w 2136"/>
                    <a:gd name="T5" fmla="*/ 106 h 2385"/>
                    <a:gd name="T6" fmla="*/ 862 w 2136"/>
                    <a:gd name="T7" fmla="*/ 103 h 2385"/>
                    <a:gd name="T8" fmla="*/ 928 w 2136"/>
                    <a:gd name="T9" fmla="*/ 98 h 2385"/>
                    <a:gd name="T10" fmla="*/ 988 w 2136"/>
                    <a:gd name="T11" fmla="*/ 93 h 2385"/>
                    <a:gd name="T12" fmla="*/ 1038 w 2136"/>
                    <a:gd name="T13" fmla="*/ 86 h 2385"/>
                    <a:gd name="T14" fmla="*/ 1079 w 2136"/>
                    <a:gd name="T15" fmla="*/ 79 h 2385"/>
                    <a:gd name="T16" fmla="*/ 1110 w 2136"/>
                    <a:gd name="T17" fmla="*/ 72 h 2385"/>
                    <a:gd name="T18" fmla="*/ 1128 w 2136"/>
                    <a:gd name="T19" fmla="*/ 64 h 2385"/>
                    <a:gd name="T20" fmla="*/ 1135 w 2136"/>
                    <a:gd name="T21" fmla="*/ 55 h 2385"/>
                    <a:gd name="T22" fmla="*/ 1128 w 2136"/>
                    <a:gd name="T23" fmla="*/ 47 h 2385"/>
                    <a:gd name="T24" fmla="*/ 1110 w 2136"/>
                    <a:gd name="T25" fmla="*/ 39 h 2385"/>
                    <a:gd name="T26" fmla="*/ 1079 w 2136"/>
                    <a:gd name="T27" fmla="*/ 31 h 2385"/>
                    <a:gd name="T28" fmla="*/ 1038 w 2136"/>
                    <a:gd name="T29" fmla="*/ 24 h 2385"/>
                    <a:gd name="T30" fmla="*/ 988 w 2136"/>
                    <a:gd name="T31" fmla="*/ 18 h 2385"/>
                    <a:gd name="T32" fmla="*/ 928 w 2136"/>
                    <a:gd name="T33" fmla="*/ 13 h 2385"/>
                    <a:gd name="T34" fmla="*/ 862 w 2136"/>
                    <a:gd name="T35" fmla="*/ 8 h 2385"/>
                    <a:gd name="T36" fmla="*/ 789 w 2136"/>
                    <a:gd name="T37" fmla="*/ 4 h 2385"/>
                    <a:gd name="T38" fmla="*/ 709 w 2136"/>
                    <a:gd name="T39" fmla="*/ 2 h 2385"/>
                    <a:gd name="T40" fmla="*/ 626 w 2136"/>
                    <a:gd name="T41" fmla="*/ 0 h 2385"/>
                    <a:gd name="T42" fmla="*/ 539 w 2136"/>
                    <a:gd name="T43" fmla="*/ 0 h 2385"/>
                    <a:gd name="T44" fmla="*/ 454 w 2136"/>
                    <a:gd name="T45" fmla="*/ 1 h 2385"/>
                    <a:gd name="T46" fmla="*/ 373 w 2136"/>
                    <a:gd name="T47" fmla="*/ 3 h 2385"/>
                    <a:gd name="T48" fmla="*/ 297 w 2136"/>
                    <a:gd name="T49" fmla="*/ 7 h 2385"/>
                    <a:gd name="T50" fmla="*/ 228 w 2136"/>
                    <a:gd name="T51" fmla="*/ 11 h 2385"/>
                    <a:gd name="T52" fmla="*/ 167 w 2136"/>
                    <a:gd name="T53" fmla="*/ 16 h 2385"/>
                    <a:gd name="T54" fmla="*/ 113 w 2136"/>
                    <a:gd name="T55" fmla="*/ 22 h 2385"/>
                    <a:gd name="T56" fmla="*/ 68 w 2136"/>
                    <a:gd name="T57" fmla="*/ 29 h 2385"/>
                    <a:gd name="T58" fmla="*/ 35 w 2136"/>
                    <a:gd name="T59" fmla="*/ 36 h 2385"/>
                    <a:gd name="T60" fmla="*/ 12 w 2136"/>
                    <a:gd name="T61" fmla="*/ 44 h 2385"/>
                    <a:gd name="T62" fmla="*/ 1 w 2136"/>
                    <a:gd name="T63" fmla="*/ 52 h 2385"/>
                    <a:gd name="T64" fmla="*/ 3 w 2136"/>
                    <a:gd name="T65" fmla="*/ 61 h 2385"/>
                    <a:gd name="T66" fmla="*/ 19 w 2136"/>
                    <a:gd name="T67" fmla="*/ 69 h 2385"/>
                    <a:gd name="T68" fmla="*/ 45 w 2136"/>
                    <a:gd name="T69" fmla="*/ 77 h 2385"/>
                    <a:gd name="T70" fmla="*/ 83 w 2136"/>
                    <a:gd name="T71" fmla="*/ 84 h 2385"/>
                    <a:gd name="T72" fmla="*/ 130 w 2136"/>
                    <a:gd name="T73" fmla="*/ 91 h 2385"/>
                    <a:gd name="T74" fmla="*/ 185 w 2136"/>
                    <a:gd name="T75" fmla="*/ 96 h 2385"/>
                    <a:gd name="T76" fmla="*/ 250 w 2136"/>
                    <a:gd name="T77" fmla="*/ 101 h 2385"/>
                    <a:gd name="T78" fmla="*/ 322 w 2136"/>
                    <a:gd name="T79" fmla="*/ 105 h 2385"/>
                    <a:gd name="T80" fmla="*/ 398 w 2136"/>
                    <a:gd name="T81" fmla="*/ 108 h 2385"/>
                    <a:gd name="T82" fmla="*/ 481 w 2136"/>
                    <a:gd name="T83" fmla="*/ 110 h 2385"/>
                    <a:gd name="T84" fmla="*/ 568 w 2136"/>
                    <a:gd name="T85" fmla="*/ 111 h 23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36"/>
                    <a:gd name="T130" fmla="*/ 0 h 2385"/>
                    <a:gd name="T131" fmla="*/ 2136 w 2136"/>
                    <a:gd name="T132" fmla="*/ 2385 h 238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rgbClr val="3FD6FF"/>
                </a:solidFill>
                <a:ln w="9525">
                  <a:noFill/>
                  <a:round/>
                  <a:headEnd/>
                  <a:tailEnd/>
                </a:ln>
              </p:spPr>
              <p:txBody>
                <a:bodyPr/>
                <a:lstStyle/>
                <a:p>
                  <a:endParaRPr lang="id-ID"/>
                </a:p>
              </p:txBody>
            </p:sp>
            <p:sp>
              <p:nvSpPr>
                <p:cNvPr id="10" name="Freeform 12"/>
                <p:cNvSpPr>
                  <a:spLocks/>
                </p:cNvSpPr>
                <p:nvPr/>
              </p:nvSpPr>
              <p:spPr bwMode="auto">
                <a:xfrm>
                  <a:off x="2079" y="1963"/>
                  <a:ext cx="429" cy="173"/>
                </a:xfrm>
                <a:custGeom>
                  <a:avLst/>
                  <a:gdLst>
                    <a:gd name="T0" fmla="*/ 338 w 483"/>
                    <a:gd name="T1" fmla="*/ 3 h 478"/>
                    <a:gd name="T2" fmla="*/ 322 w 483"/>
                    <a:gd name="T3" fmla="*/ 3 h 478"/>
                    <a:gd name="T4" fmla="*/ 307 w 483"/>
                    <a:gd name="T5" fmla="*/ 3 h 478"/>
                    <a:gd name="T6" fmla="*/ 292 w 483"/>
                    <a:gd name="T7" fmla="*/ 2 h 478"/>
                    <a:gd name="T8" fmla="*/ 277 w 483"/>
                    <a:gd name="T9" fmla="*/ 2 h 478"/>
                    <a:gd name="T10" fmla="*/ 262 w 483"/>
                    <a:gd name="T11" fmla="*/ 2 h 478"/>
                    <a:gd name="T12" fmla="*/ 247 w 483"/>
                    <a:gd name="T13" fmla="*/ 2 h 478"/>
                    <a:gd name="T14" fmla="*/ 231 w 483"/>
                    <a:gd name="T15" fmla="*/ 2 h 478"/>
                    <a:gd name="T16" fmla="*/ 216 w 483"/>
                    <a:gd name="T17" fmla="*/ 1 h 478"/>
                    <a:gd name="T18" fmla="*/ 202 w 483"/>
                    <a:gd name="T19" fmla="*/ 1 h 478"/>
                    <a:gd name="T20" fmla="*/ 187 w 483"/>
                    <a:gd name="T21" fmla="*/ 1 h 478"/>
                    <a:gd name="T22" fmla="*/ 172 w 483"/>
                    <a:gd name="T23" fmla="*/ 1 h 478"/>
                    <a:gd name="T24" fmla="*/ 158 w 483"/>
                    <a:gd name="T25" fmla="*/ 1 h 478"/>
                    <a:gd name="T26" fmla="*/ 143 w 483"/>
                    <a:gd name="T27" fmla="*/ 1 h 478"/>
                    <a:gd name="T28" fmla="*/ 129 w 483"/>
                    <a:gd name="T29" fmla="*/ 0 h 478"/>
                    <a:gd name="T30" fmla="*/ 115 w 483"/>
                    <a:gd name="T31" fmla="*/ 0 h 478"/>
                    <a:gd name="T32" fmla="*/ 99 w 483"/>
                    <a:gd name="T33" fmla="*/ 0 h 478"/>
                    <a:gd name="T34" fmla="*/ 79 w 483"/>
                    <a:gd name="T35" fmla="*/ 3 h 478"/>
                    <a:gd name="T36" fmla="*/ 60 w 483"/>
                    <a:gd name="T37" fmla="*/ 5 h 478"/>
                    <a:gd name="T38" fmla="*/ 46 w 483"/>
                    <a:gd name="T39" fmla="*/ 8 h 478"/>
                    <a:gd name="T40" fmla="*/ 32 w 483"/>
                    <a:gd name="T41" fmla="*/ 11 h 478"/>
                    <a:gd name="T42" fmla="*/ 20 w 483"/>
                    <a:gd name="T43" fmla="*/ 14 h 478"/>
                    <a:gd name="T44" fmla="*/ 11 w 483"/>
                    <a:gd name="T45" fmla="*/ 17 h 478"/>
                    <a:gd name="T46" fmla="*/ 4 w 483"/>
                    <a:gd name="T47" fmla="*/ 20 h 478"/>
                    <a:gd name="T48" fmla="*/ 0 w 483"/>
                    <a:gd name="T49" fmla="*/ 23 h 478"/>
                    <a:gd name="T50" fmla="*/ 313 w 483"/>
                    <a:gd name="T51" fmla="*/ 23 h 478"/>
                    <a:gd name="T52" fmla="*/ 314 w 483"/>
                    <a:gd name="T53" fmla="*/ 20 h 478"/>
                    <a:gd name="T54" fmla="*/ 315 w 483"/>
                    <a:gd name="T55" fmla="*/ 17 h 478"/>
                    <a:gd name="T56" fmla="*/ 318 w 483"/>
                    <a:gd name="T57" fmla="*/ 15 h 478"/>
                    <a:gd name="T58" fmla="*/ 321 w 483"/>
                    <a:gd name="T59" fmla="*/ 12 h 478"/>
                    <a:gd name="T60" fmla="*/ 323 w 483"/>
                    <a:gd name="T61" fmla="*/ 10 h 478"/>
                    <a:gd name="T62" fmla="*/ 329 w 483"/>
                    <a:gd name="T63" fmla="*/ 8 h 478"/>
                    <a:gd name="T64" fmla="*/ 334 w 483"/>
                    <a:gd name="T65" fmla="*/ 5 h 478"/>
                    <a:gd name="T66" fmla="*/ 338 w 483"/>
                    <a:gd name="T67" fmla="*/ 3 h 4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83"/>
                    <a:gd name="T103" fmla="*/ 0 h 478"/>
                    <a:gd name="T104" fmla="*/ 483 w 483"/>
                    <a:gd name="T105" fmla="*/ 478 h 4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83" h="478">
                      <a:moveTo>
                        <a:pt x="483" y="56"/>
                      </a:moveTo>
                      <a:lnTo>
                        <a:pt x="461" y="54"/>
                      </a:lnTo>
                      <a:lnTo>
                        <a:pt x="439" y="51"/>
                      </a:lnTo>
                      <a:lnTo>
                        <a:pt x="417" y="47"/>
                      </a:lnTo>
                      <a:lnTo>
                        <a:pt x="395" y="45"/>
                      </a:lnTo>
                      <a:lnTo>
                        <a:pt x="374" y="41"/>
                      </a:lnTo>
                      <a:lnTo>
                        <a:pt x="352" y="39"/>
                      </a:lnTo>
                      <a:lnTo>
                        <a:pt x="330" y="35"/>
                      </a:lnTo>
                      <a:lnTo>
                        <a:pt x="309" y="31"/>
                      </a:lnTo>
                      <a:lnTo>
                        <a:pt x="288" y="28"/>
                      </a:lnTo>
                      <a:lnTo>
                        <a:pt x="266" y="24"/>
                      </a:lnTo>
                      <a:lnTo>
                        <a:pt x="245" y="20"/>
                      </a:lnTo>
                      <a:lnTo>
                        <a:pt x="225" y="17"/>
                      </a:lnTo>
                      <a:lnTo>
                        <a:pt x="204" y="13"/>
                      </a:lnTo>
                      <a:lnTo>
                        <a:pt x="183" y="8"/>
                      </a:lnTo>
                      <a:lnTo>
                        <a:pt x="163" y="4"/>
                      </a:lnTo>
                      <a:lnTo>
                        <a:pt x="142" y="0"/>
                      </a:lnTo>
                      <a:lnTo>
                        <a:pt x="113" y="54"/>
                      </a:lnTo>
                      <a:lnTo>
                        <a:pt x="87" y="109"/>
                      </a:lnTo>
                      <a:lnTo>
                        <a:pt x="65" y="165"/>
                      </a:lnTo>
                      <a:lnTo>
                        <a:pt x="45" y="226"/>
                      </a:lnTo>
                      <a:lnTo>
                        <a:pt x="29" y="286"/>
                      </a:lnTo>
                      <a:lnTo>
                        <a:pt x="15" y="349"/>
                      </a:lnTo>
                      <a:lnTo>
                        <a:pt x="5" y="413"/>
                      </a:lnTo>
                      <a:lnTo>
                        <a:pt x="0" y="478"/>
                      </a:lnTo>
                      <a:lnTo>
                        <a:pt x="446" y="478"/>
                      </a:lnTo>
                      <a:lnTo>
                        <a:pt x="448" y="424"/>
                      </a:lnTo>
                      <a:lnTo>
                        <a:pt x="450" y="370"/>
                      </a:lnTo>
                      <a:lnTo>
                        <a:pt x="454" y="317"/>
                      </a:lnTo>
                      <a:lnTo>
                        <a:pt x="458" y="263"/>
                      </a:lnTo>
                      <a:lnTo>
                        <a:pt x="462" y="211"/>
                      </a:lnTo>
                      <a:lnTo>
                        <a:pt x="469" y="158"/>
                      </a:lnTo>
                      <a:lnTo>
                        <a:pt x="476" y="106"/>
                      </a:lnTo>
                      <a:lnTo>
                        <a:pt x="483" y="56"/>
                      </a:lnTo>
                      <a:close/>
                    </a:path>
                  </a:pathLst>
                </a:custGeom>
                <a:solidFill>
                  <a:srgbClr val="BBB01F"/>
                </a:solidFill>
                <a:ln w="9525">
                  <a:noFill/>
                  <a:round/>
                  <a:headEnd/>
                  <a:tailEnd/>
                </a:ln>
              </p:spPr>
              <p:txBody>
                <a:bodyPr/>
                <a:lstStyle/>
                <a:p>
                  <a:endParaRPr lang="id-ID"/>
                </a:p>
              </p:txBody>
            </p:sp>
            <p:sp>
              <p:nvSpPr>
                <p:cNvPr id="11" name="Freeform 13"/>
                <p:cNvSpPr>
                  <a:spLocks/>
                </p:cNvSpPr>
                <p:nvPr/>
              </p:nvSpPr>
              <p:spPr bwMode="auto">
                <a:xfrm>
                  <a:off x="2281" y="1805"/>
                  <a:ext cx="365" cy="128"/>
                </a:xfrm>
                <a:custGeom>
                  <a:avLst/>
                  <a:gdLst>
                    <a:gd name="T0" fmla="*/ 286 w 412"/>
                    <a:gd name="T1" fmla="*/ 0 h 359"/>
                    <a:gd name="T2" fmla="*/ 266 w 412"/>
                    <a:gd name="T3" fmla="*/ 0 h 359"/>
                    <a:gd name="T4" fmla="*/ 245 w 412"/>
                    <a:gd name="T5" fmla="*/ 1 h 359"/>
                    <a:gd name="T6" fmla="*/ 226 w 412"/>
                    <a:gd name="T7" fmla="*/ 2 h 359"/>
                    <a:gd name="T8" fmla="*/ 206 w 412"/>
                    <a:gd name="T9" fmla="*/ 2 h 359"/>
                    <a:gd name="T10" fmla="*/ 187 w 412"/>
                    <a:gd name="T11" fmla="*/ 3 h 359"/>
                    <a:gd name="T12" fmla="*/ 168 w 412"/>
                    <a:gd name="T13" fmla="*/ 4 h 359"/>
                    <a:gd name="T14" fmla="*/ 148 w 412"/>
                    <a:gd name="T15" fmla="*/ 5 h 359"/>
                    <a:gd name="T16" fmla="*/ 130 w 412"/>
                    <a:gd name="T17" fmla="*/ 6 h 359"/>
                    <a:gd name="T18" fmla="*/ 113 w 412"/>
                    <a:gd name="T19" fmla="*/ 7 h 359"/>
                    <a:gd name="T20" fmla="*/ 94 w 412"/>
                    <a:gd name="T21" fmla="*/ 8 h 359"/>
                    <a:gd name="T22" fmla="*/ 77 w 412"/>
                    <a:gd name="T23" fmla="*/ 9 h 359"/>
                    <a:gd name="T24" fmla="*/ 60 w 412"/>
                    <a:gd name="T25" fmla="*/ 10 h 359"/>
                    <a:gd name="T26" fmla="*/ 44 w 412"/>
                    <a:gd name="T27" fmla="*/ 11 h 359"/>
                    <a:gd name="T28" fmla="*/ 29 w 412"/>
                    <a:gd name="T29" fmla="*/ 12 h 359"/>
                    <a:gd name="T30" fmla="*/ 14 w 412"/>
                    <a:gd name="T31" fmla="*/ 13 h 359"/>
                    <a:gd name="T32" fmla="*/ 0 w 412"/>
                    <a:gd name="T33" fmla="*/ 14 h 359"/>
                    <a:gd name="T34" fmla="*/ 11 w 412"/>
                    <a:gd name="T35" fmla="*/ 15 h 359"/>
                    <a:gd name="T36" fmla="*/ 24 w 412"/>
                    <a:gd name="T37" fmla="*/ 15 h 359"/>
                    <a:gd name="T38" fmla="*/ 36 w 412"/>
                    <a:gd name="T39" fmla="*/ 15 h 359"/>
                    <a:gd name="T40" fmla="*/ 47 w 412"/>
                    <a:gd name="T41" fmla="*/ 15 h 359"/>
                    <a:gd name="T42" fmla="*/ 59 w 412"/>
                    <a:gd name="T43" fmla="*/ 15 h 359"/>
                    <a:gd name="T44" fmla="*/ 72 w 412"/>
                    <a:gd name="T45" fmla="*/ 15 h 359"/>
                    <a:gd name="T46" fmla="*/ 84 w 412"/>
                    <a:gd name="T47" fmla="*/ 15 h 359"/>
                    <a:gd name="T48" fmla="*/ 97 w 412"/>
                    <a:gd name="T49" fmla="*/ 15 h 359"/>
                    <a:gd name="T50" fmla="*/ 108 w 412"/>
                    <a:gd name="T51" fmla="*/ 15 h 359"/>
                    <a:gd name="T52" fmla="*/ 120 w 412"/>
                    <a:gd name="T53" fmla="*/ 16 h 359"/>
                    <a:gd name="T54" fmla="*/ 133 w 412"/>
                    <a:gd name="T55" fmla="*/ 16 h 359"/>
                    <a:gd name="T56" fmla="*/ 146 w 412"/>
                    <a:gd name="T57" fmla="*/ 16 h 359"/>
                    <a:gd name="T58" fmla="*/ 159 w 412"/>
                    <a:gd name="T59" fmla="*/ 16 h 359"/>
                    <a:gd name="T60" fmla="*/ 171 w 412"/>
                    <a:gd name="T61" fmla="*/ 16 h 359"/>
                    <a:gd name="T62" fmla="*/ 183 w 412"/>
                    <a:gd name="T63" fmla="*/ 16 h 359"/>
                    <a:gd name="T64" fmla="*/ 197 w 412"/>
                    <a:gd name="T65" fmla="*/ 16 h 359"/>
                    <a:gd name="T66" fmla="*/ 205 w 412"/>
                    <a:gd name="T67" fmla="*/ 14 h 359"/>
                    <a:gd name="T68" fmla="*/ 214 w 412"/>
                    <a:gd name="T69" fmla="*/ 12 h 359"/>
                    <a:gd name="T70" fmla="*/ 225 w 412"/>
                    <a:gd name="T71" fmla="*/ 10 h 359"/>
                    <a:gd name="T72" fmla="*/ 237 w 412"/>
                    <a:gd name="T73" fmla="*/ 7 h 359"/>
                    <a:gd name="T74" fmla="*/ 249 w 412"/>
                    <a:gd name="T75" fmla="*/ 5 h 359"/>
                    <a:gd name="T76" fmla="*/ 260 w 412"/>
                    <a:gd name="T77" fmla="*/ 4 h 359"/>
                    <a:gd name="T78" fmla="*/ 274 w 412"/>
                    <a:gd name="T79" fmla="*/ 2 h 359"/>
                    <a:gd name="T80" fmla="*/ 286 w 412"/>
                    <a:gd name="T81" fmla="*/ 0 h 35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2"/>
                    <a:gd name="T124" fmla="*/ 0 h 359"/>
                    <a:gd name="T125" fmla="*/ 412 w 412"/>
                    <a:gd name="T126" fmla="*/ 359 h 35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2" h="359">
                      <a:moveTo>
                        <a:pt x="412" y="0"/>
                      </a:moveTo>
                      <a:lnTo>
                        <a:pt x="383" y="11"/>
                      </a:lnTo>
                      <a:lnTo>
                        <a:pt x="353" y="25"/>
                      </a:lnTo>
                      <a:lnTo>
                        <a:pt x="325" y="39"/>
                      </a:lnTo>
                      <a:lnTo>
                        <a:pt x="297" y="55"/>
                      </a:lnTo>
                      <a:lnTo>
                        <a:pt x="269" y="72"/>
                      </a:lnTo>
                      <a:lnTo>
                        <a:pt x="241" y="91"/>
                      </a:lnTo>
                      <a:lnTo>
                        <a:pt x="213" y="109"/>
                      </a:lnTo>
                      <a:lnTo>
                        <a:pt x="187" y="130"/>
                      </a:lnTo>
                      <a:lnTo>
                        <a:pt x="161" y="151"/>
                      </a:lnTo>
                      <a:lnTo>
                        <a:pt x="135" y="173"/>
                      </a:lnTo>
                      <a:lnTo>
                        <a:pt x="111" y="195"/>
                      </a:lnTo>
                      <a:lnTo>
                        <a:pt x="87" y="219"/>
                      </a:lnTo>
                      <a:lnTo>
                        <a:pt x="64" y="243"/>
                      </a:lnTo>
                      <a:lnTo>
                        <a:pt x="42" y="268"/>
                      </a:lnTo>
                      <a:lnTo>
                        <a:pt x="20" y="293"/>
                      </a:lnTo>
                      <a:lnTo>
                        <a:pt x="0" y="317"/>
                      </a:lnTo>
                      <a:lnTo>
                        <a:pt x="16" y="321"/>
                      </a:lnTo>
                      <a:lnTo>
                        <a:pt x="34" y="323"/>
                      </a:lnTo>
                      <a:lnTo>
                        <a:pt x="52" y="327"/>
                      </a:lnTo>
                      <a:lnTo>
                        <a:pt x="68" y="329"/>
                      </a:lnTo>
                      <a:lnTo>
                        <a:pt x="86" y="332"/>
                      </a:lnTo>
                      <a:lnTo>
                        <a:pt x="103" y="336"/>
                      </a:lnTo>
                      <a:lnTo>
                        <a:pt x="121" y="338"/>
                      </a:lnTo>
                      <a:lnTo>
                        <a:pt x="139" y="340"/>
                      </a:lnTo>
                      <a:lnTo>
                        <a:pt x="156" y="343"/>
                      </a:lnTo>
                      <a:lnTo>
                        <a:pt x="174" y="345"/>
                      </a:lnTo>
                      <a:lnTo>
                        <a:pt x="191" y="348"/>
                      </a:lnTo>
                      <a:lnTo>
                        <a:pt x="210" y="350"/>
                      </a:lnTo>
                      <a:lnTo>
                        <a:pt x="228" y="353"/>
                      </a:lnTo>
                      <a:lnTo>
                        <a:pt x="246" y="355"/>
                      </a:lnTo>
                      <a:lnTo>
                        <a:pt x="264" y="356"/>
                      </a:lnTo>
                      <a:lnTo>
                        <a:pt x="283" y="359"/>
                      </a:lnTo>
                      <a:lnTo>
                        <a:pt x="295" y="311"/>
                      </a:lnTo>
                      <a:lnTo>
                        <a:pt x="308" y="262"/>
                      </a:lnTo>
                      <a:lnTo>
                        <a:pt x="324" y="214"/>
                      </a:lnTo>
                      <a:lnTo>
                        <a:pt x="340" y="166"/>
                      </a:lnTo>
                      <a:lnTo>
                        <a:pt x="358" y="120"/>
                      </a:lnTo>
                      <a:lnTo>
                        <a:pt x="375" y="77"/>
                      </a:lnTo>
                      <a:lnTo>
                        <a:pt x="394" y="37"/>
                      </a:lnTo>
                      <a:lnTo>
                        <a:pt x="412" y="0"/>
                      </a:lnTo>
                      <a:close/>
                    </a:path>
                  </a:pathLst>
                </a:custGeom>
                <a:solidFill>
                  <a:srgbClr val="BBB01F"/>
                </a:solidFill>
                <a:ln w="9525">
                  <a:noFill/>
                  <a:round/>
                  <a:headEnd/>
                  <a:tailEnd/>
                </a:ln>
              </p:spPr>
              <p:txBody>
                <a:bodyPr/>
                <a:lstStyle/>
                <a:p>
                  <a:endParaRPr lang="id-ID"/>
                </a:p>
              </p:txBody>
            </p:sp>
            <p:sp>
              <p:nvSpPr>
                <p:cNvPr id="12" name="Freeform 14"/>
                <p:cNvSpPr>
                  <a:spLocks/>
                </p:cNvSpPr>
                <p:nvPr/>
              </p:nvSpPr>
              <p:spPr bwMode="auto">
                <a:xfrm>
                  <a:off x="2276" y="2388"/>
                  <a:ext cx="367" cy="134"/>
                </a:xfrm>
                <a:custGeom>
                  <a:avLst/>
                  <a:gdLst>
                    <a:gd name="T0" fmla="*/ 0 w 411"/>
                    <a:gd name="T1" fmla="*/ 2 h 378"/>
                    <a:gd name="T2" fmla="*/ 14 w 411"/>
                    <a:gd name="T3" fmla="*/ 3 h 378"/>
                    <a:gd name="T4" fmla="*/ 30 w 411"/>
                    <a:gd name="T5" fmla="*/ 4 h 378"/>
                    <a:gd name="T6" fmla="*/ 46 w 411"/>
                    <a:gd name="T7" fmla="*/ 5 h 378"/>
                    <a:gd name="T8" fmla="*/ 63 w 411"/>
                    <a:gd name="T9" fmla="*/ 6 h 378"/>
                    <a:gd name="T10" fmla="*/ 79 w 411"/>
                    <a:gd name="T11" fmla="*/ 7 h 378"/>
                    <a:gd name="T12" fmla="*/ 96 w 411"/>
                    <a:gd name="T13" fmla="*/ 9 h 378"/>
                    <a:gd name="T14" fmla="*/ 115 w 411"/>
                    <a:gd name="T15" fmla="*/ 10 h 378"/>
                    <a:gd name="T16" fmla="*/ 133 w 411"/>
                    <a:gd name="T17" fmla="*/ 11 h 378"/>
                    <a:gd name="T18" fmla="*/ 152 w 411"/>
                    <a:gd name="T19" fmla="*/ 12 h 378"/>
                    <a:gd name="T20" fmla="*/ 171 w 411"/>
                    <a:gd name="T21" fmla="*/ 12 h 378"/>
                    <a:gd name="T22" fmla="*/ 190 w 411"/>
                    <a:gd name="T23" fmla="*/ 13 h 378"/>
                    <a:gd name="T24" fmla="*/ 212 w 411"/>
                    <a:gd name="T25" fmla="*/ 14 h 378"/>
                    <a:gd name="T26" fmla="*/ 230 w 411"/>
                    <a:gd name="T27" fmla="*/ 15 h 378"/>
                    <a:gd name="T28" fmla="*/ 251 w 411"/>
                    <a:gd name="T29" fmla="*/ 16 h 378"/>
                    <a:gd name="T30" fmla="*/ 272 w 411"/>
                    <a:gd name="T31" fmla="*/ 16 h 378"/>
                    <a:gd name="T32" fmla="*/ 293 w 411"/>
                    <a:gd name="T33" fmla="*/ 17 h 378"/>
                    <a:gd name="T34" fmla="*/ 280 w 411"/>
                    <a:gd name="T35" fmla="*/ 15 h 378"/>
                    <a:gd name="T36" fmla="*/ 268 w 411"/>
                    <a:gd name="T37" fmla="*/ 13 h 378"/>
                    <a:gd name="T38" fmla="*/ 255 w 411"/>
                    <a:gd name="T39" fmla="*/ 11 h 378"/>
                    <a:gd name="T40" fmla="*/ 242 w 411"/>
                    <a:gd name="T41" fmla="*/ 9 h 378"/>
                    <a:gd name="T42" fmla="*/ 230 w 411"/>
                    <a:gd name="T43" fmla="*/ 7 h 378"/>
                    <a:gd name="T44" fmla="*/ 221 w 411"/>
                    <a:gd name="T45" fmla="*/ 4 h 378"/>
                    <a:gd name="T46" fmla="*/ 212 w 411"/>
                    <a:gd name="T47" fmla="*/ 2 h 378"/>
                    <a:gd name="T48" fmla="*/ 203 w 411"/>
                    <a:gd name="T49" fmla="*/ 0 h 378"/>
                    <a:gd name="T50" fmla="*/ 190 w 411"/>
                    <a:gd name="T51" fmla="*/ 0 h 378"/>
                    <a:gd name="T52" fmla="*/ 176 w 411"/>
                    <a:gd name="T53" fmla="*/ 0 h 378"/>
                    <a:gd name="T54" fmla="*/ 163 w 411"/>
                    <a:gd name="T55" fmla="*/ 0 h 378"/>
                    <a:gd name="T56" fmla="*/ 151 w 411"/>
                    <a:gd name="T57" fmla="*/ 0 h 378"/>
                    <a:gd name="T58" fmla="*/ 138 w 411"/>
                    <a:gd name="T59" fmla="*/ 0 h 378"/>
                    <a:gd name="T60" fmla="*/ 125 w 411"/>
                    <a:gd name="T61" fmla="*/ 1 h 378"/>
                    <a:gd name="T62" fmla="*/ 113 w 411"/>
                    <a:gd name="T63" fmla="*/ 1 h 378"/>
                    <a:gd name="T64" fmla="*/ 100 w 411"/>
                    <a:gd name="T65" fmla="*/ 1 h 378"/>
                    <a:gd name="T66" fmla="*/ 88 w 411"/>
                    <a:gd name="T67" fmla="*/ 1 h 378"/>
                    <a:gd name="T68" fmla="*/ 75 w 411"/>
                    <a:gd name="T69" fmla="*/ 1 h 378"/>
                    <a:gd name="T70" fmla="*/ 63 w 411"/>
                    <a:gd name="T71" fmla="*/ 1 h 378"/>
                    <a:gd name="T72" fmla="*/ 50 w 411"/>
                    <a:gd name="T73" fmla="*/ 1 h 378"/>
                    <a:gd name="T74" fmla="*/ 37 w 411"/>
                    <a:gd name="T75" fmla="*/ 1 h 378"/>
                    <a:gd name="T76" fmla="*/ 25 w 411"/>
                    <a:gd name="T77" fmla="*/ 2 h 378"/>
                    <a:gd name="T78" fmla="*/ 13 w 411"/>
                    <a:gd name="T79" fmla="*/ 2 h 378"/>
                    <a:gd name="T80" fmla="*/ 0 w 411"/>
                    <a:gd name="T81" fmla="*/ 2 h 37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1"/>
                    <a:gd name="T124" fmla="*/ 0 h 378"/>
                    <a:gd name="T125" fmla="*/ 411 w 411"/>
                    <a:gd name="T126" fmla="*/ 378 h 37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1" h="378">
                      <a:moveTo>
                        <a:pt x="0" y="44"/>
                      </a:moveTo>
                      <a:lnTo>
                        <a:pt x="20" y="69"/>
                      </a:lnTo>
                      <a:lnTo>
                        <a:pt x="42" y="94"/>
                      </a:lnTo>
                      <a:lnTo>
                        <a:pt x="64" y="120"/>
                      </a:lnTo>
                      <a:lnTo>
                        <a:pt x="87" y="144"/>
                      </a:lnTo>
                      <a:lnTo>
                        <a:pt x="111" y="169"/>
                      </a:lnTo>
                      <a:lnTo>
                        <a:pt x="136" y="193"/>
                      </a:lnTo>
                      <a:lnTo>
                        <a:pt x="161" y="217"/>
                      </a:lnTo>
                      <a:lnTo>
                        <a:pt x="187" y="240"/>
                      </a:lnTo>
                      <a:lnTo>
                        <a:pt x="213" y="261"/>
                      </a:lnTo>
                      <a:lnTo>
                        <a:pt x="240" y="282"/>
                      </a:lnTo>
                      <a:lnTo>
                        <a:pt x="268" y="302"/>
                      </a:lnTo>
                      <a:lnTo>
                        <a:pt x="297" y="320"/>
                      </a:lnTo>
                      <a:lnTo>
                        <a:pt x="324" y="337"/>
                      </a:lnTo>
                      <a:lnTo>
                        <a:pt x="353" y="352"/>
                      </a:lnTo>
                      <a:lnTo>
                        <a:pt x="383" y="366"/>
                      </a:lnTo>
                      <a:lnTo>
                        <a:pt x="411" y="378"/>
                      </a:lnTo>
                      <a:lnTo>
                        <a:pt x="394" y="340"/>
                      </a:lnTo>
                      <a:lnTo>
                        <a:pt x="376" y="297"/>
                      </a:lnTo>
                      <a:lnTo>
                        <a:pt x="358" y="251"/>
                      </a:lnTo>
                      <a:lnTo>
                        <a:pt x="341" y="202"/>
                      </a:lnTo>
                      <a:lnTo>
                        <a:pt x="324" y="152"/>
                      </a:lnTo>
                      <a:lnTo>
                        <a:pt x="310" y="100"/>
                      </a:lnTo>
                      <a:lnTo>
                        <a:pt x="297" y="50"/>
                      </a:lnTo>
                      <a:lnTo>
                        <a:pt x="285" y="0"/>
                      </a:lnTo>
                      <a:lnTo>
                        <a:pt x="266" y="3"/>
                      </a:lnTo>
                      <a:lnTo>
                        <a:pt x="248" y="4"/>
                      </a:lnTo>
                      <a:lnTo>
                        <a:pt x="229" y="7"/>
                      </a:lnTo>
                      <a:lnTo>
                        <a:pt x="212" y="9"/>
                      </a:lnTo>
                      <a:lnTo>
                        <a:pt x="193" y="12"/>
                      </a:lnTo>
                      <a:lnTo>
                        <a:pt x="176" y="14"/>
                      </a:lnTo>
                      <a:lnTo>
                        <a:pt x="158" y="16"/>
                      </a:lnTo>
                      <a:lnTo>
                        <a:pt x="140" y="19"/>
                      </a:lnTo>
                      <a:lnTo>
                        <a:pt x="123" y="21"/>
                      </a:lnTo>
                      <a:lnTo>
                        <a:pt x="105" y="24"/>
                      </a:lnTo>
                      <a:lnTo>
                        <a:pt x="87" y="28"/>
                      </a:lnTo>
                      <a:lnTo>
                        <a:pt x="70" y="30"/>
                      </a:lnTo>
                      <a:lnTo>
                        <a:pt x="52" y="34"/>
                      </a:lnTo>
                      <a:lnTo>
                        <a:pt x="35" y="37"/>
                      </a:lnTo>
                      <a:lnTo>
                        <a:pt x="18" y="40"/>
                      </a:lnTo>
                      <a:lnTo>
                        <a:pt x="0" y="44"/>
                      </a:lnTo>
                      <a:close/>
                    </a:path>
                  </a:pathLst>
                </a:custGeom>
                <a:solidFill>
                  <a:srgbClr val="BBB01F"/>
                </a:solidFill>
                <a:ln w="9525">
                  <a:noFill/>
                  <a:round/>
                  <a:headEnd/>
                  <a:tailEnd/>
                </a:ln>
              </p:spPr>
              <p:txBody>
                <a:bodyPr/>
                <a:lstStyle/>
                <a:p>
                  <a:endParaRPr lang="id-ID"/>
                </a:p>
              </p:txBody>
            </p:sp>
            <p:sp>
              <p:nvSpPr>
                <p:cNvPr id="13" name="Freeform 15"/>
                <p:cNvSpPr>
                  <a:spLocks/>
                </p:cNvSpPr>
                <p:nvPr/>
              </p:nvSpPr>
              <p:spPr bwMode="auto">
                <a:xfrm>
                  <a:off x="2079" y="2186"/>
                  <a:ext cx="426" cy="171"/>
                </a:xfrm>
                <a:custGeom>
                  <a:avLst/>
                  <a:gdLst>
                    <a:gd name="T0" fmla="*/ 309 w 481"/>
                    <a:gd name="T1" fmla="*/ 0 h 478"/>
                    <a:gd name="T2" fmla="*/ 0 w 481"/>
                    <a:gd name="T3" fmla="*/ 0 h 478"/>
                    <a:gd name="T4" fmla="*/ 4 w 481"/>
                    <a:gd name="T5" fmla="*/ 3 h 478"/>
                    <a:gd name="T6" fmla="*/ 10 w 481"/>
                    <a:gd name="T7" fmla="*/ 6 h 478"/>
                    <a:gd name="T8" fmla="*/ 19 w 481"/>
                    <a:gd name="T9" fmla="*/ 9 h 478"/>
                    <a:gd name="T10" fmla="*/ 30 w 481"/>
                    <a:gd name="T11" fmla="*/ 11 h 478"/>
                    <a:gd name="T12" fmla="*/ 44 w 481"/>
                    <a:gd name="T13" fmla="*/ 14 h 478"/>
                    <a:gd name="T14" fmla="*/ 58 w 481"/>
                    <a:gd name="T15" fmla="*/ 17 h 478"/>
                    <a:gd name="T16" fmla="*/ 76 w 481"/>
                    <a:gd name="T17" fmla="*/ 19 h 478"/>
                    <a:gd name="T18" fmla="*/ 97 w 481"/>
                    <a:gd name="T19" fmla="*/ 22 h 478"/>
                    <a:gd name="T20" fmla="*/ 112 w 481"/>
                    <a:gd name="T21" fmla="*/ 21 h 478"/>
                    <a:gd name="T22" fmla="*/ 125 w 481"/>
                    <a:gd name="T23" fmla="*/ 21 h 478"/>
                    <a:gd name="T24" fmla="*/ 139 w 481"/>
                    <a:gd name="T25" fmla="*/ 21 h 478"/>
                    <a:gd name="T26" fmla="*/ 154 w 481"/>
                    <a:gd name="T27" fmla="*/ 21 h 478"/>
                    <a:gd name="T28" fmla="*/ 168 w 481"/>
                    <a:gd name="T29" fmla="*/ 21 h 478"/>
                    <a:gd name="T30" fmla="*/ 182 w 481"/>
                    <a:gd name="T31" fmla="*/ 21 h 478"/>
                    <a:gd name="T32" fmla="*/ 198 w 481"/>
                    <a:gd name="T33" fmla="*/ 21 h 478"/>
                    <a:gd name="T34" fmla="*/ 213 w 481"/>
                    <a:gd name="T35" fmla="*/ 20 h 478"/>
                    <a:gd name="T36" fmla="*/ 228 w 481"/>
                    <a:gd name="T37" fmla="*/ 20 h 478"/>
                    <a:gd name="T38" fmla="*/ 243 w 481"/>
                    <a:gd name="T39" fmla="*/ 20 h 478"/>
                    <a:gd name="T40" fmla="*/ 258 w 481"/>
                    <a:gd name="T41" fmla="*/ 20 h 478"/>
                    <a:gd name="T42" fmla="*/ 273 w 481"/>
                    <a:gd name="T43" fmla="*/ 20 h 478"/>
                    <a:gd name="T44" fmla="*/ 289 w 481"/>
                    <a:gd name="T45" fmla="*/ 20 h 478"/>
                    <a:gd name="T46" fmla="*/ 304 w 481"/>
                    <a:gd name="T47" fmla="*/ 19 h 478"/>
                    <a:gd name="T48" fmla="*/ 319 w 481"/>
                    <a:gd name="T49" fmla="*/ 19 h 478"/>
                    <a:gd name="T50" fmla="*/ 334 w 481"/>
                    <a:gd name="T51" fmla="*/ 19 h 478"/>
                    <a:gd name="T52" fmla="*/ 329 w 481"/>
                    <a:gd name="T53" fmla="*/ 17 h 478"/>
                    <a:gd name="T54" fmla="*/ 325 w 481"/>
                    <a:gd name="T55" fmla="*/ 15 h 478"/>
                    <a:gd name="T56" fmla="*/ 320 w 481"/>
                    <a:gd name="T57" fmla="*/ 12 h 478"/>
                    <a:gd name="T58" fmla="*/ 318 w 481"/>
                    <a:gd name="T59" fmla="*/ 10 h 478"/>
                    <a:gd name="T60" fmla="*/ 314 w 481"/>
                    <a:gd name="T61" fmla="*/ 7 h 478"/>
                    <a:gd name="T62" fmla="*/ 312 w 481"/>
                    <a:gd name="T63" fmla="*/ 5 h 478"/>
                    <a:gd name="T64" fmla="*/ 311 w 481"/>
                    <a:gd name="T65" fmla="*/ 3 h 478"/>
                    <a:gd name="T66" fmla="*/ 309 w 481"/>
                    <a:gd name="T67" fmla="*/ 0 h 4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81"/>
                    <a:gd name="T103" fmla="*/ 0 h 478"/>
                    <a:gd name="T104" fmla="*/ 481 w 481"/>
                    <a:gd name="T105" fmla="*/ 478 h 4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81" h="478">
                      <a:moveTo>
                        <a:pt x="445" y="0"/>
                      </a:moveTo>
                      <a:lnTo>
                        <a:pt x="0" y="0"/>
                      </a:lnTo>
                      <a:lnTo>
                        <a:pt x="5" y="65"/>
                      </a:lnTo>
                      <a:lnTo>
                        <a:pt x="14" y="129"/>
                      </a:lnTo>
                      <a:lnTo>
                        <a:pt x="27" y="190"/>
                      </a:lnTo>
                      <a:lnTo>
                        <a:pt x="43" y="252"/>
                      </a:lnTo>
                      <a:lnTo>
                        <a:pt x="63" y="311"/>
                      </a:lnTo>
                      <a:lnTo>
                        <a:pt x="85" y="369"/>
                      </a:lnTo>
                      <a:lnTo>
                        <a:pt x="110" y="424"/>
                      </a:lnTo>
                      <a:lnTo>
                        <a:pt x="139" y="478"/>
                      </a:lnTo>
                      <a:lnTo>
                        <a:pt x="160" y="473"/>
                      </a:lnTo>
                      <a:lnTo>
                        <a:pt x="179" y="470"/>
                      </a:lnTo>
                      <a:lnTo>
                        <a:pt x="200" y="465"/>
                      </a:lnTo>
                      <a:lnTo>
                        <a:pt x="221" y="461"/>
                      </a:lnTo>
                      <a:lnTo>
                        <a:pt x="242" y="456"/>
                      </a:lnTo>
                      <a:lnTo>
                        <a:pt x="263" y="452"/>
                      </a:lnTo>
                      <a:lnTo>
                        <a:pt x="285" y="449"/>
                      </a:lnTo>
                      <a:lnTo>
                        <a:pt x="306" y="445"/>
                      </a:lnTo>
                      <a:lnTo>
                        <a:pt x="328" y="441"/>
                      </a:lnTo>
                      <a:lnTo>
                        <a:pt x="349" y="439"/>
                      </a:lnTo>
                      <a:lnTo>
                        <a:pt x="371" y="435"/>
                      </a:lnTo>
                      <a:lnTo>
                        <a:pt x="393" y="433"/>
                      </a:lnTo>
                      <a:lnTo>
                        <a:pt x="415" y="429"/>
                      </a:lnTo>
                      <a:lnTo>
                        <a:pt x="437" y="426"/>
                      </a:lnTo>
                      <a:lnTo>
                        <a:pt x="459" y="424"/>
                      </a:lnTo>
                      <a:lnTo>
                        <a:pt x="481" y="422"/>
                      </a:lnTo>
                      <a:lnTo>
                        <a:pt x="473" y="370"/>
                      </a:lnTo>
                      <a:lnTo>
                        <a:pt x="467" y="318"/>
                      </a:lnTo>
                      <a:lnTo>
                        <a:pt x="461" y="267"/>
                      </a:lnTo>
                      <a:lnTo>
                        <a:pt x="457" y="214"/>
                      </a:lnTo>
                      <a:lnTo>
                        <a:pt x="452" y="160"/>
                      </a:lnTo>
                      <a:lnTo>
                        <a:pt x="449" y="107"/>
                      </a:lnTo>
                      <a:lnTo>
                        <a:pt x="447" y="54"/>
                      </a:lnTo>
                      <a:lnTo>
                        <a:pt x="445" y="0"/>
                      </a:lnTo>
                      <a:close/>
                    </a:path>
                  </a:pathLst>
                </a:custGeom>
                <a:solidFill>
                  <a:srgbClr val="BBB01F"/>
                </a:solidFill>
                <a:ln w="9525">
                  <a:noFill/>
                  <a:round/>
                  <a:headEnd/>
                  <a:tailEnd/>
                </a:ln>
              </p:spPr>
              <p:txBody>
                <a:bodyPr/>
                <a:lstStyle/>
                <a:p>
                  <a:endParaRPr lang="id-ID"/>
                </a:p>
              </p:txBody>
            </p:sp>
            <p:sp>
              <p:nvSpPr>
                <p:cNvPr id="14" name="Freeform 16"/>
                <p:cNvSpPr>
                  <a:spLocks/>
                </p:cNvSpPr>
                <p:nvPr/>
              </p:nvSpPr>
              <p:spPr bwMode="auto">
                <a:xfrm>
                  <a:off x="2600" y="1782"/>
                  <a:ext cx="529" cy="158"/>
                </a:xfrm>
                <a:custGeom>
                  <a:avLst/>
                  <a:gdLst>
                    <a:gd name="T0" fmla="*/ 348 w 523"/>
                    <a:gd name="T1" fmla="*/ 1 h 444"/>
                    <a:gd name="T2" fmla="*/ 327 w 523"/>
                    <a:gd name="T3" fmla="*/ 1 h 444"/>
                    <a:gd name="T4" fmla="*/ 303 w 523"/>
                    <a:gd name="T5" fmla="*/ 0 h 444"/>
                    <a:gd name="T6" fmla="*/ 283 w 523"/>
                    <a:gd name="T7" fmla="*/ 0 h 444"/>
                    <a:gd name="T8" fmla="*/ 262 w 523"/>
                    <a:gd name="T9" fmla="*/ 0 h 444"/>
                    <a:gd name="T10" fmla="*/ 240 w 523"/>
                    <a:gd name="T11" fmla="*/ 0 h 444"/>
                    <a:gd name="T12" fmla="*/ 216 w 523"/>
                    <a:gd name="T13" fmla="*/ 1 h 444"/>
                    <a:gd name="T14" fmla="*/ 194 w 523"/>
                    <a:gd name="T15" fmla="*/ 1 h 444"/>
                    <a:gd name="T16" fmla="*/ 171 w 523"/>
                    <a:gd name="T17" fmla="*/ 2 h 444"/>
                    <a:gd name="T18" fmla="*/ 145 w 523"/>
                    <a:gd name="T19" fmla="*/ 4 h 444"/>
                    <a:gd name="T20" fmla="*/ 118 w 523"/>
                    <a:gd name="T21" fmla="*/ 6 h 444"/>
                    <a:gd name="T22" fmla="*/ 95 w 523"/>
                    <a:gd name="T23" fmla="*/ 7 h 444"/>
                    <a:gd name="T24" fmla="*/ 73 w 523"/>
                    <a:gd name="T25" fmla="*/ 10 h 444"/>
                    <a:gd name="T26" fmla="*/ 51 w 523"/>
                    <a:gd name="T27" fmla="*/ 12 h 444"/>
                    <a:gd name="T28" fmla="*/ 28 w 523"/>
                    <a:gd name="T29" fmla="*/ 15 h 444"/>
                    <a:gd name="T30" fmla="*/ 9 w 523"/>
                    <a:gd name="T31" fmla="*/ 18 h 444"/>
                    <a:gd name="T32" fmla="*/ 15 w 523"/>
                    <a:gd name="T33" fmla="*/ 20 h 444"/>
                    <a:gd name="T34" fmla="*/ 43 w 523"/>
                    <a:gd name="T35" fmla="*/ 20 h 444"/>
                    <a:gd name="T36" fmla="*/ 76 w 523"/>
                    <a:gd name="T37" fmla="*/ 20 h 444"/>
                    <a:gd name="T38" fmla="*/ 105 w 523"/>
                    <a:gd name="T39" fmla="*/ 20 h 444"/>
                    <a:gd name="T40" fmla="*/ 135 w 523"/>
                    <a:gd name="T41" fmla="*/ 20 h 444"/>
                    <a:gd name="T42" fmla="*/ 166 w 523"/>
                    <a:gd name="T43" fmla="*/ 20 h 444"/>
                    <a:gd name="T44" fmla="*/ 195 w 523"/>
                    <a:gd name="T45" fmla="*/ 20 h 444"/>
                    <a:gd name="T46" fmla="*/ 227 w 523"/>
                    <a:gd name="T47" fmla="*/ 20 h 444"/>
                    <a:gd name="T48" fmla="*/ 260 w 523"/>
                    <a:gd name="T49" fmla="*/ 20 h 444"/>
                    <a:gd name="T50" fmla="*/ 297 w 523"/>
                    <a:gd name="T51" fmla="*/ 20 h 444"/>
                    <a:gd name="T52" fmla="*/ 337 w 523"/>
                    <a:gd name="T53" fmla="*/ 20 h 444"/>
                    <a:gd name="T54" fmla="*/ 374 w 523"/>
                    <a:gd name="T55" fmla="*/ 20 h 444"/>
                    <a:gd name="T56" fmla="*/ 413 w 523"/>
                    <a:gd name="T57" fmla="*/ 20 h 444"/>
                    <a:gd name="T58" fmla="*/ 449 w 523"/>
                    <a:gd name="T59" fmla="*/ 20 h 444"/>
                    <a:gd name="T60" fmla="*/ 487 w 523"/>
                    <a:gd name="T61" fmla="*/ 20 h 444"/>
                    <a:gd name="T62" fmla="*/ 524 w 523"/>
                    <a:gd name="T63" fmla="*/ 20 h 444"/>
                    <a:gd name="T64" fmla="*/ 533 w 523"/>
                    <a:gd name="T65" fmla="*/ 18 h 444"/>
                    <a:gd name="T66" fmla="*/ 514 w 523"/>
                    <a:gd name="T67" fmla="*/ 15 h 444"/>
                    <a:gd name="T68" fmla="*/ 493 w 523"/>
                    <a:gd name="T69" fmla="*/ 12 h 444"/>
                    <a:gd name="T70" fmla="*/ 470 w 523"/>
                    <a:gd name="T71" fmla="*/ 10 h 444"/>
                    <a:gd name="T72" fmla="*/ 447 w 523"/>
                    <a:gd name="T73" fmla="*/ 7 h 444"/>
                    <a:gd name="T74" fmla="*/ 424 w 523"/>
                    <a:gd name="T75" fmla="*/ 5 h 444"/>
                    <a:gd name="T76" fmla="*/ 398 w 523"/>
                    <a:gd name="T77" fmla="*/ 4 h 444"/>
                    <a:gd name="T78" fmla="*/ 371 w 523"/>
                    <a:gd name="T79" fmla="*/ 2 h 44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23"/>
                    <a:gd name="T121" fmla="*/ 0 h 444"/>
                    <a:gd name="T122" fmla="*/ 523 w 523"/>
                    <a:gd name="T123" fmla="*/ 444 h 44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23" h="444">
                      <a:moveTo>
                        <a:pt x="347" y="40"/>
                      </a:moveTo>
                      <a:lnTo>
                        <a:pt x="336" y="31"/>
                      </a:lnTo>
                      <a:lnTo>
                        <a:pt x="326" y="23"/>
                      </a:lnTo>
                      <a:lnTo>
                        <a:pt x="315" y="16"/>
                      </a:lnTo>
                      <a:lnTo>
                        <a:pt x="305" y="10"/>
                      </a:lnTo>
                      <a:lnTo>
                        <a:pt x="294" y="6"/>
                      </a:lnTo>
                      <a:lnTo>
                        <a:pt x="285" y="2"/>
                      </a:lnTo>
                      <a:lnTo>
                        <a:pt x="274" y="1"/>
                      </a:lnTo>
                      <a:lnTo>
                        <a:pt x="264" y="0"/>
                      </a:lnTo>
                      <a:lnTo>
                        <a:pt x="253" y="1"/>
                      </a:lnTo>
                      <a:lnTo>
                        <a:pt x="242" y="2"/>
                      </a:lnTo>
                      <a:lnTo>
                        <a:pt x="231" y="6"/>
                      </a:lnTo>
                      <a:lnTo>
                        <a:pt x="221" y="11"/>
                      </a:lnTo>
                      <a:lnTo>
                        <a:pt x="210" y="17"/>
                      </a:lnTo>
                      <a:lnTo>
                        <a:pt x="199" y="24"/>
                      </a:lnTo>
                      <a:lnTo>
                        <a:pt x="188" y="33"/>
                      </a:lnTo>
                      <a:lnTo>
                        <a:pt x="177" y="43"/>
                      </a:lnTo>
                      <a:lnTo>
                        <a:pt x="165" y="56"/>
                      </a:lnTo>
                      <a:lnTo>
                        <a:pt x="151" y="71"/>
                      </a:lnTo>
                      <a:lnTo>
                        <a:pt x="139" y="87"/>
                      </a:lnTo>
                      <a:lnTo>
                        <a:pt x="127" y="106"/>
                      </a:lnTo>
                      <a:lnTo>
                        <a:pt x="115" y="124"/>
                      </a:lnTo>
                      <a:lnTo>
                        <a:pt x="104" y="146"/>
                      </a:lnTo>
                      <a:lnTo>
                        <a:pt x="92" y="168"/>
                      </a:lnTo>
                      <a:lnTo>
                        <a:pt x="81" y="193"/>
                      </a:lnTo>
                      <a:lnTo>
                        <a:pt x="70" y="217"/>
                      </a:lnTo>
                      <a:lnTo>
                        <a:pt x="59" y="244"/>
                      </a:lnTo>
                      <a:lnTo>
                        <a:pt x="48" y="273"/>
                      </a:lnTo>
                      <a:lnTo>
                        <a:pt x="38" y="303"/>
                      </a:lnTo>
                      <a:lnTo>
                        <a:pt x="28" y="334"/>
                      </a:lnTo>
                      <a:lnTo>
                        <a:pt x="18" y="366"/>
                      </a:lnTo>
                      <a:lnTo>
                        <a:pt x="9" y="401"/>
                      </a:lnTo>
                      <a:lnTo>
                        <a:pt x="0" y="435"/>
                      </a:lnTo>
                      <a:lnTo>
                        <a:pt x="15" y="436"/>
                      </a:lnTo>
                      <a:lnTo>
                        <a:pt x="29" y="436"/>
                      </a:lnTo>
                      <a:lnTo>
                        <a:pt x="43" y="437"/>
                      </a:lnTo>
                      <a:lnTo>
                        <a:pt x="59" y="439"/>
                      </a:lnTo>
                      <a:lnTo>
                        <a:pt x="73" y="439"/>
                      </a:lnTo>
                      <a:lnTo>
                        <a:pt x="87" y="440"/>
                      </a:lnTo>
                      <a:lnTo>
                        <a:pt x="102" y="441"/>
                      </a:lnTo>
                      <a:lnTo>
                        <a:pt x="116" y="441"/>
                      </a:lnTo>
                      <a:lnTo>
                        <a:pt x="130" y="441"/>
                      </a:lnTo>
                      <a:lnTo>
                        <a:pt x="145" y="442"/>
                      </a:lnTo>
                      <a:lnTo>
                        <a:pt x="160" y="442"/>
                      </a:lnTo>
                      <a:lnTo>
                        <a:pt x="174" y="442"/>
                      </a:lnTo>
                      <a:lnTo>
                        <a:pt x="189" y="444"/>
                      </a:lnTo>
                      <a:lnTo>
                        <a:pt x="203" y="444"/>
                      </a:lnTo>
                      <a:lnTo>
                        <a:pt x="218" y="444"/>
                      </a:lnTo>
                      <a:lnTo>
                        <a:pt x="233" y="444"/>
                      </a:lnTo>
                      <a:lnTo>
                        <a:pt x="251" y="444"/>
                      </a:lnTo>
                      <a:lnTo>
                        <a:pt x="270" y="444"/>
                      </a:lnTo>
                      <a:lnTo>
                        <a:pt x="288" y="444"/>
                      </a:lnTo>
                      <a:lnTo>
                        <a:pt x="307" y="442"/>
                      </a:lnTo>
                      <a:lnTo>
                        <a:pt x="325" y="442"/>
                      </a:lnTo>
                      <a:lnTo>
                        <a:pt x="344" y="441"/>
                      </a:lnTo>
                      <a:lnTo>
                        <a:pt x="362" y="441"/>
                      </a:lnTo>
                      <a:lnTo>
                        <a:pt x="380" y="440"/>
                      </a:lnTo>
                      <a:lnTo>
                        <a:pt x="398" y="440"/>
                      </a:lnTo>
                      <a:lnTo>
                        <a:pt x="417" y="439"/>
                      </a:lnTo>
                      <a:lnTo>
                        <a:pt x="434" y="437"/>
                      </a:lnTo>
                      <a:lnTo>
                        <a:pt x="453" y="436"/>
                      </a:lnTo>
                      <a:lnTo>
                        <a:pt x="471" y="435"/>
                      </a:lnTo>
                      <a:lnTo>
                        <a:pt x="488" y="434"/>
                      </a:lnTo>
                      <a:lnTo>
                        <a:pt x="506" y="433"/>
                      </a:lnTo>
                      <a:lnTo>
                        <a:pt x="523" y="431"/>
                      </a:lnTo>
                      <a:lnTo>
                        <a:pt x="515" y="396"/>
                      </a:lnTo>
                      <a:lnTo>
                        <a:pt x="506" y="362"/>
                      </a:lnTo>
                      <a:lnTo>
                        <a:pt x="496" y="329"/>
                      </a:lnTo>
                      <a:lnTo>
                        <a:pt x="486" y="299"/>
                      </a:lnTo>
                      <a:lnTo>
                        <a:pt x="476" y="269"/>
                      </a:lnTo>
                      <a:lnTo>
                        <a:pt x="465" y="241"/>
                      </a:lnTo>
                      <a:lnTo>
                        <a:pt x="455" y="214"/>
                      </a:lnTo>
                      <a:lnTo>
                        <a:pt x="444" y="188"/>
                      </a:lnTo>
                      <a:lnTo>
                        <a:pt x="432" y="163"/>
                      </a:lnTo>
                      <a:lnTo>
                        <a:pt x="421" y="141"/>
                      </a:lnTo>
                      <a:lnTo>
                        <a:pt x="409" y="120"/>
                      </a:lnTo>
                      <a:lnTo>
                        <a:pt x="397" y="101"/>
                      </a:lnTo>
                      <a:lnTo>
                        <a:pt x="385" y="83"/>
                      </a:lnTo>
                      <a:lnTo>
                        <a:pt x="373" y="67"/>
                      </a:lnTo>
                      <a:lnTo>
                        <a:pt x="359" y="53"/>
                      </a:lnTo>
                      <a:lnTo>
                        <a:pt x="347" y="40"/>
                      </a:lnTo>
                      <a:close/>
                    </a:path>
                  </a:pathLst>
                </a:custGeom>
                <a:solidFill>
                  <a:srgbClr val="BBB01F"/>
                </a:solidFill>
                <a:ln w="9525">
                  <a:noFill/>
                  <a:round/>
                  <a:headEnd/>
                  <a:tailEnd/>
                </a:ln>
              </p:spPr>
              <p:txBody>
                <a:bodyPr/>
                <a:lstStyle/>
                <a:p>
                  <a:endParaRPr lang="id-ID"/>
                </a:p>
              </p:txBody>
            </p:sp>
            <p:sp>
              <p:nvSpPr>
                <p:cNvPr id="15" name="Freeform 17"/>
                <p:cNvSpPr>
                  <a:spLocks/>
                </p:cNvSpPr>
                <p:nvPr/>
              </p:nvSpPr>
              <p:spPr bwMode="auto">
                <a:xfrm>
                  <a:off x="2535" y="1987"/>
                  <a:ext cx="660" cy="149"/>
                </a:xfrm>
                <a:custGeom>
                  <a:avLst/>
                  <a:gdLst>
                    <a:gd name="T0" fmla="*/ 629 w 656"/>
                    <a:gd name="T1" fmla="*/ 0 h 416"/>
                    <a:gd name="T2" fmla="*/ 609 w 656"/>
                    <a:gd name="T3" fmla="*/ 0 h 416"/>
                    <a:gd name="T4" fmla="*/ 591 w 656"/>
                    <a:gd name="T5" fmla="*/ 0 h 416"/>
                    <a:gd name="T6" fmla="*/ 568 w 656"/>
                    <a:gd name="T7" fmla="*/ 0 h 416"/>
                    <a:gd name="T8" fmla="*/ 548 w 656"/>
                    <a:gd name="T9" fmla="*/ 0 h 416"/>
                    <a:gd name="T10" fmla="*/ 528 w 656"/>
                    <a:gd name="T11" fmla="*/ 0 h 416"/>
                    <a:gd name="T12" fmla="*/ 508 w 656"/>
                    <a:gd name="T13" fmla="*/ 0 h 416"/>
                    <a:gd name="T14" fmla="*/ 488 w 656"/>
                    <a:gd name="T15" fmla="*/ 0 h 416"/>
                    <a:gd name="T16" fmla="*/ 469 w 656"/>
                    <a:gd name="T17" fmla="*/ 0 h 416"/>
                    <a:gd name="T18" fmla="*/ 449 w 656"/>
                    <a:gd name="T19" fmla="*/ 1 h 416"/>
                    <a:gd name="T20" fmla="*/ 428 w 656"/>
                    <a:gd name="T21" fmla="*/ 1 h 416"/>
                    <a:gd name="T22" fmla="*/ 405 w 656"/>
                    <a:gd name="T23" fmla="*/ 1 h 416"/>
                    <a:gd name="T24" fmla="*/ 385 w 656"/>
                    <a:gd name="T25" fmla="*/ 1 h 416"/>
                    <a:gd name="T26" fmla="*/ 364 w 656"/>
                    <a:gd name="T27" fmla="*/ 1 h 416"/>
                    <a:gd name="T28" fmla="*/ 345 w 656"/>
                    <a:gd name="T29" fmla="*/ 1 h 416"/>
                    <a:gd name="T30" fmla="*/ 325 w 656"/>
                    <a:gd name="T31" fmla="*/ 1 h 416"/>
                    <a:gd name="T32" fmla="*/ 304 w 656"/>
                    <a:gd name="T33" fmla="*/ 1 h 416"/>
                    <a:gd name="T34" fmla="*/ 287 w 656"/>
                    <a:gd name="T35" fmla="*/ 1 h 416"/>
                    <a:gd name="T36" fmla="*/ 271 w 656"/>
                    <a:gd name="T37" fmla="*/ 1 h 416"/>
                    <a:gd name="T38" fmla="*/ 254 w 656"/>
                    <a:gd name="T39" fmla="*/ 1 h 416"/>
                    <a:gd name="T40" fmla="*/ 235 w 656"/>
                    <a:gd name="T41" fmla="*/ 1 h 416"/>
                    <a:gd name="T42" fmla="*/ 218 w 656"/>
                    <a:gd name="T43" fmla="*/ 1 h 416"/>
                    <a:gd name="T44" fmla="*/ 202 w 656"/>
                    <a:gd name="T45" fmla="*/ 1 h 416"/>
                    <a:gd name="T46" fmla="*/ 186 w 656"/>
                    <a:gd name="T47" fmla="*/ 1 h 416"/>
                    <a:gd name="T48" fmla="*/ 170 w 656"/>
                    <a:gd name="T49" fmla="*/ 1 h 416"/>
                    <a:gd name="T50" fmla="*/ 153 w 656"/>
                    <a:gd name="T51" fmla="*/ 0 h 416"/>
                    <a:gd name="T52" fmla="*/ 137 w 656"/>
                    <a:gd name="T53" fmla="*/ 0 h 416"/>
                    <a:gd name="T54" fmla="*/ 121 w 656"/>
                    <a:gd name="T55" fmla="*/ 0 h 416"/>
                    <a:gd name="T56" fmla="*/ 105 w 656"/>
                    <a:gd name="T57" fmla="*/ 0 h 416"/>
                    <a:gd name="T58" fmla="*/ 89 w 656"/>
                    <a:gd name="T59" fmla="*/ 0 h 416"/>
                    <a:gd name="T60" fmla="*/ 70 w 656"/>
                    <a:gd name="T61" fmla="*/ 0 h 416"/>
                    <a:gd name="T62" fmla="*/ 53 w 656"/>
                    <a:gd name="T63" fmla="*/ 0 h 416"/>
                    <a:gd name="T64" fmla="*/ 38 w 656"/>
                    <a:gd name="T65" fmla="*/ 0 h 416"/>
                    <a:gd name="T66" fmla="*/ 30 w 656"/>
                    <a:gd name="T67" fmla="*/ 3 h 416"/>
                    <a:gd name="T68" fmla="*/ 24 w 656"/>
                    <a:gd name="T69" fmla="*/ 5 h 416"/>
                    <a:gd name="T70" fmla="*/ 18 w 656"/>
                    <a:gd name="T71" fmla="*/ 7 h 416"/>
                    <a:gd name="T72" fmla="*/ 13 w 656"/>
                    <a:gd name="T73" fmla="*/ 9 h 416"/>
                    <a:gd name="T74" fmla="*/ 8 w 656"/>
                    <a:gd name="T75" fmla="*/ 11 h 416"/>
                    <a:gd name="T76" fmla="*/ 5 w 656"/>
                    <a:gd name="T77" fmla="*/ 14 h 416"/>
                    <a:gd name="T78" fmla="*/ 3 w 656"/>
                    <a:gd name="T79" fmla="*/ 16 h 416"/>
                    <a:gd name="T80" fmla="*/ 0 w 656"/>
                    <a:gd name="T81" fmla="*/ 19 h 416"/>
                    <a:gd name="T82" fmla="*/ 668 w 656"/>
                    <a:gd name="T83" fmla="*/ 19 h 416"/>
                    <a:gd name="T84" fmla="*/ 665 w 656"/>
                    <a:gd name="T85" fmla="*/ 16 h 416"/>
                    <a:gd name="T86" fmla="*/ 663 w 656"/>
                    <a:gd name="T87" fmla="*/ 14 h 416"/>
                    <a:gd name="T88" fmla="*/ 660 w 656"/>
                    <a:gd name="T89" fmla="*/ 11 h 416"/>
                    <a:gd name="T90" fmla="*/ 655 w 656"/>
                    <a:gd name="T91" fmla="*/ 9 h 416"/>
                    <a:gd name="T92" fmla="*/ 650 w 656"/>
                    <a:gd name="T93" fmla="*/ 7 h 416"/>
                    <a:gd name="T94" fmla="*/ 643 w 656"/>
                    <a:gd name="T95" fmla="*/ 4 h 416"/>
                    <a:gd name="T96" fmla="*/ 637 w 656"/>
                    <a:gd name="T97" fmla="*/ 2 h 416"/>
                    <a:gd name="T98" fmla="*/ 629 w 656"/>
                    <a:gd name="T99" fmla="*/ 0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6"/>
                    <a:gd name="T151" fmla="*/ 0 h 416"/>
                    <a:gd name="T152" fmla="*/ 656 w 656"/>
                    <a:gd name="T153" fmla="*/ 416 h 41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6" h="416">
                      <a:moveTo>
                        <a:pt x="617" y="0"/>
                      </a:moveTo>
                      <a:lnTo>
                        <a:pt x="597" y="1"/>
                      </a:lnTo>
                      <a:lnTo>
                        <a:pt x="579" y="4"/>
                      </a:lnTo>
                      <a:lnTo>
                        <a:pt x="559" y="5"/>
                      </a:lnTo>
                      <a:lnTo>
                        <a:pt x="539" y="6"/>
                      </a:lnTo>
                      <a:lnTo>
                        <a:pt x="519" y="8"/>
                      </a:lnTo>
                      <a:lnTo>
                        <a:pt x="499" y="9"/>
                      </a:lnTo>
                      <a:lnTo>
                        <a:pt x="479" y="10"/>
                      </a:lnTo>
                      <a:lnTo>
                        <a:pt x="460" y="11"/>
                      </a:lnTo>
                      <a:lnTo>
                        <a:pt x="440" y="13"/>
                      </a:lnTo>
                      <a:lnTo>
                        <a:pt x="419" y="13"/>
                      </a:lnTo>
                      <a:lnTo>
                        <a:pt x="399" y="14"/>
                      </a:lnTo>
                      <a:lnTo>
                        <a:pt x="379" y="14"/>
                      </a:lnTo>
                      <a:lnTo>
                        <a:pt x="358" y="15"/>
                      </a:lnTo>
                      <a:lnTo>
                        <a:pt x="339" y="15"/>
                      </a:lnTo>
                      <a:lnTo>
                        <a:pt x="319" y="15"/>
                      </a:lnTo>
                      <a:lnTo>
                        <a:pt x="298" y="15"/>
                      </a:lnTo>
                      <a:lnTo>
                        <a:pt x="281" y="15"/>
                      </a:lnTo>
                      <a:lnTo>
                        <a:pt x="265" y="15"/>
                      </a:lnTo>
                      <a:lnTo>
                        <a:pt x="248" y="15"/>
                      </a:lnTo>
                      <a:lnTo>
                        <a:pt x="232" y="14"/>
                      </a:lnTo>
                      <a:lnTo>
                        <a:pt x="215" y="14"/>
                      </a:lnTo>
                      <a:lnTo>
                        <a:pt x="199" y="14"/>
                      </a:lnTo>
                      <a:lnTo>
                        <a:pt x="183" y="13"/>
                      </a:lnTo>
                      <a:lnTo>
                        <a:pt x="167" y="13"/>
                      </a:lnTo>
                      <a:lnTo>
                        <a:pt x="150" y="11"/>
                      </a:lnTo>
                      <a:lnTo>
                        <a:pt x="134" y="11"/>
                      </a:lnTo>
                      <a:lnTo>
                        <a:pt x="118" y="10"/>
                      </a:lnTo>
                      <a:lnTo>
                        <a:pt x="102" y="9"/>
                      </a:lnTo>
                      <a:lnTo>
                        <a:pt x="86" y="9"/>
                      </a:lnTo>
                      <a:lnTo>
                        <a:pt x="70" y="8"/>
                      </a:lnTo>
                      <a:lnTo>
                        <a:pt x="53" y="6"/>
                      </a:lnTo>
                      <a:lnTo>
                        <a:pt x="38" y="5"/>
                      </a:lnTo>
                      <a:lnTo>
                        <a:pt x="30" y="52"/>
                      </a:lnTo>
                      <a:lnTo>
                        <a:pt x="24" y="100"/>
                      </a:lnTo>
                      <a:lnTo>
                        <a:pt x="18" y="149"/>
                      </a:lnTo>
                      <a:lnTo>
                        <a:pt x="13" y="199"/>
                      </a:lnTo>
                      <a:lnTo>
                        <a:pt x="8" y="252"/>
                      </a:lnTo>
                      <a:lnTo>
                        <a:pt x="5" y="305"/>
                      </a:lnTo>
                      <a:lnTo>
                        <a:pt x="3" y="360"/>
                      </a:lnTo>
                      <a:lnTo>
                        <a:pt x="0" y="416"/>
                      </a:lnTo>
                      <a:lnTo>
                        <a:pt x="656" y="416"/>
                      </a:lnTo>
                      <a:lnTo>
                        <a:pt x="653" y="359"/>
                      </a:lnTo>
                      <a:lnTo>
                        <a:pt x="651" y="304"/>
                      </a:lnTo>
                      <a:lnTo>
                        <a:pt x="648" y="250"/>
                      </a:lnTo>
                      <a:lnTo>
                        <a:pt x="643" y="197"/>
                      </a:lnTo>
                      <a:lnTo>
                        <a:pt x="638" y="147"/>
                      </a:lnTo>
                      <a:lnTo>
                        <a:pt x="631" y="96"/>
                      </a:lnTo>
                      <a:lnTo>
                        <a:pt x="625" y="47"/>
                      </a:lnTo>
                      <a:lnTo>
                        <a:pt x="617" y="0"/>
                      </a:lnTo>
                      <a:close/>
                    </a:path>
                  </a:pathLst>
                </a:custGeom>
                <a:solidFill>
                  <a:srgbClr val="BBB01F"/>
                </a:solidFill>
                <a:ln w="9525">
                  <a:noFill/>
                  <a:round/>
                  <a:headEnd/>
                  <a:tailEnd/>
                </a:ln>
              </p:spPr>
              <p:txBody>
                <a:bodyPr/>
                <a:lstStyle/>
                <a:p>
                  <a:endParaRPr lang="id-ID"/>
                </a:p>
              </p:txBody>
            </p:sp>
            <p:sp>
              <p:nvSpPr>
                <p:cNvPr id="16" name="Freeform 18"/>
                <p:cNvSpPr>
                  <a:spLocks/>
                </p:cNvSpPr>
                <p:nvPr/>
              </p:nvSpPr>
              <p:spPr bwMode="auto">
                <a:xfrm>
                  <a:off x="2533" y="2186"/>
                  <a:ext cx="662" cy="149"/>
                </a:xfrm>
                <a:custGeom>
                  <a:avLst/>
                  <a:gdLst>
                    <a:gd name="T0" fmla="*/ 37 w 657"/>
                    <a:gd name="T1" fmla="*/ 19 h 414"/>
                    <a:gd name="T2" fmla="*/ 53 w 657"/>
                    <a:gd name="T3" fmla="*/ 19 h 414"/>
                    <a:gd name="T4" fmla="*/ 72 w 657"/>
                    <a:gd name="T5" fmla="*/ 19 h 414"/>
                    <a:gd name="T6" fmla="*/ 88 w 657"/>
                    <a:gd name="T7" fmla="*/ 19 h 414"/>
                    <a:gd name="T8" fmla="*/ 105 w 657"/>
                    <a:gd name="T9" fmla="*/ 19 h 414"/>
                    <a:gd name="T10" fmla="*/ 121 w 657"/>
                    <a:gd name="T11" fmla="*/ 19 h 414"/>
                    <a:gd name="T12" fmla="*/ 137 w 657"/>
                    <a:gd name="T13" fmla="*/ 19 h 414"/>
                    <a:gd name="T14" fmla="*/ 153 w 657"/>
                    <a:gd name="T15" fmla="*/ 19 h 414"/>
                    <a:gd name="T16" fmla="*/ 170 w 657"/>
                    <a:gd name="T17" fmla="*/ 19 h 414"/>
                    <a:gd name="T18" fmla="*/ 186 w 657"/>
                    <a:gd name="T19" fmla="*/ 19 h 414"/>
                    <a:gd name="T20" fmla="*/ 206 w 657"/>
                    <a:gd name="T21" fmla="*/ 19 h 414"/>
                    <a:gd name="T22" fmla="*/ 222 w 657"/>
                    <a:gd name="T23" fmla="*/ 19 h 414"/>
                    <a:gd name="T24" fmla="*/ 239 w 657"/>
                    <a:gd name="T25" fmla="*/ 19 h 414"/>
                    <a:gd name="T26" fmla="*/ 255 w 657"/>
                    <a:gd name="T27" fmla="*/ 19 h 414"/>
                    <a:gd name="T28" fmla="*/ 272 w 657"/>
                    <a:gd name="T29" fmla="*/ 19 h 414"/>
                    <a:gd name="T30" fmla="*/ 288 w 657"/>
                    <a:gd name="T31" fmla="*/ 19 h 414"/>
                    <a:gd name="T32" fmla="*/ 305 w 657"/>
                    <a:gd name="T33" fmla="*/ 19 h 414"/>
                    <a:gd name="T34" fmla="*/ 326 w 657"/>
                    <a:gd name="T35" fmla="*/ 19 h 414"/>
                    <a:gd name="T36" fmla="*/ 349 w 657"/>
                    <a:gd name="T37" fmla="*/ 19 h 414"/>
                    <a:gd name="T38" fmla="*/ 369 w 657"/>
                    <a:gd name="T39" fmla="*/ 19 h 414"/>
                    <a:gd name="T40" fmla="*/ 389 w 657"/>
                    <a:gd name="T41" fmla="*/ 19 h 414"/>
                    <a:gd name="T42" fmla="*/ 409 w 657"/>
                    <a:gd name="T43" fmla="*/ 19 h 414"/>
                    <a:gd name="T44" fmla="*/ 430 w 657"/>
                    <a:gd name="T45" fmla="*/ 19 h 414"/>
                    <a:gd name="T46" fmla="*/ 450 w 657"/>
                    <a:gd name="T47" fmla="*/ 19 h 414"/>
                    <a:gd name="T48" fmla="*/ 474 w 657"/>
                    <a:gd name="T49" fmla="*/ 19 h 414"/>
                    <a:gd name="T50" fmla="*/ 494 w 657"/>
                    <a:gd name="T51" fmla="*/ 19 h 414"/>
                    <a:gd name="T52" fmla="*/ 513 w 657"/>
                    <a:gd name="T53" fmla="*/ 19 h 414"/>
                    <a:gd name="T54" fmla="*/ 533 w 657"/>
                    <a:gd name="T55" fmla="*/ 19 h 414"/>
                    <a:gd name="T56" fmla="*/ 553 w 657"/>
                    <a:gd name="T57" fmla="*/ 19 h 414"/>
                    <a:gd name="T58" fmla="*/ 573 w 657"/>
                    <a:gd name="T59" fmla="*/ 19 h 414"/>
                    <a:gd name="T60" fmla="*/ 593 w 657"/>
                    <a:gd name="T61" fmla="*/ 19 h 414"/>
                    <a:gd name="T62" fmla="*/ 615 w 657"/>
                    <a:gd name="T63" fmla="*/ 19 h 414"/>
                    <a:gd name="T64" fmla="*/ 635 w 657"/>
                    <a:gd name="T65" fmla="*/ 19 h 414"/>
                    <a:gd name="T66" fmla="*/ 642 w 657"/>
                    <a:gd name="T67" fmla="*/ 17 h 414"/>
                    <a:gd name="T68" fmla="*/ 648 w 657"/>
                    <a:gd name="T69" fmla="*/ 15 h 414"/>
                    <a:gd name="T70" fmla="*/ 655 w 657"/>
                    <a:gd name="T71" fmla="*/ 13 h 414"/>
                    <a:gd name="T72" fmla="*/ 659 w 657"/>
                    <a:gd name="T73" fmla="*/ 10 h 414"/>
                    <a:gd name="T74" fmla="*/ 664 w 657"/>
                    <a:gd name="T75" fmla="*/ 8 h 414"/>
                    <a:gd name="T76" fmla="*/ 667 w 657"/>
                    <a:gd name="T77" fmla="*/ 5 h 414"/>
                    <a:gd name="T78" fmla="*/ 669 w 657"/>
                    <a:gd name="T79" fmla="*/ 3 h 414"/>
                    <a:gd name="T80" fmla="*/ 672 w 657"/>
                    <a:gd name="T81" fmla="*/ 0 h 414"/>
                    <a:gd name="T82" fmla="*/ 0 w 657"/>
                    <a:gd name="T83" fmla="*/ 0 h 414"/>
                    <a:gd name="T84" fmla="*/ 3 w 657"/>
                    <a:gd name="T85" fmla="*/ 3 h 414"/>
                    <a:gd name="T86" fmla="*/ 5 w 657"/>
                    <a:gd name="T87" fmla="*/ 5 h 414"/>
                    <a:gd name="T88" fmla="*/ 8 w 657"/>
                    <a:gd name="T89" fmla="*/ 8 h 414"/>
                    <a:gd name="T90" fmla="*/ 12 w 657"/>
                    <a:gd name="T91" fmla="*/ 10 h 414"/>
                    <a:gd name="T92" fmla="*/ 17 w 657"/>
                    <a:gd name="T93" fmla="*/ 12 h 414"/>
                    <a:gd name="T94" fmla="*/ 24 w 657"/>
                    <a:gd name="T95" fmla="*/ 15 h 414"/>
                    <a:gd name="T96" fmla="*/ 30 w 657"/>
                    <a:gd name="T97" fmla="*/ 17 h 414"/>
                    <a:gd name="T98" fmla="*/ 37 w 657"/>
                    <a:gd name="T99" fmla="*/ 19 h 4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7"/>
                    <a:gd name="T151" fmla="*/ 0 h 414"/>
                    <a:gd name="T152" fmla="*/ 657 w 657"/>
                    <a:gd name="T153" fmla="*/ 414 h 41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7" h="414">
                      <a:moveTo>
                        <a:pt x="37" y="409"/>
                      </a:moveTo>
                      <a:lnTo>
                        <a:pt x="53" y="408"/>
                      </a:lnTo>
                      <a:lnTo>
                        <a:pt x="69" y="407"/>
                      </a:lnTo>
                      <a:lnTo>
                        <a:pt x="85" y="406"/>
                      </a:lnTo>
                      <a:lnTo>
                        <a:pt x="102" y="406"/>
                      </a:lnTo>
                      <a:lnTo>
                        <a:pt x="118" y="404"/>
                      </a:lnTo>
                      <a:lnTo>
                        <a:pt x="134" y="403"/>
                      </a:lnTo>
                      <a:lnTo>
                        <a:pt x="150" y="403"/>
                      </a:lnTo>
                      <a:lnTo>
                        <a:pt x="167" y="402"/>
                      </a:lnTo>
                      <a:lnTo>
                        <a:pt x="183" y="402"/>
                      </a:lnTo>
                      <a:lnTo>
                        <a:pt x="200" y="401"/>
                      </a:lnTo>
                      <a:lnTo>
                        <a:pt x="216" y="401"/>
                      </a:lnTo>
                      <a:lnTo>
                        <a:pt x="233" y="401"/>
                      </a:lnTo>
                      <a:lnTo>
                        <a:pt x="249" y="399"/>
                      </a:lnTo>
                      <a:lnTo>
                        <a:pt x="266" y="399"/>
                      </a:lnTo>
                      <a:lnTo>
                        <a:pt x="282" y="399"/>
                      </a:lnTo>
                      <a:lnTo>
                        <a:pt x="299" y="399"/>
                      </a:lnTo>
                      <a:lnTo>
                        <a:pt x="320" y="399"/>
                      </a:lnTo>
                      <a:lnTo>
                        <a:pt x="340" y="399"/>
                      </a:lnTo>
                      <a:lnTo>
                        <a:pt x="360" y="401"/>
                      </a:lnTo>
                      <a:lnTo>
                        <a:pt x="380" y="401"/>
                      </a:lnTo>
                      <a:lnTo>
                        <a:pt x="400" y="401"/>
                      </a:lnTo>
                      <a:lnTo>
                        <a:pt x="421" y="402"/>
                      </a:lnTo>
                      <a:lnTo>
                        <a:pt x="441" y="403"/>
                      </a:lnTo>
                      <a:lnTo>
                        <a:pt x="462" y="403"/>
                      </a:lnTo>
                      <a:lnTo>
                        <a:pt x="482" y="404"/>
                      </a:lnTo>
                      <a:lnTo>
                        <a:pt x="501" y="406"/>
                      </a:lnTo>
                      <a:lnTo>
                        <a:pt x="521" y="407"/>
                      </a:lnTo>
                      <a:lnTo>
                        <a:pt x="541" y="408"/>
                      </a:lnTo>
                      <a:lnTo>
                        <a:pt x="561" y="409"/>
                      </a:lnTo>
                      <a:lnTo>
                        <a:pt x="581" y="411"/>
                      </a:lnTo>
                      <a:lnTo>
                        <a:pt x="600" y="413"/>
                      </a:lnTo>
                      <a:lnTo>
                        <a:pt x="620" y="414"/>
                      </a:lnTo>
                      <a:lnTo>
                        <a:pt x="627" y="367"/>
                      </a:lnTo>
                      <a:lnTo>
                        <a:pt x="633" y="318"/>
                      </a:lnTo>
                      <a:lnTo>
                        <a:pt x="640" y="269"/>
                      </a:lnTo>
                      <a:lnTo>
                        <a:pt x="644" y="217"/>
                      </a:lnTo>
                      <a:lnTo>
                        <a:pt x="649" y="165"/>
                      </a:lnTo>
                      <a:lnTo>
                        <a:pt x="652" y="111"/>
                      </a:lnTo>
                      <a:lnTo>
                        <a:pt x="654" y="56"/>
                      </a:lnTo>
                      <a:lnTo>
                        <a:pt x="657" y="0"/>
                      </a:lnTo>
                      <a:lnTo>
                        <a:pt x="0" y="0"/>
                      </a:lnTo>
                      <a:lnTo>
                        <a:pt x="3" y="55"/>
                      </a:lnTo>
                      <a:lnTo>
                        <a:pt x="5" y="111"/>
                      </a:lnTo>
                      <a:lnTo>
                        <a:pt x="8" y="163"/>
                      </a:lnTo>
                      <a:lnTo>
                        <a:pt x="12" y="215"/>
                      </a:lnTo>
                      <a:lnTo>
                        <a:pt x="17" y="265"/>
                      </a:lnTo>
                      <a:lnTo>
                        <a:pt x="24" y="315"/>
                      </a:lnTo>
                      <a:lnTo>
                        <a:pt x="30" y="363"/>
                      </a:lnTo>
                      <a:lnTo>
                        <a:pt x="37" y="409"/>
                      </a:lnTo>
                      <a:close/>
                    </a:path>
                  </a:pathLst>
                </a:custGeom>
                <a:solidFill>
                  <a:srgbClr val="BBB01F"/>
                </a:solidFill>
                <a:ln w="9525">
                  <a:noFill/>
                  <a:round/>
                  <a:headEnd/>
                  <a:tailEnd/>
                </a:ln>
              </p:spPr>
              <p:txBody>
                <a:bodyPr/>
                <a:lstStyle/>
                <a:p>
                  <a:endParaRPr lang="id-ID"/>
                </a:p>
              </p:txBody>
            </p:sp>
            <p:sp>
              <p:nvSpPr>
                <p:cNvPr id="17" name="Freeform 19"/>
                <p:cNvSpPr>
                  <a:spLocks/>
                </p:cNvSpPr>
                <p:nvPr/>
              </p:nvSpPr>
              <p:spPr bwMode="auto">
                <a:xfrm>
                  <a:off x="2598" y="2380"/>
                  <a:ext cx="532" cy="164"/>
                </a:xfrm>
                <a:custGeom>
                  <a:avLst/>
                  <a:gdLst>
                    <a:gd name="T0" fmla="*/ 223 w 529"/>
                    <a:gd name="T1" fmla="*/ 0 h 456"/>
                    <a:gd name="T2" fmla="*/ 194 w 529"/>
                    <a:gd name="T3" fmla="*/ 0 h 456"/>
                    <a:gd name="T4" fmla="*/ 164 w 529"/>
                    <a:gd name="T5" fmla="*/ 0 h 456"/>
                    <a:gd name="T6" fmla="*/ 134 w 529"/>
                    <a:gd name="T7" fmla="*/ 0 h 456"/>
                    <a:gd name="T8" fmla="*/ 105 w 529"/>
                    <a:gd name="T9" fmla="*/ 0 h 456"/>
                    <a:gd name="T10" fmla="*/ 73 w 529"/>
                    <a:gd name="T11" fmla="*/ 0 h 456"/>
                    <a:gd name="T12" fmla="*/ 43 w 529"/>
                    <a:gd name="T13" fmla="*/ 0 h 456"/>
                    <a:gd name="T14" fmla="*/ 15 w 529"/>
                    <a:gd name="T15" fmla="*/ 0 h 456"/>
                    <a:gd name="T16" fmla="*/ 17 w 529"/>
                    <a:gd name="T17" fmla="*/ 4 h 456"/>
                    <a:gd name="T18" fmla="*/ 55 w 529"/>
                    <a:gd name="T19" fmla="*/ 9 h 456"/>
                    <a:gd name="T20" fmla="*/ 102 w 529"/>
                    <a:gd name="T21" fmla="*/ 14 h 456"/>
                    <a:gd name="T22" fmla="*/ 150 w 529"/>
                    <a:gd name="T23" fmla="*/ 18 h 456"/>
                    <a:gd name="T24" fmla="*/ 186 w 529"/>
                    <a:gd name="T25" fmla="*/ 19 h 456"/>
                    <a:gd name="T26" fmla="*/ 209 w 529"/>
                    <a:gd name="T27" fmla="*/ 20 h 456"/>
                    <a:gd name="T28" fmla="*/ 232 w 529"/>
                    <a:gd name="T29" fmla="*/ 21 h 456"/>
                    <a:gd name="T30" fmla="*/ 256 w 529"/>
                    <a:gd name="T31" fmla="*/ 21 h 456"/>
                    <a:gd name="T32" fmla="*/ 283 w 529"/>
                    <a:gd name="T33" fmla="*/ 21 h 456"/>
                    <a:gd name="T34" fmla="*/ 306 w 529"/>
                    <a:gd name="T35" fmla="*/ 21 h 456"/>
                    <a:gd name="T36" fmla="*/ 329 w 529"/>
                    <a:gd name="T37" fmla="*/ 21 h 456"/>
                    <a:gd name="T38" fmla="*/ 352 w 529"/>
                    <a:gd name="T39" fmla="*/ 19 h 456"/>
                    <a:gd name="T40" fmla="*/ 387 w 529"/>
                    <a:gd name="T41" fmla="*/ 18 h 456"/>
                    <a:gd name="T42" fmla="*/ 435 w 529"/>
                    <a:gd name="T43" fmla="*/ 14 h 456"/>
                    <a:gd name="T44" fmla="*/ 482 w 529"/>
                    <a:gd name="T45" fmla="*/ 9 h 456"/>
                    <a:gd name="T46" fmla="*/ 521 w 529"/>
                    <a:gd name="T47" fmla="*/ 4 h 456"/>
                    <a:gd name="T48" fmla="*/ 520 w 529"/>
                    <a:gd name="T49" fmla="*/ 0 h 456"/>
                    <a:gd name="T50" fmla="*/ 484 w 529"/>
                    <a:gd name="T51" fmla="*/ 0 h 456"/>
                    <a:gd name="T52" fmla="*/ 445 w 529"/>
                    <a:gd name="T53" fmla="*/ 0 h 456"/>
                    <a:gd name="T54" fmla="*/ 408 w 529"/>
                    <a:gd name="T55" fmla="*/ 0 h 456"/>
                    <a:gd name="T56" fmla="*/ 372 w 529"/>
                    <a:gd name="T57" fmla="*/ 0 h 456"/>
                    <a:gd name="T58" fmla="*/ 334 w 529"/>
                    <a:gd name="T59" fmla="*/ 0 h 456"/>
                    <a:gd name="T60" fmla="*/ 297 w 529"/>
                    <a:gd name="T61" fmla="*/ 0 h 456"/>
                    <a:gd name="T62" fmla="*/ 256 w 529"/>
                    <a:gd name="T63" fmla="*/ 0 h 4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29"/>
                    <a:gd name="T97" fmla="*/ 0 h 456"/>
                    <a:gd name="T98" fmla="*/ 529 w 529"/>
                    <a:gd name="T99" fmla="*/ 456 h 45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29" h="456">
                      <a:moveTo>
                        <a:pt x="235" y="0"/>
                      </a:moveTo>
                      <a:lnTo>
                        <a:pt x="220" y="0"/>
                      </a:lnTo>
                      <a:lnTo>
                        <a:pt x="205" y="0"/>
                      </a:lnTo>
                      <a:lnTo>
                        <a:pt x="191" y="0"/>
                      </a:lnTo>
                      <a:lnTo>
                        <a:pt x="175" y="0"/>
                      </a:lnTo>
                      <a:lnTo>
                        <a:pt x="161" y="1"/>
                      </a:lnTo>
                      <a:lnTo>
                        <a:pt x="146" y="1"/>
                      </a:lnTo>
                      <a:lnTo>
                        <a:pt x="131" y="1"/>
                      </a:lnTo>
                      <a:lnTo>
                        <a:pt x="117" y="1"/>
                      </a:lnTo>
                      <a:lnTo>
                        <a:pt x="102" y="3"/>
                      </a:lnTo>
                      <a:lnTo>
                        <a:pt x="87" y="3"/>
                      </a:lnTo>
                      <a:lnTo>
                        <a:pt x="73" y="4"/>
                      </a:lnTo>
                      <a:lnTo>
                        <a:pt x="59" y="4"/>
                      </a:lnTo>
                      <a:lnTo>
                        <a:pt x="43" y="5"/>
                      </a:lnTo>
                      <a:lnTo>
                        <a:pt x="29" y="6"/>
                      </a:lnTo>
                      <a:lnTo>
                        <a:pt x="15" y="6"/>
                      </a:lnTo>
                      <a:lnTo>
                        <a:pt x="0" y="7"/>
                      </a:lnTo>
                      <a:lnTo>
                        <a:pt x="17" y="76"/>
                      </a:lnTo>
                      <a:lnTo>
                        <a:pt x="35" y="140"/>
                      </a:lnTo>
                      <a:lnTo>
                        <a:pt x="55" y="198"/>
                      </a:lnTo>
                      <a:lnTo>
                        <a:pt x="77" y="251"/>
                      </a:lnTo>
                      <a:lnTo>
                        <a:pt x="99" y="299"/>
                      </a:lnTo>
                      <a:lnTo>
                        <a:pt x="122" y="341"/>
                      </a:lnTo>
                      <a:lnTo>
                        <a:pt x="147" y="376"/>
                      </a:lnTo>
                      <a:lnTo>
                        <a:pt x="171" y="406"/>
                      </a:lnTo>
                      <a:lnTo>
                        <a:pt x="183" y="418"/>
                      </a:lnTo>
                      <a:lnTo>
                        <a:pt x="194" y="428"/>
                      </a:lnTo>
                      <a:lnTo>
                        <a:pt x="206" y="436"/>
                      </a:lnTo>
                      <a:lnTo>
                        <a:pt x="218" y="444"/>
                      </a:lnTo>
                      <a:lnTo>
                        <a:pt x="229" y="449"/>
                      </a:lnTo>
                      <a:lnTo>
                        <a:pt x="241" y="452"/>
                      </a:lnTo>
                      <a:lnTo>
                        <a:pt x="253" y="455"/>
                      </a:lnTo>
                      <a:lnTo>
                        <a:pt x="266" y="456"/>
                      </a:lnTo>
                      <a:lnTo>
                        <a:pt x="277" y="455"/>
                      </a:lnTo>
                      <a:lnTo>
                        <a:pt x="288" y="454"/>
                      </a:lnTo>
                      <a:lnTo>
                        <a:pt x="300" y="450"/>
                      </a:lnTo>
                      <a:lnTo>
                        <a:pt x="311" y="444"/>
                      </a:lnTo>
                      <a:lnTo>
                        <a:pt x="323" y="438"/>
                      </a:lnTo>
                      <a:lnTo>
                        <a:pt x="334" y="429"/>
                      </a:lnTo>
                      <a:lnTo>
                        <a:pt x="346" y="419"/>
                      </a:lnTo>
                      <a:lnTo>
                        <a:pt x="357" y="408"/>
                      </a:lnTo>
                      <a:lnTo>
                        <a:pt x="381" y="380"/>
                      </a:lnTo>
                      <a:lnTo>
                        <a:pt x="405" y="344"/>
                      </a:lnTo>
                      <a:lnTo>
                        <a:pt x="429" y="304"/>
                      </a:lnTo>
                      <a:lnTo>
                        <a:pt x="452" y="256"/>
                      </a:lnTo>
                      <a:lnTo>
                        <a:pt x="473" y="203"/>
                      </a:lnTo>
                      <a:lnTo>
                        <a:pt x="494" y="145"/>
                      </a:lnTo>
                      <a:lnTo>
                        <a:pt x="512" y="81"/>
                      </a:lnTo>
                      <a:lnTo>
                        <a:pt x="529" y="12"/>
                      </a:lnTo>
                      <a:lnTo>
                        <a:pt x="511" y="11"/>
                      </a:lnTo>
                      <a:lnTo>
                        <a:pt x="494" y="10"/>
                      </a:lnTo>
                      <a:lnTo>
                        <a:pt x="475" y="7"/>
                      </a:lnTo>
                      <a:lnTo>
                        <a:pt x="457" y="6"/>
                      </a:lnTo>
                      <a:lnTo>
                        <a:pt x="438" y="6"/>
                      </a:lnTo>
                      <a:lnTo>
                        <a:pt x="421" y="5"/>
                      </a:lnTo>
                      <a:lnTo>
                        <a:pt x="402" y="4"/>
                      </a:lnTo>
                      <a:lnTo>
                        <a:pt x="383" y="3"/>
                      </a:lnTo>
                      <a:lnTo>
                        <a:pt x="366" y="3"/>
                      </a:lnTo>
                      <a:lnTo>
                        <a:pt x="347" y="1"/>
                      </a:lnTo>
                      <a:lnTo>
                        <a:pt x="328" y="1"/>
                      </a:lnTo>
                      <a:lnTo>
                        <a:pt x="310" y="1"/>
                      </a:lnTo>
                      <a:lnTo>
                        <a:pt x="291" y="0"/>
                      </a:lnTo>
                      <a:lnTo>
                        <a:pt x="272" y="0"/>
                      </a:lnTo>
                      <a:lnTo>
                        <a:pt x="253" y="0"/>
                      </a:lnTo>
                      <a:lnTo>
                        <a:pt x="235" y="0"/>
                      </a:lnTo>
                      <a:close/>
                    </a:path>
                  </a:pathLst>
                </a:custGeom>
                <a:solidFill>
                  <a:srgbClr val="BBB01F"/>
                </a:solidFill>
                <a:ln w="9525">
                  <a:noFill/>
                  <a:round/>
                  <a:headEnd/>
                  <a:tailEnd/>
                </a:ln>
              </p:spPr>
              <p:txBody>
                <a:bodyPr/>
                <a:lstStyle/>
                <a:p>
                  <a:endParaRPr lang="id-ID"/>
                </a:p>
              </p:txBody>
            </p:sp>
            <p:sp>
              <p:nvSpPr>
                <p:cNvPr id="18" name="Freeform 20"/>
                <p:cNvSpPr>
                  <a:spLocks/>
                </p:cNvSpPr>
                <p:nvPr/>
              </p:nvSpPr>
              <p:spPr bwMode="auto">
                <a:xfrm>
                  <a:off x="3215" y="1956"/>
                  <a:ext cx="451" cy="180"/>
                </a:xfrm>
                <a:custGeom>
                  <a:avLst/>
                  <a:gdLst>
                    <a:gd name="T0" fmla="*/ 27 w 510"/>
                    <a:gd name="T1" fmla="*/ 24 h 497"/>
                    <a:gd name="T2" fmla="*/ 353 w 510"/>
                    <a:gd name="T3" fmla="*/ 24 h 497"/>
                    <a:gd name="T4" fmla="*/ 348 w 510"/>
                    <a:gd name="T5" fmla="*/ 20 h 497"/>
                    <a:gd name="T6" fmla="*/ 341 w 510"/>
                    <a:gd name="T7" fmla="*/ 17 h 497"/>
                    <a:gd name="T8" fmla="*/ 332 w 510"/>
                    <a:gd name="T9" fmla="*/ 14 h 497"/>
                    <a:gd name="T10" fmla="*/ 320 w 510"/>
                    <a:gd name="T11" fmla="*/ 11 h 497"/>
                    <a:gd name="T12" fmla="*/ 305 w 510"/>
                    <a:gd name="T13" fmla="*/ 8 h 497"/>
                    <a:gd name="T14" fmla="*/ 288 w 510"/>
                    <a:gd name="T15" fmla="*/ 5 h 497"/>
                    <a:gd name="T16" fmla="*/ 268 w 510"/>
                    <a:gd name="T17" fmla="*/ 3 h 497"/>
                    <a:gd name="T18" fmla="*/ 247 w 510"/>
                    <a:gd name="T19" fmla="*/ 0 h 497"/>
                    <a:gd name="T20" fmla="*/ 233 w 510"/>
                    <a:gd name="T21" fmla="*/ 0 h 497"/>
                    <a:gd name="T22" fmla="*/ 218 w 510"/>
                    <a:gd name="T23" fmla="*/ 0 h 497"/>
                    <a:gd name="T24" fmla="*/ 203 w 510"/>
                    <a:gd name="T25" fmla="*/ 1 h 497"/>
                    <a:gd name="T26" fmla="*/ 188 w 510"/>
                    <a:gd name="T27" fmla="*/ 1 h 497"/>
                    <a:gd name="T28" fmla="*/ 172 w 510"/>
                    <a:gd name="T29" fmla="*/ 1 h 497"/>
                    <a:gd name="T30" fmla="*/ 157 w 510"/>
                    <a:gd name="T31" fmla="*/ 1 h 497"/>
                    <a:gd name="T32" fmla="*/ 141 w 510"/>
                    <a:gd name="T33" fmla="*/ 1 h 497"/>
                    <a:gd name="T34" fmla="*/ 126 w 510"/>
                    <a:gd name="T35" fmla="*/ 2 h 497"/>
                    <a:gd name="T36" fmla="*/ 111 w 510"/>
                    <a:gd name="T37" fmla="*/ 2 h 497"/>
                    <a:gd name="T38" fmla="*/ 96 w 510"/>
                    <a:gd name="T39" fmla="*/ 2 h 497"/>
                    <a:gd name="T40" fmla="*/ 80 w 510"/>
                    <a:gd name="T41" fmla="*/ 3 h 497"/>
                    <a:gd name="T42" fmla="*/ 65 w 510"/>
                    <a:gd name="T43" fmla="*/ 3 h 497"/>
                    <a:gd name="T44" fmla="*/ 49 w 510"/>
                    <a:gd name="T45" fmla="*/ 3 h 497"/>
                    <a:gd name="T46" fmla="*/ 33 w 510"/>
                    <a:gd name="T47" fmla="*/ 3 h 497"/>
                    <a:gd name="T48" fmla="*/ 16 w 510"/>
                    <a:gd name="T49" fmla="*/ 3 h 497"/>
                    <a:gd name="T50" fmla="*/ 0 w 510"/>
                    <a:gd name="T51" fmla="*/ 3 h 497"/>
                    <a:gd name="T52" fmla="*/ 4 w 510"/>
                    <a:gd name="T53" fmla="*/ 6 h 497"/>
                    <a:gd name="T54" fmla="*/ 10 w 510"/>
                    <a:gd name="T55" fmla="*/ 8 h 497"/>
                    <a:gd name="T56" fmla="*/ 15 w 510"/>
                    <a:gd name="T57" fmla="*/ 11 h 497"/>
                    <a:gd name="T58" fmla="*/ 19 w 510"/>
                    <a:gd name="T59" fmla="*/ 13 h 497"/>
                    <a:gd name="T60" fmla="*/ 22 w 510"/>
                    <a:gd name="T61" fmla="*/ 16 h 497"/>
                    <a:gd name="T62" fmla="*/ 24 w 510"/>
                    <a:gd name="T63" fmla="*/ 18 h 497"/>
                    <a:gd name="T64" fmla="*/ 26 w 510"/>
                    <a:gd name="T65" fmla="*/ 21 h 497"/>
                    <a:gd name="T66" fmla="*/ 27 w 510"/>
                    <a:gd name="T67" fmla="*/ 24 h 4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10"/>
                    <a:gd name="T103" fmla="*/ 0 h 497"/>
                    <a:gd name="T104" fmla="*/ 510 w 510"/>
                    <a:gd name="T105" fmla="*/ 497 h 4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10" h="497">
                      <a:moveTo>
                        <a:pt x="39" y="497"/>
                      </a:moveTo>
                      <a:lnTo>
                        <a:pt x="510" y="497"/>
                      </a:lnTo>
                      <a:lnTo>
                        <a:pt x="504" y="429"/>
                      </a:lnTo>
                      <a:lnTo>
                        <a:pt x="494" y="362"/>
                      </a:lnTo>
                      <a:lnTo>
                        <a:pt x="480" y="298"/>
                      </a:lnTo>
                      <a:lnTo>
                        <a:pt x="462" y="234"/>
                      </a:lnTo>
                      <a:lnTo>
                        <a:pt x="441" y="172"/>
                      </a:lnTo>
                      <a:lnTo>
                        <a:pt x="417" y="113"/>
                      </a:lnTo>
                      <a:lnTo>
                        <a:pt x="388" y="55"/>
                      </a:lnTo>
                      <a:lnTo>
                        <a:pt x="357" y="0"/>
                      </a:lnTo>
                      <a:lnTo>
                        <a:pt x="336" y="5"/>
                      </a:lnTo>
                      <a:lnTo>
                        <a:pt x="314" y="11"/>
                      </a:lnTo>
                      <a:lnTo>
                        <a:pt x="294" y="16"/>
                      </a:lnTo>
                      <a:lnTo>
                        <a:pt x="272" y="21"/>
                      </a:lnTo>
                      <a:lnTo>
                        <a:pt x="250" y="26"/>
                      </a:lnTo>
                      <a:lnTo>
                        <a:pt x="227" y="31"/>
                      </a:lnTo>
                      <a:lnTo>
                        <a:pt x="205" y="34"/>
                      </a:lnTo>
                      <a:lnTo>
                        <a:pt x="183" y="39"/>
                      </a:lnTo>
                      <a:lnTo>
                        <a:pt x="161" y="43"/>
                      </a:lnTo>
                      <a:lnTo>
                        <a:pt x="138" y="47"/>
                      </a:lnTo>
                      <a:lnTo>
                        <a:pt x="115" y="50"/>
                      </a:lnTo>
                      <a:lnTo>
                        <a:pt x="93" y="54"/>
                      </a:lnTo>
                      <a:lnTo>
                        <a:pt x="70" y="58"/>
                      </a:lnTo>
                      <a:lnTo>
                        <a:pt x="47" y="62"/>
                      </a:lnTo>
                      <a:lnTo>
                        <a:pt x="23" y="65"/>
                      </a:lnTo>
                      <a:lnTo>
                        <a:pt x="0" y="68"/>
                      </a:lnTo>
                      <a:lnTo>
                        <a:pt x="7" y="119"/>
                      </a:lnTo>
                      <a:lnTo>
                        <a:pt x="15" y="172"/>
                      </a:lnTo>
                      <a:lnTo>
                        <a:pt x="22" y="225"/>
                      </a:lnTo>
                      <a:lnTo>
                        <a:pt x="27" y="278"/>
                      </a:lnTo>
                      <a:lnTo>
                        <a:pt x="32" y="333"/>
                      </a:lnTo>
                      <a:lnTo>
                        <a:pt x="35" y="387"/>
                      </a:lnTo>
                      <a:lnTo>
                        <a:pt x="37" y="441"/>
                      </a:lnTo>
                      <a:lnTo>
                        <a:pt x="39" y="497"/>
                      </a:lnTo>
                      <a:close/>
                    </a:path>
                  </a:pathLst>
                </a:custGeom>
                <a:solidFill>
                  <a:srgbClr val="BBB01F"/>
                </a:solidFill>
                <a:ln w="9525">
                  <a:noFill/>
                  <a:round/>
                  <a:headEnd/>
                  <a:tailEnd/>
                </a:ln>
              </p:spPr>
              <p:txBody>
                <a:bodyPr/>
                <a:lstStyle/>
                <a:p>
                  <a:endParaRPr lang="id-ID"/>
                </a:p>
              </p:txBody>
            </p:sp>
            <p:sp>
              <p:nvSpPr>
                <p:cNvPr id="19" name="Freeform 21"/>
                <p:cNvSpPr>
                  <a:spLocks/>
                </p:cNvSpPr>
                <p:nvPr/>
              </p:nvSpPr>
              <p:spPr bwMode="auto">
                <a:xfrm>
                  <a:off x="3076" y="1800"/>
                  <a:ext cx="378" cy="131"/>
                </a:xfrm>
                <a:custGeom>
                  <a:avLst/>
                  <a:gdLst>
                    <a:gd name="T0" fmla="*/ 293 w 429"/>
                    <a:gd name="T1" fmla="*/ 14 h 364"/>
                    <a:gd name="T2" fmla="*/ 279 w 429"/>
                    <a:gd name="T3" fmla="*/ 13 h 364"/>
                    <a:gd name="T4" fmla="*/ 263 w 429"/>
                    <a:gd name="T5" fmla="*/ 12 h 364"/>
                    <a:gd name="T6" fmla="*/ 248 w 429"/>
                    <a:gd name="T7" fmla="*/ 11 h 364"/>
                    <a:gd name="T8" fmla="*/ 232 w 429"/>
                    <a:gd name="T9" fmla="*/ 10 h 364"/>
                    <a:gd name="T10" fmla="*/ 214 w 429"/>
                    <a:gd name="T11" fmla="*/ 9 h 364"/>
                    <a:gd name="T12" fmla="*/ 196 w 429"/>
                    <a:gd name="T13" fmla="*/ 8 h 364"/>
                    <a:gd name="T14" fmla="*/ 179 w 429"/>
                    <a:gd name="T15" fmla="*/ 7 h 364"/>
                    <a:gd name="T16" fmla="*/ 159 w 429"/>
                    <a:gd name="T17" fmla="*/ 6 h 364"/>
                    <a:gd name="T18" fmla="*/ 141 w 429"/>
                    <a:gd name="T19" fmla="*/ 5 h 364"/>
                    <a:gd name="T20" fmla="*/ 121 w 429"/>
                    <a:gd name="T21" fmla="*/ 4 h 364"/>
                    <a:gd name="T22" fmla="*/ 101 w 429"/>
                    <a:gd name="T23" fmla="*/ 3 h 364"/>
                    <a:gd name="T24" fmla="*/ 82 w 429"/>
                    <a:gd name="T25" fmla="*/ 3 h 364"/>
                    <a:gd name="T26" fmla="*/ 62 w 429"/>
                    <a:gd name="T27" fmla="*/ 2 h 364"/>
                    <a:gd name="T28" fmla="*/ 42 w 429"/>
                    <a:gd name="T29" fmla="*/ 1 h 364"/>
                    <a:gd name="T30" fmla="*/ 20 w 429"/>
                    <a:gd name="T31" fmla="*/ 0 h 364"/>
                    <a:gd name="T32" fmla="*/ 0 w 429"/>
                    <a:gd name="T33" fmla="*/ 0 h 364"/>
                    <a:gd name="T34" fmla="*/ 13 w 429"/>
                    <a:gd name="T35" fmla="*/ 2 h 364"/>
                    <a:gd name="T36" fmla="*/ 25 w 429"/>
                    <a:gd name="T37" fmla="*/ 4 h 364"/>
                    <a:gd name="T38" fmla="*/ 37 w 429"/>
                    <a:gd name="T39" fmla="*/ 6 h 364"/>
                    <a:gd name="T40" fmla="*/ 49 w 429"/>
                    <a:gd name="T41" fmla="*/ 8 h 364"/>
                    <a:gd name="T42" fmla="*/ 61 w 429"/>
                    <a:gd name="T43" fmla="*/ 10 h 364"/>
                    <a:gd name="T44" fmla="*/ 72 w 429"/>
                    <a:gd name="T45" fmla="*/ 12 h 364"/>
                    <a:gd name="T46" fmla="*/ 82 w 429"/>
                    <a:gd name="T47" fmla="*/ 15 h 364"/>
                    <a:gd name="T48" fmla="*/ 89 w 429"/>
                    <a:gd name="T49" fmla="*/ 17 h 364"/>
                    <a:gd name="T50" fmla="*/ 103 w 429"/>
                    <a:gd name="T51" fmla="*/ 17 h 364"/>
                    <a:gd name="T52" fmla="*/ 116 w 429"/>
                    <a:gd name="T53" fmla="*/ 17 h 364"/>
                    <a:gd name="T54" fmla="*/ 130 w 429"/>
                    <a:gd name="T55" fmla="*/ 17 h 364"/>
                    <a:gd name="T56" fmla="*/ 142 w 429"/>
                    <a:gd name="T57" fmla="*/ 17 h 364"/>
                    <a:gd name="T58" fmla="*/ 156 w 429"/>
                    <a:gd name="T59" fmla="*/ 16 h 364"/>
                    <a:gd name="T60" fmla="*/ 169 w 429"/>
                    <a:gd name="T61" fmla="*/ 16 h 364"/>
                    <a:gd name="T62" fmla="*/ 181 w 429"/>
                    <a:gd name="T63" fmla="*/ 16 h 364"/>
                    <a:gd name="T64" fmla="*/ 194 w 429"/>
                    <a:gd name="T65" fmla="*/ 16 h 364"/>
                    <a:gd name="T66" fmla="*/ 207 w 429"/>
                    <a:gd name="T67" fmla="*/ 16 h 364"/>
                    <a:gd name="T68" fmla="*/ 220 w 429"/>
                    <a:gd name="T69" fmla="*/ 16 h 364"/>
                    <a:gd name="T70" fmla="*/ 232 w 429"/>
                    <a:gd name="T71" fmla="*/ 15 h 364"/>
                    <a:gd name="T72" fmla="*/ 245 w 429"/>
                    <a:gd name="T73" fmla="*/ 15 h 364"/>
                    <a:gd name="T74" fmla="*/ 256 w 429"/>
                    <a:gd name="T75" fmla="*/ 15 h 364"/>
                    <a:gd name="T76" fmla="*/ 270 w 429"/>
                    <a:gd name="T77" fmla="*/ 15 h 364"/>
                    <a:gd name="T78" fmla="*/ 282 w 429"/>
                    <a:gd name="T79" fmla="*/ 15 h 364"/>
                    <a:gd name="T80" fmla="*/ 293 w 429"/>
                    <a:gd name="T81" fmla="*/ 14 h 3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29"/>
                    <a:gd name="T124" fmla="*/ 0 h 364"/>
                    <a:gd name="T125" fmla="*/ 429 w 429"/>
                    <a:gd name="T126" fmla="*/ 364 h 36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29" h="364">
                      <a:moveTo>
                        <a:pt x="429" y="312"/>
                      </a:moveTo>
                      <a:lnTo>
                        <a:pt x="409" y="286"/>
                      </a:lnTo>
                      <a:lnTo>
                        <a:pt x="385" y="262"/>
                      </a:lnTo>
                      <a:lnTo>
                        <a:pt x="362" y="237"/>
                      </a:lnTo>
                      <a:lnTo>
                        <a:pt x="338" y="214"/>
                      </a:lnTo>
                      <a:lnTo>
                        <a:pt x="313" y="190"/>
                      </a:lnTo>
                      <a:lnTo>
                        <a:pt x="287" y="168"/>
                      </a:lnTo>
                      <a:lnTo>
                        <a:pt x="261" y="146"/>
                      </a:lnTo>
                      <a:lnTo>
                        <a:pt x="233" y="125"/>
                      </a:lnTo>
                      <a:lnTo>
                        <a:pt x="206" y="106"/>
                      </a:lnTo>
                      <a:lnTo>
                        <a:pt x="177" y="86"/>
                      </a:lnTo>
                      <a:lnTo>
                        <a:pt x="149" y="69"/>
                      </a:lnTo>
                      <a:lnTo>
                        <a:pt x="120" y="52"/>
                      </a:lnTo>
                      <a:lnTo>
                        <a:pt x="90" y="37"/>
                      </a:lnTo>
                      <a:lnTo>
                        <a:pt x="61" y="23"/>
                      </a:lnTo>
                      <a:lnTo>
                        <a:pt x="30" y="11"/>
                      </a:lnTo>
                      <a:lnTo>
                        <a:pt x="0" y="0"/>
                      </a:lnTo>
                      <a:lnTo>
                        <a:pt x="19" y="37"/>
                      </a:lnTo>
                      <a:lnTo>
                        <a:pt x="36" y="77"/>
                      </a:lnTo>
                      <a:lnTo>
                        <a:pt x="55" y="122"/>
                      </a:lnTo>
                      <a:lnTo>
                        <a:pt x="73" y="168"/>
                      </a:lnTo>
                      <a:lnTo>
                        <a:pt x="89" y="216"/>
                      </a:lnTo>
                      <a:lnTo>
                        <a:pt x="105" y="265"/>
                      </a:lnTo>
                      <a:lnTo>
                        <a:pt x="119" y="315"/>
                      </a:lnTo>
                      <a:lnTo>
                        <a:pt x="131" y="364"/>
                      </a:lnTo>
                      <a:lnTo>
                        <a:pt x="151" y="361"/>
                      </a:lnTo>
                      <a:lnTo>
                        <a:pt x="170" y="359"/>
                      </a:lnTo>
                      <a:lnTo>
                        <a:pt x="189" y="356"/>
                      </a:lnTo>
                      <a:lnTo>
                        <a:pt x="208" y="354"/>
                      </a:lnTo>
                      <a:lnTo>
                        <a:pt x="228" y="350"/>
                      </a:lnTo>
                      <a:lnTo>
                        <a:pt x="247" y="348"/>
                      </a:lnTo>
                      <a:lnTo>
                        <a:pt x="265" y="345"/>
                      </a:lnTo>
                      <a:lnTo>
                        <a:pt x="284" y="342"/>
                      </a:lnTo>
                      <a:lnTo>
                        <a:pt x="303" y="338"/>
                      </a:lnTo>
                      <a:lnTo>
                        <a:pt x="322" y="335"/>
                      </a:lnTo>
                      <a:lnTo>
                        <a:pt x="339" y="332"/>
                      </a:lnTo>
                      <a:lnTo>
                        <a:pt x="358" y="328"/>
                      </a:lnTo>
                      <a:lnTo>
                        <a:pt x="375" y="324"/>
                      </a:lnTo>
                      <a:lnTo>
                        <a:pt x="394" y="321"/>
                      </a:lnTo>
                      <a:lnTo>
                        <a:pt x="412" y="316"/>
                      </a:lnTo>
                      <a:lnTo>
                        <a:pt x="429" y="312"/>
                      </a:lnTo>
                      <a:close/>
                    </a:path>
                  </a:pathLst>
                </a:custGeom>
                <a:solidFill>
                  <a:srgbClr val="BBB01F"/>
                </a:solidFill>
                <a:ln w="9525">
                  <a:noFill/>
                  <a:round/>
                  <a:headEnd/>
                  <a:tailEnd/>
                </a:ln>
              </p:spPr>
              <p:txBody>
                <a:bodyPr/>
                <a:lstStyle/>
                <a:p>
                  <a:endParaRPr lang="id-ID"/>
                </a:p>
              </p:txBody>
            </p:sp>
            <p:sp>
              <p:nvSpPr>
                <p:cNvPr id="20" name="Freeform 22"/>
                <p:cNvSpPr>
                  <a:spLocks/>
                </p:cNvSpPr>
                <p:nvPr/>
              </p:nvSpPr>
              <p:spPr bwMode="auto">
                <a:xfrm>
                  <a:off x="3069" y="2389"/>
                  <a:ext cx="388" cy="135"/>
                </a:xfrm>
                <a:custGeom>
                  <a:avLst/>
                  <a:gdLst>
                    <a:gd name="T0" fmla="*/ 0 w 441"/>
                    <a:gd name="T1" fmla="*/ 17 h 376"/>
                    <a:gd name="T2" fmla="*/ 21 w 441"/>
                    <a:gd name="T3" fmla="*/ 17 h 376"/>
                    <a:gd name="T4" fmla="*/ 42 w 441"/>
                    <a:gd name="T5" fmla="*/ 16 h 376"/>
                    <a:gd name="T6" fmla="*/ 62 w 441"/>
                    <a:gd name="T7" fmla="*/ 15 h 376"/>
                    <a:gd name="T8" fmla="*/ 83 w 441"/>
                    <a:gd name="T9" fmla="*/ 15 h 376"/>
                    <a:gd name="T10" fmla="*/ 104 w 441"/>
                    <a:gd name="T11" fmla="*/ 14 h 376"/>
                    <a:gd name="T12" fmla="*/ 124 w 441"/>
                    <a:gd name="T13" fmla="*/ 13 h 376"/>
                    <a:gd name="T14" fmla="*/ 144 w 441"/>
                    <a:gd name="T15" fmla="*/ 12 h 376"/>
                    <a:gd name="T16" fmla="*/ 163 w 441"/>
                    <a:gd name="T17" fmla="*/ 11 h 376"/>
                    <a:gd name="T18" fmla="*/ 183 w 441"/>
                    <a:gd name="T19" fmla="*/ 10 h 376"/>
                    <a:gd name="T20" fmla="*/ 201 w 441"/>
                    <a:gd name="T21" fmla="*/ 9 h 376"/>
                    <a:gd name="T22" fmla="*/ 219 w 441"/>
                    <a:gd name="T23" fmla="*/ 8 h 376"/>
                    <a:gd name="T24" fmla="*/ 237 w 441"/>
                    <a:gd name="T25" fmla="*/ 7 h 376"/>
                    <a:gd name="T26" fmla="*/ 254 w 441"/>
                    <a:gd name="T27" fmla="*/ 6 h 376"/>
                    <a:gd name="T28" fmla="*/ 270 w 441"/>
                    <a:gd name="T29" fmla="*/ 5 h 376"/>
                    <a:gd name="T30" fmla="*/ 286 w 441"/>
                    <a:gd name="T31" fmla="*/ 4 h 376"/>
                    <a:gd name="T32" fmla="*/ 300 w 441"/>
                    <a:gd name="T33" fmla="*/ 3 h 376"/>
                    <a:gd name="T34" fmla="*/ 288 w 441"/>
                    <a:gd name="T35" fmla="*/ 2 h 376"/>
                    <a:gd name="T36" fmla="*/ 276 w 441"/>
                    <a:gd name="T37" fmla="*/ 2 h 376"/>
                    <a:gd name="T38" fmla="*/ 263 w 441"/>
                    <a:gd name="T39" fmla="*/ 2 h 376"/>
                    <a:gd name="T40" fmla="*/ 252 w 441"/>
                    <a:gd name="T41" fmla="*/ 2 h 376"/>
                    <a:gd name="T42" fmla="*/ 239 w 441"/>
                    <a:gd name="T43" fmla="*/ 1 h 376"/>
                    <a:gd name="T44" fmla="*/ 226 w 441"/>
                    <a:gd name="T45" fmla="*/ 1 h 376"/>
                    <a:gd name="T46" fmla="*/ 213 w 441"/>
                    <a:gd name="T47" fmla="*/ 1 h 376"/>
                    <a:gd name="T48" fmla="*/ 201 w 441"/>
                    <a:gd name="T49" fmla="*/ 1 h 376"/>
                    <a:gd name="T50" fmla="*/ 188 w 441"/>
                    <a:gd name="T51" fmla="*/ 1 h 376"/>
                    <a:gd name="T52" fmla="*/ 175 w 441"/>
                    <a:gd name="T53" fmla="*/ 1 h 376"/>
                    <a:gd name="T54" fmla="*/ 162 w 441"/>
                    <a:gd name="T55" fmla="*/ 1 h 376"/>
                    <a:gd name="T56" fmla="*/ 149 w 441"/>
                    <a:gd name="T57" fmla="*/ 0 h 376"/>
                    <a:gd name="T58" fmla="*/ 136 w 441"/>
                    <a:gd name="T59" fmla="*/ 0 h 376"/>
                    <a:gd name="T60" fmla="*/ 122 w 441"/>
                    <a:gd name="T61" fmla="*/ 0 h 376"/>
                    <a:gd name="T62" fmla="*/ 110 w 441"/>
                    <a:gd name="T63" fmla="*/ 0 h 376"/>
                    <a:gd name="T64" fmla="*/ 96 w 441"/>
                    <a:gd name="T65" fmla="*/ 0 h 376"/>
                    <a:gd name="T66" fmla="*/ 87 w 441"/>
                    <a:gd name="T67" fmla="*/ 2 h 376"/>
                    <a:gd name="T68" fmla="*/ 77 w 441"/>
                    <a:gd name="T69" fmla="*/ 5 h 376"/>
                    <a:gd name="T70" fmla="*/ 65 w 441"/>
                    <a:gd name="T71" fmla="*/ 7 h 376"/>
                    <a:gd name="T72" fmla="*/ 54 w 441"/>
                    <a:gd name="T73" fmla="*/ 9 h 376"/>
                    <a:gd name="T74" fmla="*/ 40 w 441"/>
                    <a:gd name="T75" fmla="*/ 11 h 376"/>
                    <a:gd name="T76" fmla="*/ 26 w 441"/>
                    <a:gd name="T77" fmla="*/ 14 h 376"/>
                    <a:gd name="T78" fmla="*/ 13 w 441"/>
                    <a:gd name="T79" fmla="*/ 15 h 376"/>
                    <a:gd name="T80" fmla="*/ 0 w 441"/>
                    <a:gd name="T81" fmla="*/ 17 h 37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41"/>
                    <a:gd name="T124" fmla="*/ 0 h 376"/>
                    <a:gd name="T125" fmla="*/ 441 w 441"/>
                    <a:gd name="T126" fmla="*/ 376 h 37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41" h="376">
                      <a:moveTo>
                        <a:pt x="0" y="376"/>
                      </a:moveTo>
                      <a:lnTo>
                        <a:pt x="31" y="365"/>
                      </a:lnTo>
                      <a:lnTo>
                        <a:pt x="61" y="352"/>
                      </a:lnTo>
                      <a:lnTo>
                        <a:pt x="92" y="338"/>
                      </a:lnTo>
                      <a:lnTo>
                        <a:pt x="122" y="322"/>
                      </a:lnTo>
                      <a:lnTo>
                        <a:pt x="152" y="305"/>
                      </a:lnTo>
                      <a:lnTo>
                        <a:pt x="182" y="286"/>
                      </a:lnTo>
                      <a:lnTo>
                        <a:pt x="211" y="266"/>
                      </a:lnTo>
                      <a:lnTo>
                        <a:pt x="239" y="246"/>
                      </a:lnTo>
                      <a:lnTo>
                        <a:pt x="268" y="223"/>
                      </a:lnTo>
                      <a:lnTo>
                        <a:pt x="296" y="200"/>
                      </a:lnTo>
                      <a:lnTo>
                        <a:pt x="322" y="177"/>
                      </a:lnTo>
                      <a:lnTo>
                        <a:pt x="348" y="153"/>
                      </a:lnTo>
                      <a:lnTo>
                        <a:pt x="373" y="129"/>
                      </a:lnTo>
                      <a:lnTo>
                        <a:pt x="397" y="103"/>
                      </a:lnTo>
                      <a:lnTo>
                        <a:pt x="419" y="78"/>
                      </a:lnTo>
                      <a:lnTo>
                        <a:pt x="441" y="52"/>
                      </a:lnTo>
                      <a:lnTo>
                        <a:pt x="423" y="49"/>
                      </a:lnTo>
                      <a:lnTo>
                        <a:pt x="406" y="44"/>
                      </a:lnTo>
                      <a:lnTo>
                        <a:pt x="387" y="40"/>
                      </a:lnTo>
                      <a:lnTo>
                        <a:pt x="369" y="37"/>
                      </a:lnTo>
                      <a:lnTo>
                        <a:pt x="351" y="33"/>
                      </a:lnTo>
                      <a:lnTo>
                        <a:pt x="332" y="29"/>
                      </a:lnTo>
                      <a:lnTo>
                        <a:pt x="313" y="27"/>
                      </a:lnTo>
                      <a:lnTo>
                        <a:pt x="294" y="23"/>
                      </a:lnTo>
                      <a:lnTo>
                        <a:pt x="276" y="19"/>
                      </a:lnTo>
                      <a:lnTo>
                        <a:pt x="257" y="17"/>
                      </a:lnTo>
                      <a:lnTo>
                        <a:pt x="238" y="13"/>
                      </a:lnTo>
                      <a:lnTo>
                        <a:pt x="218" y="11"/>
                      </a:lnTo>
                      <a:lnTo>
                        <a:pt x="200" y="8"/>
                      </a:lnTo>
                      <a:lnTo>
                        <a:pt x="180" y="5"/>
                      </a:lnTo>
                      <a:lnTo>
                        <a:pt x="161" y="2"/>
                      </a:lnTo>
                      <a:lnTo>
                        <a:pt x="141" y="0"/>
                      </a:lnTo>
                      <a:lnTo>
                        <a:pt x="129" y="50"/>
                      </a:lnTo>
                      <a:lnTo>
                        <a:pt x="114" y="100"/>
                      </a:lnTo>
                      <a:lnTo>
                        <a:pt x="96" y="152"/>
                      </a:lnTo>
                      <a:lnTo>
                        <a:pt x="78" y="201"/>
                      </a:lnTo>
                      <a:lnTo>
                        <a:pt x="59" y="250"/>
                      </a:lnTo>
                      <a:lnTo>
                        <a:pt x="39" y="296"/>
                      </a:lnTo>
                      <a:lnTo>
                        <a:pt x="19" y="338"/>
                      </a:lnTo>
                      <a:lnTo>
                        <a:pt x="0" y="376"/>
                      </a:lnTo>
                      <a:close/>
                    </a:path>
                  </a:pathLst>
                </a:custGeom>
                <a:solidFill>
                  <a:srgbClr val="BBB01F"/>
                </a:solidFill>
                <a:ln w="9525">
                  <a:noFill/>
                  <a:round/>
                  <a:headEnd/>
                  <a:tailEnd/>
                </a:ln>
              </p:spPr>
              <p:txBody>
                <a:bodyPr/>
                <a:lstStyle/>
                <a:p>
                  <a:endParaRPr lang="id-ID"/>
                </a:p>
              </p:txBody>
            </p:sp>
            <p:sp>
              <p:nvSpPr>
                <p:cNvPr id="21" name="Freeform 23"/>
                <p:cNvSpPr>
                  <a:spLocks/>
                </p:cNvSpPr>
                <p:nvPr/>
              </p:nvSpPr>
              <p:spPr bwMode="auto">
                <a:xfrm>
                  <a:off x="3217" y="2186"/>
                  <a:ext cx="449" cy="178"/>
                </a:xfrm>
                <a:custGeom>
                  <a:avLst/>
                  <a:gdLst>
                    <a:gd name="T0" fmla="*/ 26 w 508"/>
                    <a:gd name="T1" fmla="*/ 0 h 497"/>
                    <a:gd name="T2" fmla="*/ 24 w 508"/>
                    <a:gd name="T3" fmla="*/ 3 h 497"/>
                    <a:gd name="T4" fmla="*/ 23 w 508"/>
                    <a:gd name="T5" fmla="*/ 5 h 497"/>
                    <a:gd name="T6" fmla="*/ 21 w 508"/>
                    <a:gd name="T7" fmla="*/ 8 h 497"/>
                    <a:gd name="T8" fmla="*/ 17 w 508"/>
                    <a:gd name="T9" fmla="*/ 10 h 497"/>
                    <a:gd name="T10" fmla="*/ 15 w 508"/>
                    <a:gd name="T11" fmla="*/ 13 h 497"/>
                    <a:gd name="T12" fmla="*/ 10 w 508"/>
                    <a:gd name="T13" fmla="*/ 15 h 497"/>
                    <a:gd name="T14" fmla="*/ 4 w 508"/>
                    <a:gd name="T15" fmla="*/ 17 h 497"/>
                    <a:gd name="T16" fmla="*/ 0 w 508"/>
                    <a:gd name="T17" fmla="*/ 20 h 497"/>
                    <a:gd name="T18" fmla="*/ 16 w 508"/>
                    <a:gd name="T19" fmla="*/ 20 h 497"/>
                    <a:gd name="T20" fmla="*/ 33 w 508"/>
                    <a:gd name="T21" fmla="*/ 20 h 497"/>
                    <a:gd name="T22" fmla="*/ 49 w 508"/>
                    <a:gd name="T23" fmla="*/ 20 h 497"/>
                    <a:gd name="T24" fmla="*/ 64 w 508"/>
                    <a:gd name="T25" fmla="*/ 20 h 497"/>
                    <a:gd name="T26" fmla="*/ 80 w 508"/>
                    <a:gd name="T27" fmla="*/ 20 h 497"/>
                    <a:gd name="T28" fmla="*/ 96 w 508"/>
                    <a:gd name="T29" fmla="*/ 21 h 497"/>
                    <a:gd name="T30" fmla="*/ 111 w 508"/>
                    <a:gd name="T31" fmla="*/ 21 h 497"/>
                    <a:gd name="T32" fmla="*/ 128 w 508"/>
                    <a:gd name="T33" fmla="*/ 21 h 497"/>
                    <a:gd name="T34" fmla="*/ 143 w 508"/>
                    <a:gd name="T35" fmla="*/ 21 h 497"/>
                    <a:gd name="T36" fmla="*/ 158 w 508"/>
                    <a:gd name="T37" fmla="*/ 21 h 497"/>
                    <a:gd name="T38" fmla="*/ 173 w 508"/>
                    <a:gd name="T39" fmla="*/ 22 h 497"/>
                    <a:gd name="T40" fmla="*/ 188 w 508"/>
                    <a:gd name="T41" fmla="*/ 22 h 497"/>
                    <a:gd name="T42" fmla="*/ 204 w 508"/>
                    <a:gd name="T43" fmla="*/ 22 h 497"/>
                    <a:gd name="T44" fmla="*/ 218 w 508"/>
                    <a:gd name="T45" fmla="*/ 22 h 497"/>
                    <a:gd name="T46" fmla="*/ 233 w 508"/>
                    <a:gd name="T47" fmla="*/ 23 h 497"/>
                    <a:gd name="T48" fmla="*/ 247 w 508"/>
                    <a:gd name="T49" fmla="*/ 23 h 497"/>
                    <a:gd name="T50" fmla="*/ 270 w 508"/>
                    <a:gd name="T51" fmla="*/ 20 h 497"/>
                    <a:gd name="T52" fmla="*/ 288 w 508"/>
                    <a:gd name="T53" fmla="*/ 18 h 497"/>
                    <a:gd name="T54" fmla="*/ 305 w 508"/>
                    <a:gd name="T55" fmla="*/ 15 h 497"/>
                    <a:gd name="T56" fmla="*/ 319 w 508"/>
                    <a:gd name="T57" fmla="*/ 12 h 497"/>
                    <a:gd name="T58" fmla="*/ 331 w 508"/>
                    <a:gd name="T59" fmla="*/ 9 h 497"/>
                    <a:gd name="T60" fmla="*/ 340 w 508"/>
                    <a:gd name="T61" fmla="*/ 6 h 497"/>
                    <a:gd name="T62" fmla="*/ 346 w 508"/>
                    <a:gd name="T63" fmla="*/ 3 h 497"/>
                    <a:gd name="T64" fmla="*/ 351 w 508"/>
                    <a:gd name="T65" fmla="*/ 0 h 497"/>
                    <a:gd name="T66" fmla="*/ 26 w 508"/>
                    <a:gd name="T67" fmla="*/ 0 h 4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08"/>
                    <a:gd name="T103" fmla="*/ 0 h 497"/>
                    <a:gd name="T104" fmla="*/ 508 w 508"/>
                    <a:gd name="T105" fmla="*/ 497 h 4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08" h="497">
                      <a:moveTo>
                        <a:pt x="37" y="0"/>
                      </a:moveTo>
                      <a:lnTo>
                        <a:pt x="35" y="54"/>
                      </a:lnTo>
                      <a:lnTo>
                        <a:pt x="33" y="109"/>
                      </a:lnTo>
                      <a:lnTo>
                        <a:pt x="30" y="163"/>
                      </a:lnTo>
                      <a:lnTo>
                        <a:pt x="25" y="217"/>
                      </a:lnTo>
                      <a:lnTo>
                        <a:pt x="21" y="270"/>
                      </a:lnTo>
                      <a:lnTo>
                        <a:pt x="14" y="323"/>
                      </a:lnTo>
                      <a:lnTo>
                        <a:pt x="7" y="376"/>
                      </a:lnTo>
                      <a:lnTo>
                        <a:pt x="0" y="428"/>
                      </a:lnTo>
                      <a:lnTo>
                        <a:pt x="23" y="431"/>
                      </a:lnTo>
                      <a:lnTo>
                        <a:pt x="47" y="434"/>
                      </a:lnTo>
                      <a:lnTo>
                        <a:pt x="70" y="438"/>
                      </a:lnTo>
                      <a:lnTo>
                        <a:pt x="93" y="441"/>
                      </a:lnTo>
                      <a:lnTo>
                        <a:pt x="116" y="445"/>
                      </a:lnTo>
                      <a:lnTo>
                        <a:pt x="139" y="449"/>
                      </a:lnTo>
                      <a:lnTo>
                        <a:pt x="162" y="452"/>
                      </a:lnTo>
                      <a:lnTo>
                        <a:pt x="185" y="457"/>
                      </a:lnTo>
                      <a:lnTo>
                        <a:pt x="207" y="461"/>
                      </a:lnTo>
                      <a:lnTo>
                        <a:pt x="229" y="466"/>
                      </a:lnTo>
                      <a:lnTo>
                        <a:pt x="251" y="471"/>
                      </a:lnTo>
                      <a:lnTo>
                        <a:pt x="273" y="476"/>
                      </a:lnTo>
                      <a:lnTo>
                        <a:pt x="295" y="481"/>
                      </a:lnTo>
                      <a:lnTo>
                        <a:pt x="316" y="485"/>
                      </a:lnTo>
                      <a:lnTo>
                        <a:pt x="338" y="492"/>
                      </a:lnTo>
                      <a:lnTo>
                        <a:pt x="359" y="497"/>
                      </a:lnTo>
                      <a:lnTo>
                        <a:pt x="390" y="441"/>
                      </a:lnTo>
                      <a:lnTo>
                        <a:pt x="417" y="383"/>
                      </a:lnTo>
                      <a:lnTo>
                        <a:pt x="441" y="324"/>
                      </a:lnTo>
                      <a:lnTo>
                        <a:pt x="462" y="263"/>
                      </a:lnTo>
                      <a:lnTo>
                        <a:pt x="479" y="199"/>
                      </a:lnTo>
                      <a:lnTo>
                        <a:pt x="493" y="135"/>
                      </a:lnTo>
                      <a:lnTo>
                        <a:pt x="502" y="68"/>
                      </a:lnTo>
                      <a:lnTo>
                        <a:pt x="508" y="0"/>
                      </a:lnTo>
                      <a:lnTo>
                        <a:pt x="37" y="0"/>
                      </a:lnTo>
                      <a:close/>
                    </a:path>
                  </a:pathLst>
                </a:custGeom>
                <a:solidFill>
                  <a:srgbClr val="BBB01F"/>
                </a:solidFill>
                <a:ln w="9525">
                  <a:noFill/>
                  <a:round/>
                  <a:headEnd/>
                  <a:tailEnd/>
                </a:ln>
              </p:spPr>
              <p:txBody>
                <a:bodyPr/>
                <a:lstStyle/>
                <a:p>
                  <a:endParaRPr lang="id-ID"/>
                </a:p>
              </p:txBody>
            </p:sp>
            <p:sp>
              <p:nvSpPr>
                <p:cNvPr id="22" name="Freeform 24"/>
                <p:cNvSpPr>
                  <a:spLocks/>
                </p:cNvSpPr>
                <p:nvPr/>
              </p:nvSpPr>
              <p:spPr bwMode="auto">
                <a:xfrm rot="418631">
                  <a:off x="2371" y="2544"/>
                  <a:ext cx="1171" cy="158"/>
                </a:xfrm>
                <a:custGeom>
                  <a:avLst/>
                  <a:gdLst>
                    <a:gd name="T0" fmla="*/ 3 w 2835"/>
                    <a:gd name="T1" fmla="*/ 4 h 703"/>
                    <a:gd name="T2" fmla="*/ 29 w 2835"/>
                    <a:gd name="T3" fmla="*/ 1 h 703"/>
                    <a:gd name="T4" fmla="*/ 64 w 2835"/>
                    <a:gd name="T5" fmla="*/ 0 h 703"/>
                    <a:gd name="T6" fmla="*/ 99 w 2835"/>
                    <a:gd name="T7" fmla="*/ 1 h 703"/>
                    <a:gd name="T8" fmla="*/ 138 w 2835"/>
                    <a:gd name="T9" fmla="*/ 4 h 703"/>
                    <a:gd name="T10" fmla="*/ 163 w 2835"/>
                    <a:gd name="T11" fmla="*/ 4 h 703"/>
                    <a:gd name="T12" fmla="*/ 195 w 2835"/>
                    <a:gd name="T13" fmla="*/ 1 h 703"/>
                    <a:gd name="T14" fmla="*/ 192 w 2835"/>
                    <a:gd name="T15" fmla="*/ 2 h 703"/>
                    <a:gd name="T16" fmla="*/ 166 w 2835"/>
                    <a:gd name="T17" fmla="*/ 7 h 703"/>
                    <a:gd name="T18" fmla="*/ 131 w 2835"/>
                    <a:gd name="T19" fmla="*/ 7 h 703"/>
                    <a:gd name="T20" fmla="*/ 86 w 2835"/>
                    <a:gd name="T21" fmla="*/ 4 h 703"/>
                    <a:gd name="T22" fmla="*/ 54 w 2835"/>
                    <a:gd name="T23" fmla="*/ 2 h 703"/>
                    <a:gd name="T24" fmla="*/ 26 w 2835"/>
                    <a:gd name="T25" fmla="*/ 2 h 703"/>
                    <a:gd name="T26" fmla="*/ 10 w 2835"/>
                    <a:gd name="T27" fmla="*/ 3 h 703"/>
                    <a:gd name="T28" fmla="*/ 3 w 2835"/>
                    <a:gd name="T29" fmla="*/ 4 h 70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35"/>
                    <a:gd name="T46" fmla="*/ 0 h 703"/>
                    <a:gd name="T47" fmla="*/ 2835 w 2835"/>
                    <a:gd name="T48" fmla="*/ 703 h 70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35" h="703">
                      <a:moveTo>
                        <a:pt x="45" y="318"/>
                      </a:moveTo>
                      <a:cubicBezTo>
                        <a:pt x="90" y="288"/>
                        <a:pt x="264" y="144"/>
                        <a:pt x="408" y="91"/>
                      </a:cubicBezTo>
                      <a:cubicBezTo>
                        <a:pt x="552" y="38"/>
                        <a:pt x="741" y="0"/>
                        <a:pt x="907" y="0"/>
                      </a:cubicBezTo>
                      <a:cubicBezTo>
                        <a:pt x="1073" y="0"/>
                        <a:pt x="1232" y="38"/>
                        <a:pt x="1406" y="91"/>
                      </a:cubicBezTo>
                      <a:cubicBezTo>
                        <a:pt x="1580" y="144"/>
                        <a:pt x="1800" y="273"/>
                        <a:pt x="1951" y="318"/>
                      </a:cubicBezTo>
                      <a:cubicBezTo>
                        <a:pt x="2102" y="363"/>
                        <a:pt x="2177" y="401"/>
                        <a:pt x="2313" y="363"/>
                      </a:cubicBezTo>
                      <a:cubicBezTo>
                        <a:pt x="2449" y="325"/>
                        <a:pt x="2699" y="114"/>
                        <a:pt x="2767" y="91"/>
                      </a:cubicBezTo>
                      <a:cubicBezTo>
                        <a:pt x="2835" y="68"/>
                        <a:pt x="2790" y="136"/>
                        <a:pt x="2722" y="227"/>
                      </a:cubicBezTo>
                      <a:cubicBezTo>
                        <a:pt x="2654" y="318"/>
                        <a:pt x="2503" y="567"/>
                        <a:pt x="2359" y="635"/>
                      </a:cubicBezTo>
                      <a:cubicBezTo>
                        <a:pt x="2215" y="703"/>
                        <a:pt x="2049" y="688"/>
                        <a:pt x="1860" y="635"/>
                      </a:cubicBezTo>
                      <a:cubicBezTo>
                        <a:pt x="1671" y="582"/>
                        <a:pt x="1406" y="386"/>
                        <a:pt x="1225" y="318"/>
                      </a:cubicBezTo>
                      <a:cubicBezTo>
                        <a:pt x="1044" y="250"/>
                        <a:pt x="915" y="242"/>
                        <a:pt x="771" y="227"/>
                      </a:cubicBezTo>
                      <a:cubicBezTo>
                        <a:pt x="627" y="212"/>
                        <a:pt x="469" y="220"/>
                        <a:pt x="363" y="227"/>
                      </a:cubicBezTo>
                      <a:cubicBezTo>
                        <a:pt x="257" y="234"/>
                        <a:pt x="189" y="249"/>
                        <a:pt x="136" y="272"/>
                      </a:cubicBezTo>
                      <a:cubicBezTo>
                        <a:pt x="83" y="295"/>
                        <a:pt x="0" y="348"/>
                        <a:pt x="45" y="318"/>
                      </a:cubicBezTo>
                      <a:close/>
                    </a:path>
                  </a:pathLst>
                </a:custGeom>
                <a:solidFill>
                  <a:srgbClr val="000066"/>
                </a:solidFill>
                <a:ln w="9525">
                  <a:solidFill>
                    <a:srgbClr val="000066"/>
                  </a:solidFill>
                  <a:round/>
                  <a:headEnd/>
                  <a:tailEnd/>
                </a:ln>
              </p:spPr>
              <p:txBody>
                <a:bodyPr/>
                <a:lstStyle/>
                <a:p>
                  <a:endParaRPr lang="id-ID"/>
                </a:p>
              </p:txBody>
            </p:sp>
          </p:grpSp>
          <p:sp>
            <p:nvSpPr>
              <p:cNvPr id="7" name="Freeform 25"/>
              <p:cNvSpPr>
                <a:spLocks/>
              </p:cNvSpPr>
              <p:nvPr/>
            </p:nvSpPr>
            <p:spPr bwMode="auto">
              <a:xfrm>
                <a:off x="2477" y="1526"/>
                <a:ext cx="841" cy="1028"/>
              </a:xfrm>
              <a:custGeom>
                <a:avLst/>
                <a:gdLst>
                  <a:gd name="T0" fmla="*/ 0 w 1224"/>
                  <a:gd name="T1" fmla="*/ 187 h 1678"/>
                  <a:gd name="T2" fmla="*/ 162 w 1224"/>
                  <a:gd name="T3" fmla="*/ 303 h 1678"/>
                  <a:gd name="T4" fmla="*/ 397 w 1224"/>
                  <a:gd name="T5" fmla="*/ 0 h 1678"/>
                  <a:gd name="T6" fmla="*/ 162 w 1224"/>
                  <a:gd name="T7" fmla="*/ 386 h 1678"/>
                  <a:gd name="T8" fmla="*/ 0 w 1224"/>
                  <a:gd name="T9" fmla="*/ 187 h 1678"/>
                  <a:gd name="T10" fmla="*/ 0 60000 65536"/>
                  <a:gd name="T11" fmla="*/ 0 60000 65536"/>
                  <a:gd name="T12" fmla="*/ 0 60000 65536"/>
                  <a:gd name="T13" fmla="*/ 0 60000 65536"/>
                  <a:gd name="T14" fmla="*/ 0 60000 65536"/>
                  <a:gd name="T15" fmla="*/ 0 w 1224"/>
                  <a:gd name="T16" fmla="*/ 0 h 1678"/>
                  <a:gd name="T17" fmla="*/ 1224 w 1224"/>
                  <a:gd name="T18" fmla="*/ 1678 h 1678"/>
                </a:gdLst>
                <a:ahLst/>
                <a:cxnLst>
                  <a:cxn ang="T10">
                    <a:pos x="T0" y="T1"/>
                  </a:cxn>
                  <a:cxn ang="T11">
                    <a:pos x="T2" y="T3"/>
                  </a:cxn>
                  <a:cxn ang="T12">
                    <a:pos x="T4" y="T5"/>
                  </a:cxn>
                  <a:cxn ang="T13">
                    <a:pos x="T6" y="T7"/>
                  </a:cxn>
                  <a:cxn ang="T14">
                    <a:pos x="T8" y="T9"/>
                  </a:cxn>
                </a:cxnLst>
                <a:rect l="T15" t="T16" r="T17" b="T18"/>
                <a:pathLst>
                  <a:path w="1224" h="1678">
                    <a:moveTo>
                      <a:pt x="0" y="816"/>
                    </a:moveTo>
                    <a:lnTo>
                      <a:pt x="499" y="1315"/>
                    </a:lnTo>
                    <a:lnTo>
                      <a:pt x="1224" y="0"/>
                    </a:lnTo>
                    <a:lnTo>
                      <a:pt x="499" y="1678"/>
                    </a:lnTo>
                    <a:lnTo>
                      <a:pt x="0" y="816"/>
                    </a:lnTo>
                    <a:close/>
                  </a:path>
                </a:pathLst>
              </a:custGeom>
              <a:solidFill>
                <a:srgbClr val="CC3300"/>
              </a:solidFill>
              <a:ln w="9525">
                <a:noFill/>
                <a:round/>
                <a:headEnd/>
                <a:tailEnd/>
              </a:ln>
            </p:spPr>
            <p:txBody>
              <a:bodyPr/>
              <a:lstStyle/>
              <a:p>
                <a:endParaRPr lang="id-ID"/>
              </a:p>
            </p:txBody>
          </p:sp>
        </p:grpSp>
      </p:grpSp>
      <p:pic>
        <p:nvPicPr>
          <p:cNvPr id="23" name="Picture 2"/>
          <p:cNvPicPr>
            <a:picLocks noChangeAspect="1" noChangeArrowheads="1"/>
          </p:cNvPicPr>
          <p:nvPr/>
        </p:nvPicPr>
        <p:blipFill>
          <a:blip r:embed="rId2" cstate="print"/>
          <a:srcRect/>
          <a:stretch>
            <a:fillRect/>
          </a:stretch>
        </p:blipFill>
        <p:spPr bwMode="auto">
          <a:xfrm>
            <a:off x="6757220" y="2133600"/>
            <a:ext cx="1853380" cy="1981200"/>
          </a:xfrm>
          <a:prstGeom prst="rect">
            <a:avLst/>
          </a:prstGeom>
          <a:noFill/>
          <a:ln w="9525">
            <a:noFill/>
            <a:miter lim="800000"/>
            <a:headEnd/>
            <a:tailEnd/>
          </a:ln>
          <a:effectLst/>
        </p:spPr>
      </p:pic>
      <p:sp>
        <p:nvSpPr>
          <p:cNvPr id="24" name="TextBox 23"/>
          <p:cNvSpPr txBox="1"/>
          <p:nvPr/>
        </p:nvSpPr>
        <p:spPr>
          <a:xfrm>
            <a:off x="1524000" y="4343400"/>
            <a:ext cx="5638800" cy="923330"/>
          </a:xfrm>
          <a:prstGeom prst="rect">
            <a:avLst/>
          </a:prstGeom>
          <a:noFill/>
        </p:spPr>
        <p:txBody>
          <a:bodyPr wrap="square" rtlCol="0">
            <a:spAutoFit/>
          </a:bodyPr>
          <a:lstStyle/>
          <a:p>
            <a:pPr algn="ctr"/>
            <a:r>
              <a:rPr lang="id-ID" b="1" dirty="0" smtClean="0"/>
              <a:t>Disampaikan Oleh : M Budi Djatmiko</a:t>
            </a:r>
          </a:p>
          <a:p>
            <a:pPr algn="ctr"/>
            <a:r>
              <a:rPr lang="id-ID" b="1" dirty="0" smtClean="0">
                <a:hlinkClick r:id="rId3"/>
              </a:rPr>
              <a:t>Email : layanandjatmiko@yahoo.com</a:t>
            </a:r>
            <a:endParaRPr lang="id-ID" b="1" dirty="0" smtClean="0"/>
          </a:p>
          <a:p>
            <a:pPr algn="ctr"/>
            <a:r>
              <a:rPr lang="id-ID" b="1" dirty="0" smtClean="0">
                <a:solidFill>
                  <a:schemeClr val="tx1">
                    <a:lumMod val="95000"/>
                    <a:lumOff val="5000"/>
                  </a:schemeClr>
                </a:solidFill>
              </a:rPr>
              <a:t>HP: 081-6420-6520</a:t>
            </a:r>
            <a:endParaRPr lang="id-ID" b="1" dirty="0">
              <a:solidFill>
                <a:schemeClr val="tx1">
                  <a:lumMod val="95000"/>
                  <a:lumOff val="5000"/>
                </a:schemeClr>
              </a:solidFill>
            </a:endParaRPr>
          </a:p>
        </p:txBody>
      </p:sp>
      <p:sp>
        <p:nvSpPr>
          <p:cNvPr id="25" name="Rectangle 24"/>
          <p:cNvSpPr/>
          <p:nvPr/>
        </p:nvSpPr>
        <p:spPr>
          <a:xfrm>
            <a:off x="1295400" y="381000"/>
            <a:ext cx="6705600" cy="1698927"/>
          </a:xfrm>
          <a:prstGeom prst="rect">
            <a:avLst/>
          </a:prstGeom>
          <a:solidFill>
            <a:schemeClr val="tx2">
              <a:lumMod val="75000"/>
            </a:schemeClr>
          </a:solidFill>
        </p:spPr>
        <p:txBody>
          <a:bodyPr wrap="square">
            <a:spAutoFit/>
          </a:bodyPr>
          <a:lstStyle/>
          <a:p>
            <a:pPr lvl="0" algn="ctr">
              <a:spcBef>
                <a:spcPct val="20000"/>
              </a:spcBef>
              <a:defRPr/>
            </a:pPr>
            <a:r>
              <a:rPr lang="id-ID" b="1" dirty="0" smtClean="0">
                <a:solidFill>
                  <a:schemeClr val="accent3">
                    <a:lumMod val="20000"/>
                    <a:lumOff val="80000"/>
                  </a:schemeClr>
                </a:solidFill>
              </a:rPr>
              <a:t>Alamat BAN PT : </a:t>
            </a:r>
            <a:r>
              <a:rPr lang="en-US" b="1" dirty="0" err="1" smtClean="0">
                <a:solidFill>
                  <a:schemeClr val="accent3">
                    <a:lumMod val="20000"/>
                    <a:lumOff val="80000"/>
                  </a:schemeClr>
                </a:solidFill>
              </a:rPr>
              <a:t>Gd</a:t>
            </a:r>
            <a:r>
              <a:rPr lang="en-US" b="1" dirty="0" smtClean="0">
                <a:solidFill>
                  <a:schemeClr val="accent3">
                    <a:lumMod val="20000"/>
                    <a:lumOff val="80000"/>
                  </a:schemeClr>
                </a:solidFill>
              </a:rPr>
              <a:t> D Lt 1 </a:t>
            </a:r>
            <a:r>
              <a:rPr lang="en-US" b="1" dirty="0" err="1" smtClean="0">
                <a:solidFill>
                  <a:schemeClr val="accent3">
                    <a:lumMod val="20000"/>
                    <a:lumOff val="80000"/>
                  </a:schemeClr>
                </a:solidFill>
              </a:rPr>
              <a:t>Kemendiknas</a:t>
            </a:r>
            <a:r>
              <a:rPr lang="en-US" b="1" dirty="0" smtClean="0">
                <a:solidFill>
                  <a:schemeClr val="accent3">
                    <a:lumMod val="20000"/>
                    <a:lumOff val="80000"/>
                  </a:schemeClr>
                </a:solidFill>
              </a:rPr>
              <a:t>. </a:t>
            </a:r>
            <a:endParaRPr lang="id-ID" b="1" dirty="0" smtClean="0">
              <a:solidFill>
                <a:schemeClr val="accent3">
                  <a:lumMod val="20000"/>
                  <a:lumOff val="80000"/>
                </a:schemeClr>
              </a:solidFill>
            </a:endParaRPr>
          </a:p>
          <a:p>
            <a:pPr lvl="0" algn="ctr">
              <a:spcBef>
                <a:spcPct val="20000"/>
              </a:spcBef>
              <a:defRPr/>
            </a:pPr>
            <a:r>
              <a:rPr lang="en-US" b="1" dirty="0" err="1" smtClean="0">
                <a:solidFill>
                  <a:schemeClr val="accent3">
                    <a:lumMod val="20000"/>
                    <a:lumOff val="80000"/>
                  </a:schemeClr>
                </a:solidFill>
              </a:rPr>
              <a:t>Jln</a:t>
            </a:r>
            <a:r>
              <a:rPr lang="en-US" b="1" dirty="0" smtClean="0">
                <a:solidFill>
                  <a:schemeClr val="accent3">
                    <a:lumMod val="20000"/>
                    <a:lumOff val="80000"/>
                  </a:schemeClr>
                </a:solidFill>
              </a:rPr>
              <a:t> </a:t>
            </a:r>
            <a:r>
              <a:rPr lang="en-US" b="1" dirty="0" err="1" smtClean="0">
                <a:solidFill>
                  <a:schemeClr val="accent3">
                    <a:lumMod val="20000"/>
                    <a:lumOff val="80000"/>
                  </a:schemeClr>
                </a:solidFill>
              </a:rPr>
              <a:t>Fatmawati</a:t>
            </a:r>
            <a:r>
              <a:rPr lang="en-US" b="1" dirty="0" smtClean="0">
                <a:solidFill>
                  <a:schemeClr val="accent3">
                    <a:lumMod val="20000"/>
                    <a:lumOff val="80000"/>
                  </a:schemeClr>
                </a:solidFill>
              </a:rPr>
              <a:t> </a:t>
            </a:r>
            <a:r>
              <a:rPr lang="en-US" b="1" dirty="0" err="1" smtClean="0">
                <a:solidFill>
                  <a:schemeClr val="accent3">
                    <a:lumMod val="20000"/>
                    <a:lumOff val="80000"/>
                  </a:schemeClr>
                </a:solidFill>
              </a:rPr>
              <a:t>Cipete</a:t>
            </a:r>
            <a:r>
              <a:rPr lang="en-US" b="1" dirty="0" smtClean="0">
                <a:solidFill>
                  <a:schemeClr val="accent3">
                    <a:lumMod val="20000"/>
                    <a:lumOff val="80000"/>
                  </a:schemeClr>
                </a:solidFill>
              </a:rPr>
              <a:t>. Jakarta Selatan </a:t>
            </a:r>
            <a:endParaRPr lang="id-ID" b="1" dirty="0" smtClean="0">
              <a:solidFill>
                <a:schemeClr val="accent3">
                  <a:lumMod val="20000"/>
                  <a:lumOff val="80000"/>
                </a:schemeClr>
              </a:solidFill>
            </a:endParaRPr>
          </a:p>
          <a:p>
            <a:pPr lvl="0" algn="ctr">
              <a:spcBef>
                <a:spcPct val="20000"/>
              </a:spcBef>
              <a:defRPr/>
            </a:pPr>
            <a:r>
              <a:rPr lang="id-ID" b="1" dirty="0" smtClean="0">
                <a:solidFill>
                  <a:schemeClr val="accent3">
                    <a:lumMod val="20000"/>
                    <a:lumOff val="80000"/>
                  </a:schemeClr>
                </a:solidFill>
              </a:rPr>
              <a:t>Kode Pos </a:t>
            </a:r>
            <a:r>
              <a:rPr lang="en-US" b="1" dirty="0" smtClean="0">
                <a:solidFill>
                  <a:schemeClr val="accent3">
                    <a:lumMod val="20000"/>
                    <a:lumOff val="80000"/>
                  </a:schemeClr>
                </a:solidFill>
              </a:rPr>
              <a:t>12410</a:t>
            </a:r>
          </a:p>
          <a:p>
            <a:pPr lvl="0" algn="ctr">
              <a:spcBef>
                <a:spcPct val="20000"/>
              </a:spcBef>
              <a:defRPr/>
            </a:pPr>
            <a:r>
              <a:rPr lang="en-US" b="1" dirty="0" smtClean="0">
                <a:solidFill>
                  <a:schemeClr val="accent3">
                    <a:lumMod val="20000"/>
                    <a:lumOff val="80000"/>
                  </a:schemeClr>
                </a:solidFill>
              </a:rPr>
              <a:t>Tel &amp; Fax: +62-21-7668790  </a:t>
            </a:r>
            <a:endParaRPr lang="id-ID" b="1" dirty="0" smtClean="0">
              <a:solidFill>
                <a:schemeClr val="accent3">
                  <a:lumMod val="20000"/>
                  <a:lumOff val="80000"/>
                </a:schemeClr>
              </a:solidFill>
            </a:endParaRPr>
          </a:p>
          <a:p>
            <a:pPr lvl="0" algn="ctr">
              <a:spcBef>
                <a:spcPct val="20000"/>
              </a:spcBef>
              <a:defRPr/>
            </a:pPr>
            <a:r>
              <a:rPr lang="id-ID" b="1" dirty="0" smtClean="0">
                <a:solidFill>
                  <a:schemeClr val="accent3">
                    <a:lumMod val="20000"/>
                    <a:lumOff val="80000"/>
                  </a:schemeClr>
                </a:solidFill>
              </a:rPr>
              <a:t>URL.http://ban</a:t>
            </a:r>
            <a:r>
              <a:rPr lang="en-US" b="1" dirty="0" smtClean="0">
                <a:solidFill>
                  <a:schemeClr val="accent3">
                    <a:lumMod val="20000"/>
                    <a:lumOff val="80000"/>
                  </a:schemeClr>
                </a:solidFill>
              </a:rPr>
              <a:t>-</a:t>
            </a:r>
            <a:r>
              <a:rPr lang="id-ID" b="1" dirty="0" smtClean="0">
                <a:solidFill>
                  <a:schemeClr val="accent3">
                    <a:lumMod val="20000"/>
                    <a:lumOff val="80000"/>
                  </a:schemeClr>
                </a:solidFill>
              </a:rPr>
              <a:t>pt.</a:t>
            </a:r>
            <a:r>
              <a:rPr lang="en-US" b="1" dirty="0" err="1" smtClean="0">
                <a:solidFill>
                  <a:schemeClr val="accent3">
                    <a:lumMod val="20000"/>
                    <a:lumOff val="80000"/>
                  </a:schemeClr>
                </a:solidFill>
              </a:rPr>
              <a:t>kem</a:t>
            </a:r>
            <a:r>
              <a:rPr lang="id-ID" b="1" dirty="0" smtClean="0">
                <a:solidFill>
                  <a:schemeClr val="accent3">
                    <a:lumMod val="20000"/>
                    <a:lumOff val="80000"/>
                  </a:schemeClr>
                </a:solidFill>
              </a:rPr>
              <a:t>diknas.go.id, </a:t>
            </a:r>
            <a:endParaRPr lang="id-ID" b="1" dirty="0">
              <a:solidFill>
                <a:schemeClr val="accent3">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10600" cy="5105400"/>
          </a:xfrm>
        </p:spPr>
        <p:txBody>
          <a:bodyPr>
            <a:noAutofit/>
          </a:bodyPr>
          <a:lstStyle/>
          <a:p>
            <a:pPr>
              <a:buNone/>
            </a:pPr>
            <a:r>
              <a:rPr lang="id-ID" sz="2400" dirty="0" smtClean="0"/>
              <a:t>2. Dosen adalah komponen sumber daya utama yang merupakan pendidik profesional dan ilmuwan dengan tugas pokok dan fungsi mentransformasikan, mengembangkan, menyebarluaskan, dan menerapkan ilmu pengetahuan, teknologi dan seni melalui pendidikan, penelitian, dan pelayanan/pengabdian kepada masyarakat. Dosen menentukan mutu penyelenggaraan akademik perguruan tinggi.</a:t>
            </a:r>
          </a:p>
          <a:p>
            <a:pPr>
              <a:buNone/>
            </a:pPr>
            <a:r>
              <a:rPr lang="id-ID" sz="2400" dirty="0" smtClean="0"/>
              <a:t>3. Perguruan tinggi memiliki tenaga kependidikan, terdiri atas pustakawan, laboran, teknisi, dan staf administrasi dengan kualifikasi dan kualitas kinerja serta jumlah yang sesuai dengan kebutuhan penyelenggaraan program-perguruan tinggi yang ada di perguruan tinggi yang bersangkutan. </a:t>
            </a:r>
          </a:p>
        </p:txBody>
      </p:sp>
      <p:sp>
        <p:nvSpPr>
          <p:cNvPr id="5" name="TextBox 4"/>
          <p:cNvSpPr txBox="1"/>
          <p:nvPr/>
        </p:nvSpPr>
        <p:spPr>
          <a:xfrm>
            <a:off x="457200" y="152400"/>
            <a:ext cx="8229600" cy="830997"/>
          </a:xfrm>
          <a:prstGeom prst="rect">
            <a:avLst/>
          </a:prstGeom>
          <a:solidFill>
            <a:schemeClr val="accent2"/>
          </a:solidFill>
        </p:spPr>
        <p:txBody>
          <a:bodyPr wrap="square" rtlCol="0">
            <a:spAutoFit/>
          </a:bodyPr>
          <a:lstStyle/>
          <a:p>
            <a:pPr algn="ctr"/>
            <a:r>
              <a:rPr lang="id-ID" sz="2400" b="1" dirty="0" smtClean="0">
                <a:latin typeface="Arial Narrow" pitchFamily="34" charset="0"/>
                <a:cs typeface="Aharoni" pitchFamily="2" charset="-79"/>
              </a:rPr>
              <a:t>KRITERIA PENILAIAN STANDAR 4 :</a:t>
            </a:r>
          </a:p>
          <a:p>
            <a:pPr algn="ctr"/>
            <a:r>
              <a:rPr lang="id-ID" sz="2400" b="1" dirty="0" smtClean="0"/>
              <a:t>Sumber  Daya Manusia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610600" cy="5105400"/>
          </a:xfrm>
        </p:spPr>
        <p:txBody>
          <a:bodyPr>
            <a:noAutofit/>
          </a:bodyPr>
          <a:lstStyle/>
          <a:p>
            <a:pPr>
              <a:buNone/>
            </a:pPr>
            <a:r>
              <a:rPr lang="id-ID" sz="3600" dirty="0" smtClean="0"/>
              <a:t>4. Perguruan tinggi merencanakan dan melaksanakan program-program peningkatan mutu dosen dan tenaga kependidikan yang selaras dengan kebutuhan, untuk  mewujudkan visi dan melaksanakan misinya.</a:t>
            </a:r>
          </a:p>
          <a:p>
            <a:pPr>
              <a:buNone/>
            </a:pPr>
            <a:r>
              <a:rPr lang="id-ID" sz="3600" dirty="0" smtClean="0"/>
              <a:t>5. Perguruan tinggi menjalin kerja sama dengan perguruan tinggi lain untuk memperoleh dosen tidak tetap yang sangat dibutuhkan.</a:t>
            </a:r>
            <a:r>
              <a:rPr lang="fi-FI" sz="3600" dirty="0" smtClean="0"/>
              <a:t>. </a:t>
            </a:r>
            <a:endParaRPr lang="id-ID" sz="3600" dirty="0" smtClean="0"/>
          </a:p>
        </p:txBody>
      </p:sp>
      <p:sp>
        <p:nvSpPr>
          <p:cNvPr id="5" name="TextBox 4"/>
          <p:cNvSpPr txBox="1"/>
          <p:nvPr/>
        </p:nvSpPr>
        <p:spPr>
          <a:xfrm>
            <a:off x="457200" y="76200"/>
            <a:ext cx="8229600" cy="830997"/>
          </a:xfrm>
          <a:prstGeom prst="rect">
            <a:avLst/>
          </a:prstGeom>
          <a:solidFill>
            <a:schemeClr val="accent2"/>
          </a:solidFill>
        </p:spPr>
        <p:txBody>
          <a:bodyPr wrap="square" rtlCol="0">
            <a:spAutoFit/>
          </a:bodyPr>
          <a:lstStyle/>
          <a:p>
            <a:pPr algn="ctr"/>
            <a:r>
              <a:rPr lang="id-ID" sz="2400" b="1" dirty="0" smtClean="0">
                <a:latin typeface="Arial Narrow" pitchFamily="34" charset="0"/>
                <a:cs typeface="Aharoni" pitchFamily="2" charset="-79"/>
              </a:rPr>
              <a:t>KRITERIA PENILAIAN STANDAR 4 :</a:t>
            </a:r>
          </a:p>
          <a:p>
            <a:pPr algn="ctr"/>
            <a:r>
              <a:rPr lang="id-ID" sz="2400" b="1" dirty="0" smtClean="0"/>
              <a:t>Sumber  Daya Manusia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1009650" y="1295400"/>
          <a:ext cx="7251700" cy="5360988"/>
        </p:xfrm>
        <a:graphic>
          <a:graphicData uri="http://schemas.openxmlformats.org/presentationml/2006/ole">
            <p:oleObj spid="_x0000_s2050" name="Document" r:id="rId3" imgW="9486228" imgH="7358366" progId="Word.Document.12">
              <p:embed/>
            </p:oleObj>
          </a:graphicData>
        </a:graphic>
      </p:graphicFrame>
      <p:sp>
        <p:nvSpPr>
          <p:cNvPr id="6" name="TextBox 5"/>
          <p:cNvSpPr txBox="1"/>
          <p:nvPr/>
        </p:nvSpPr>
        <p:spPr>
          <a:xfrm>
            <a:off x="457200" y="76200"/>
            <a:ext cx="8229600" cy="830997"/>
          </a:xfrm>
          <a:prstGeom prst="rect">
            <a:avLst/>
          </a:prstGeom>
          <a:solidFill>
            <a:schemeClr val="accent2"/>
          </a:solidFill>
        </p:spPr>
        <p:txBody>
          <a:bodyPr wrap="square" rtlCol="0">
            <a:spAutoFit/>
          </a:bodyPr>
          <a:lstStyle/>
          <a:p>
            <a:pPr algn="ctr"/>
            <a:r>
              <a:rPr lang="id-ID" sz="2400" b="1" dirty="0" smtClean="0">
                <a:latin typeface="Arial Narrow" pitchFamily="34" charset="0"/>
                <a:cs typeface="Aharoni" pitchFamily="2" charset="-79"/>
              </a:rPr>
              <a:t> BOBOT PENILAIAN STANDAR 4 :</a:t>
            </a:r>
          </a:p>
          <a:p>
            <a:pPr algn="ctr"/>
            <a:r>
              <a:rPr lang="id-ID" sz="2400" b="1" dirty="0" smtClean="0"/>
              <a:t>Sumber  Daya Manusia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725488" y="1387475"/>
          <a:ext cx="8024812" cy="4635500"/>
        </p:xfrm>
        <a:graphic>
          <a:graphicData uri="http://schemas.openxmlformats.org/presentationml/2006/ole">
            <p:oleObj spid="_x0000_s3074" name="Document" r:id="rId3" imgW="8793978" imgH="5000954" progId="Word.Document.12">
              <p:embed/>
            </p:oleObj>
          </a:graphicData>
        </a:graphic>
      </p:graphicFrame>
      <p:sp>
        <p:nvSpPr>
          <p:cNvPr id="3" name="TextBox 2"/>
          <p:cNvSpPr txBox="1"/>
          <p:nvPr/>
        </p:nvSpPr>
        <p:spPr>
          <a:xfrm>
            <a:off x="457200" y="76200"/>
            <a:ext cx="8229600" cy="830997"/>
          </a:xfrm>
          <a:prstGeom prst="rect">
            <a:avLst/>
          </a:prstGeom>
          <a:solidFill>
            <a:schemeClr val="accent2"/>
          </a:solidFill>
        </p:spPr>
        <p:txBody>
          <a:bodyPr wrap="square" rtlCol="0">
            <a:spAutoFit/>
          </a:bodyPr>
          <a:lstStyle/>
          <a:p>
            <a:pPr algn="ctr"/>
            <a:r>
              <a:rPr lang="id-ID" sz="2400" b="1" dirty="0" smtClean="0">
                <a:latin typeface="Arial Narrow" pitchFamily="34" charset="0"/>
                <a:cs typeface="Aharoni" pitchFamily="2" charset="-79"/>
              </a:rPr>
              <a:t> BOBOT PENILAIAN STANDAR 4 :</a:t>
            </a:r>
          </a:p>
          <a:p>
            <a:pPr algn="ctr"/>
            <a:r>
              <a:rPr lang="id-ID" sz="2400" b="1" dirty="0" smtClean="0"/>
              <a:t>Sumber  Daya Manusia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324600" cy="5334000"/>
          </a:xfrm>
        </p:spPr>
        <p:txBody>
          <a:bodyPr>
            <a:noAutofit/>
          </a:bodyPr>
          <a:lstStyle/>
          <a:p>
            <a:pPr lvl="0">
              <a:spcBef>
                <a:spcPts val="0"/>
              </a:spcBef>
              <a:buClrTx/>
              <a:buSzTx/>
              <a:buFont typeface="Wingdings"/>
              <a:buChar char="à"/>
              <a:defRPr/>
            </a:pPr>
            <a:r>
              <a:rPr lang="id-ID" sz="1700" b="1" dirty="0" smtClean="0">
                <a:solidFill>
                  <a:prstClr val="black"/>
                </a:solidFill>
                <a:latin typeface="Arial" pitchFamily="34" charset="0"/>
                <a:cs typeface="Arial" pitchFamily="34" charset="0"/>
              </a:rPr>
              <a:t>Point (4)</a:t>
            </a:r>
          </a:p>
          <a:p>
            <a:pPr lvl="0">
              <a:spcBef>
                <a:spcPts val="0"/>
              </a:spcBef>
              <a:buClrTx/>
              <a:buSzTx/>
              <a:buNone/>
              <a:defRPr/>
            </a:pPr>
            <a:r>
              <a:rPr lang="id-ID" sz="1700" b="1" dirty="0" smtClean="0">
                <a:solidFill>
                  <a:prstClr val="black"/>
                </a:solidFill>
                <a:latin typeface="Arial" pitchFamily="34" charset="0"/>
                <a:ea typeface="Times New Roman"/>
                <a:cs typeface="Arial" pitchFamily="34" charset="0"/>
              </a:rPr>
              <a:t>	</a:t>
            </a:r>
            <a:r>
              <a:rPr lang="id-ID" sz="1700" dirty="0" smtClean="0">
                <a:solidFill>
                  <a:srgbClr val="000000"/>
                </a:solidFill>
                <a:latin typeface="Arial" pitchFamily="34" charset="0"/>
                <a:ea typeface="Times New Roman"/>
                <a:cs typeface="Arial" pitchFamily="34" charset="0"/>
              </a:rPr>
              <a:t>Dokumen formal sistem pengelolaan sumber daya manusia yang mencakup:</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(1)   perencanaan,</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(2)   rekrutmen, seleksi, dan pemberhentian pegawai</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(3)   orientasi dan penempatan pegawai, </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(4)   pengembangan karir, </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(5)   remunerasi, penghargaan, dan sanksi,</a:t>
            </a:r>
            <a:endParaRPr lang="id-ID" sz="1700" dirty="0" smtClean="0">
              <a:latin typeface="Arial" pitchFamily="34" charset="0"/>
              <a:ea typeface="Times New Roman"/>
              <a:cs typeface="Arial" pitchFamily="34" charset="0"/>
            </a:endParaRPr>
          </a:p>
          <a:p>
            <a:pPr>
              <a:spcBef>
                <a:spcPts val="0"/>
              </a:spcBef>
              <a:buNone/>
            </a:pPr>
            <a:r>
              <a:rPr lang="id-ID" sz="1700" dirty="0" smtClean="0">
                <a:solidFill>
                  <a:srgbClr val="000000"/>
                </a:solidFill>
                <a:latin typeface="Arial" pitchFamily="34" charset="0"/>
                <a:ea typeface="Times New Roman"/>
                <a:cs typeface="Arial" pitchFamily="34" charset="0"/>
              </a:rPr>
              <a:t>	yang transparan dan akuntabel berbasis pada meritokrasi.</a:t>
            </a:r>
            <a:endParaRPr lang="id-ID" sz="1700" dirty="0" smtClean="0">
              <a:latin typeface="Arial" pitchFamily="34" charset="0"/>
              <a:cs typeface="Arial" pitchFamily="34" charset="0"/>
            </a:endParaRPr>
          </a:p>
          <a:p>
            <a:pPr lvl="0">
              <a:spcBef>
                <a:spcPts val="0"/>
              </a:spcBef>
              <a:buClrTx/>
              <a:buSzTx/>
              <a:buNone/>
              <a:defRPr/>
            </a:pPr>
            <a:endParaRPr lang="id-ID" sz="1700" dirty="0" smtClean="0">
              <a:solidFill>
                <a:prstClr val="black"/>
              </a:solidFill>
              <a:latin typeface="Arial" pitchFamily="34" charset="0"/>
              <a:ea typeface="Times New Roman"/>
              <a:cs typeface="Arial" pitchFamily="34" charset="0"/>
            </a:endParaRPr>
          </a:p>
          <a:p>
            <a:pPr lvl="0">
              <a:spcBef>
                <a:spcPts val="0"/>
              </a:spcBef>
              <a:buClrTx/>
              <a:buSzTx/>
              <a:buFont typeface="Wingdings"/>
              <a:buChar char="à"/>
              <a:defRPr/>
            </a:pPr>
            <a:r>
              <a:rPr lang="id-ID" sz="1700" b="1" dirty="0" smtClean="0">
                <a:solidFill>
                  <a:prstClr val="black"/>
                </a:solidFill>
                <a:latin typeface="Arial" pitchFamily="34" charset="0"/>
                <a:ea typeface="Times New Roman"/>
                <a:cs typeface="Arial" pitchFamily="34" charset="0"/>
                <a:sym typeface="Wingdings" pitchFamily="2" charset="2"/>
              </a:rPr>
              <a:t>Point </a:t>
            </a:r>
            <a:r>
              <a:rPr lang="id-ID" sz="1700" b="1" dirty="0" smtClean="0">
                <a:solidFill>
                  <a:prstClr val="black"/>
                </a:solidFill>
                <a:latin typeface="Arial" pitchFamily="34" charset="0"/>
                <a:ea typeface="Times New Roman"/>
                <a:cs typeface="Arial" pitchFamily="34" charset="0"/>
              </a:rPr>
              <a:t>(3)</a:t>
            </a:r>
          </a:p>
          <a:p>
            <a:pPr lvl="0">
              <a:spcBef>
                <a:spcPts val="0"/>
              </a:spcBef>
              <a:buClrTx/>
              <a:buSzTx/>
              <a:buNone/>
              <a:defRPr/>
            </a:pPr>
            <a:r>
              <a:rPr lang="id-ID" sz="1700" b="1" dirty="0" smtClean="0">
                <a:solidFill>
                  <a:prstClr val="black"/>
                </a:solidFill>
                <a:latin typeface="Arial" pitchFamily="34" charset="0"/>
                <a:ea typeface="Times New Roman"/>
                <a:cs typeface="Arial" pitchFamily="34" charset="0"/>
              </a:rPr>
              <a:t>	</a:t>
            </a:r>
            <a:r>
              <a:rPr lang="id-ID" sz="1700" dirty="0" smtClean="0">
                <a:solidFill>
                  <a:srgbClr val="000000"/>
                </a:solidFill>
                <a:latin typeface="Arial" pitchFamily="34" charset="0"/>
                <a:ea typeface="Times New Roman"/>
                <a:cs typeface="Arial" pitchFamily="34" charset="0"/>
              </a:rPr>
              <a:t>Dokumen formal sistem pengelolaan sumber daya manusia yang mencakup:</a:t>
            </a:r>
            <a:endParaRPr lang="id-ID" sz="1700" dirty="0" smtClean="0">
              <a:latin typeface="Arial" pitchFamily="34" charset="0"/>
              <a:ea typeface="Times New Roman"/>
              <a:cs typeface="Arial" pitchFamily="34" charset="0"/>
            </a:endParaRP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(1)   perencanaan,</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(2)   rekrutmen, seleksi, dan pemberhentian pegawai</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(3)   orientasi dan penempatan pegawai, </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(4)   pengembangan karir, </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(5)   remunerasi, penghargaan, dan sanksi,</a:t>
            </a:r>
          </a:p>
          <a:p>
            <a:pPr lvl="0">
              <a:spcBef>
                <a:spcPts val="0"/>
              </a:spcBef>
              <a:buClrTx/>
              <a:buSzTx/>
              <a:buNone/>
              <a:defRPr/>
            </a:pPr>
            <a:r>
              <a:rPr lang="id-ID" sz="1700" dirty="0" smtClean="0">
                <a:solidFill>
                  <a:srgbClr val="000000"/>
                </a:solidFill>
                <a:latin typeface="Arial" pitchFamily="34" charset="0"/>
                <a:ea typeface="Times New Roman"/>
                <a:cs typeface="Arial" pitchFamily="34" charset="0"/>
              </a:rPr>
              <a:t>	yang berbasis pada meritokrasi, tetapi tidak transparan dan akuntabel.</a:t>
            </a:r>
            <a:endParaRPr lang="id-ID" sz="1700" dirty="0" smtClean="0">
              <a:latin typeface="Arial" pitchFamily="34" charset="0"/>
              <a:cs typeface="Arial" pitchFamily="34" charset="0"/>
            </a:endParaRPr>
          </a:p>
        </p:txBody>
      </p:sp>
      <p:sp>
        <p:nvSpPr>
          <p:cNvPr id="14" name="Rectangle 13"/>
          <p:cNvSpPr/>
          <p:nvPr/>
        </p:nvSpPr>
        <p:spPr>
          <a:xfrm>
            <a:off x="0" y="0"/>
            <a:ext cx="63246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4488" indent="-344488"/>
            <a:r>
              <a:rPr lang="en-US" sz="1600" b="1" dirty="0" smtClean="0">
                <a:solidFill>
                  <a:schemeClr val="tx1"/>
                </a:solidFill>
                <a:latin typeface="Cambria" pitchFamily="18" charset="0"/>
              </a:rPr>
              <a:t>4.1 SISTEM PENGELOLAAN SUMBER DAYA MANUSIA YANG LENGKAP, TRANSPARAN, DAN AKUNTABEL, MENCAKUP: PERENCANAAN, REKRUTMEN, SELEKSI, DAN PEMBERHENTIAN PEGAWAI,  ORIENTASI DAN PENEMPATAN PEGAWAI,  PENGEMBANGAN KARIR,  REMUNERASI, PENGHARGAAN, DAN SANKSI</a:t>
            </a:r>
            <a:endParaRPr lang="en-US" sz="1500" b="1" dirty="0" smtClean="0">
              <a:solidFill>
                <a:schemeClr val="tx1"/>
              </a:solidFill>
              <a:latin typeface="Cambria" pitchFamily="18" charset="0"/>
            </a:endParaRPr>
          </a:p>
        </p:txBody>
      </p:sp>
      <p:sp>
        <p:nvSpPr>
          <p:cNvPr id="16" name="Rectangle 15"/>
          <p:cNvSpPr/>
          <p:nvPr/>
        </p:nvSpPr>
        <p:spPr>
          <a:xfrm>
            <a:off x="6324600" y="1524000"/>
            <a:ext cx="28194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sz="1300" dirty="0" smtClean="0">
                <a:solidFill>
                  <a:schemeClr val="tx1"/>
                </a:solidFill>
                <a:latin typeface="Book Antiqua" pitchFamily="18" charset="0"/>
              </a:rPr>
              <a:t>Perencanaan</a:t>
            </a:r>
            <a:r>
              <a:rPr lang="en-US" sz="1300" dirty="0" smtClean="0">
                <a:solidFill>
                  <a:schemeClr val="tx1"/>
                </a:solidFill>
                <a:latin typeface="Book Antiqua" pitchFamily="18" charset="0"/>
              </a:rPr>
              <a:t> </a:t>
            </a:r>
            <a:r>
              <a:rPr lang="en-US" sz="1300" dirty="0" err="1" smtClean="0">
                <a:solidFill>
                  <a:schemeClr val="tx1"/>
                </a:solidFill>
                <a:latin typeface="Book Antiqua" pitchFamily="18" charset="0"/>
              </a:rPr>
              <a:t>dan</a:t>
            </a:r>
            <a:r>
              <a:rPr lang="en-US" sz="1300" dirty="0" smtClean="0">
                <a:solidFill>
                  <a:schemeClr val="tx1"/>
                </a:solidFill>
                <a:latin typeface="Book Antiqua" pitchFamily="18" charset="0"/>
              </a:rPr>
              <a:t> </a:t>
            </a:r>
            <a:r>
              <a:rPr lang="id-ID" sz="1300" dirty="0" smtClean="0">
                <a:solidFill>
                  <a:schemeClr val="tx1"/>
                </a:solidFill>
                <a:latin typeface="Book Antiqua" pitchFamily="18" charset="0"/>
              </a:rPr>
              <a:t>Pengembangan Dosen</a:t>
            </a:r>
            <a:r>
              <a:rPr lang="en-US" sz="1300" dirty="0" smtClean="0">
                <a:solidFill>
                  <a:schemeClr val="tx1"/>
                </a:solidFill>
                <a:latin typeface="Book Antiqua" pitchFamily="18" charset="0"/>
              </a:rPr>
              <a:t>:</a:t>
            </a:r>
            <a:r>
              <a:rPr lang="id-ID" sz="1300" dirty="0" smtClean="0">
                <a:solidFill>
                  <a:schemeClr val="tx1"/>
                </a:solidFill>
                <a:latin typeface="Book Antiqua" pitchFamily="18" charset="0"/>
              </a:rPr>
              <a:t> Peta Potensi, Tantangan Dosen dan Tenaga Kependidikan </a:t>
            </a:r>
          </a:p>
          <a:p>
            <a:endParaRPr lang="id-ID" sz="1300" dirty="0" smtClean="0">
              <a:solidFill>
                <a:schemeClr val="tx1"/>
              </a:solidFill>
              <a:latin typeface="Book Antiqua" pitchFamily="18" charset="0"/>
            </a:endParaRPr>
          </a:p>
          <a:p>
            <a:r>
              <a:rPr lang="id-ID" sz="1300" dirty="0" smtClean="0">
                <a:solidFill>
                  <a:schemeClr val="tx1"/>
                </a:solidFill>
                <a:latin typeface="Book Antiqua" pitchFamily="18" charset="0"/>
              </a:rPr>
              <a:t>Rekruitmen, seleksi, dan pemberhentian pegawai</a:t>
            </a:r>
            <a:r>
              <a:rPr lang="en-US" sz="1300" dirty="0" smtClean="0">
                <a:solidFill>
                  <a:schemeClr val="tx1"/>
                </a:solidFill>
                <a:latin typeface="Book Antiqua" pitchFamily="18" charset="0"/>
              </a:rPr>
              <a:t>  </a:t>
            </a:r>
            <a:r>
              <a:rPr lang="en-US" sz="1300" dirty="0" err="1" smtClean="0">
                <a:solidFill>
                  <a:schemeClr val="tx1"/>
                </a:solidFill>
                <a:latin typeface="Book Antiqua" pitchFamily="18" charset="0"/>
              </a:rPr>
              <a:t>berpedoman</a:t>
            </a:r>
            <a:r>
              <a:rPr lang="en-US" sz="1300" dirty="0" smtClean="0">
                <a:solidFill>
                  <a:schemeClr val="tx1"/>
                </a:solidFill>
                <a:latin typeface="Book Antiqua" pitchFamily="18" charset="0"/>
              </a:rPr>
              <a:t> </a:t>
            </a:r>
            <a:r>
              <a:rPr lang="en-US" sz="1300" dirty="0" err="1" smtClean="0">
                <a:solidFill>
                  <a:schemeClr val="tx1"/>
                </a:solidFill>
                <a:latin typeface="Book Antiqua" pitchFamily="18" charset="0"/>
              </a:rPr>
              <a:t>pada</a:t>
            </a:r>
            <a:r>
              <a:rPr lang="id-ID" sz="1300" dirty="0" smtClean="0">
                <a:solidFill>
                  <a:schemeClr val="tx1"/>
                </a:solidFill>
                <a:latin typeface="Book Antiqua" pitchFamily="18" charset="0"/>
              </a:rPr>
              <a:t> Peraturan Yayasan; Peraturan Universitas; SK Rektor</a:t>
            </a:r>
          </a:p>
          <a:p>
            <a:pPr lvl="0"/>
            <a:endParaRPr lang="id-ID" sz="1300" dirty="0" smtClean="0">
              <a:solidFill>
                <a:schemeClr val="tx1"/>
              </a:solidFill>
              <a:latin typeface="Book Antiqua" pitchFamily="18" charset="0"/>
            </a:endParaRPr>
          </a:p>
          <a:p>
            <a:pPr lvl="0"/>
            <a:r>
              <a:rPr lang="id-ID" sz="1300" dirty="0" smtClean="0">
                <a:solidFill>
                  <a:schemeClr val="tx1"/>
                </a:solidFill>
                <a:latin typeface="Book Antiqua" pitchFamily="18" charset="0"/>
              </a:rPr>
              <a:t>Orientasi dan penempatan pegawai</a:t>
            </a:r>
            <a:r>
              <a:rPr lang="en-US" sz="1300" dirty="0" smtClean="0">
                <a:solidFill>
                  <a:schemeClr val="tx1"/>
                </a:solidFill>
                <a:latin typeface="Book Antiqua" pitchFamily="18" charset="0"/>
              </a:rPr>
              <a:t> </a:t>
            </a:r>
            <a:r>
              <a:rPr lang="en-US" sz="1300" dirty="0" err="1" smtClean="0">
                <a:solidFill>
                  <a:schemeClr val="tx1"/>
                </a:solidFill>
                <a:latin typeface="Book Antiqua" pitchFamily="18" charset="0"/>
              </a:rPr>
              <a:t>berpedoman</a:t>
            </a:r>
            <a:r>
              <a:rPr lang="en-US" sz="1300" dirty="0" smtClean="0">
                <a:solidFill>
                  <a:schemeClr val="tx1"/>
                </a:solidFill>
                <a:latin typeface="Book Antiqua" pitchFamily="18" charset="0"/>
              </a:rPr>
              <a:t> </a:t>
            </a:r>
            <a:r>
              <a:rPr lang="en-US" sz="1300" dirty="0" err="1" smtClean="0">
                <a:solidFill>
                  <a:schemeClr val="tx1"/>
                </a:solidFill>
                <a:latin typeface="Book Antiqua" pitchFamily="18" charset="0"/>
              </a:rPr>
              <a:t>pada</a:t>
            </a:r>
            <a:r>
              <a:rPr lang="id-ID" sz="1300" dirty="0" smtClean="0">
                <a:solidFill>
                  <a:schemeClr val="tx1"/>
                </a:solidFill>
                <a:latin typeface="Book Antiqua" pitchFamily="18" charset="0"/>
              </a:rPr>
              <a:t> Peraturan  Yayasan ; Peraturan Universitas .</a:t>
            </a:r>
          </a:p>
          <a:p>
            <a:pPr lvl="0"/>
            <a:endParaRPr lang="id-ID" sz="1300" dirty="0" smtClean="0">
              <a:solidFill>
                <a:schemeClr val="tx1"/>
              </a:solidFill>
              <a:latin typeface="Book Antiqua" pitchFamily="18" charset="0"/>
            </a:endParaRPr>
          </a:p>
          <a:p>
            <a:pPr lvl="0"/>
            <a:r>
              <a:rPr lang="id-ID" sz="1300" dirty="0" smtClean="0">
                <a:solidFill>
                  <a:schemeClr val="tx1"/>
                </a:solidFill>
                <a:latin typeface="Book Antiqua" pitchFamily="18" charset="0"/>
              </a:rPr>
              <a:t>Pengembangan karir</a:t>
            </a:r>
            <a:r>
              <a:rPr lang="en-US" sz="1300" dirty="0" smtClean="0">
                <a:solidFill>
                  <a:schemeClr val="tx1"/>
                </a:solidFill>
                <a:latin typeface="Book Antiqua" pitchFamily="18" charset="0"/>
              </a:rPr>
              <a:t> : </a:t>
            </a:r>
            <a:r>
              <a:rPr lang="id-ID" sz="1300" dirty="0" smtClean="0">
                <a:solidFill>
                  <a:schemeClr val="tx1"/>
                </a:solidFill>
                <a:latin typeface="Book Antiqua" pitchFamily="18" charset="0"/>
              </a:rPr>
              <a:t>   karir  jabatan struktural dan fungsional yang berpedoman pada: Peraturan Yayasan dan Peraturan Universitas</a:t>
            </a:r>
          </a:p>
          <a:p>
            <a:endParaRPr lang="id-ID" sz="1300" dirty="0" smtClean="0">
              <a:solidFill>
                <a:schemeClr val="tx1"/>
              </a:solidFill>
              <a:latin typeface="Book Antiqua" pitchFamily="18" charset="0"/>
            </a:endParaRPr>
          </a:p>
          <a:p>
            <a:r>
              <a:rPr lang="id-ID" sz="1300" dirty="0" smtClean="0">
                <a:solidFill>
                  <a:schemeClr val="tx1"/>
                </a:solidFill>
                <a:latin typeface="Book Antiqua" pitchFamily="18" charset="0"/>
              </a:rPr>
              <a:t>Remunerasi, penghargaan, dan sanksi, yang dilaksanakan berdasarkan Peraturan Yayasan dan Peraturan Universitas</a:t>
            </a:r>
          </a:p>
        </p:txBody>
      </p:sp>
      <p:sp>
        <p:nvSpPr>
          <p:cNvPr id="6" name="Rectangle 5"/>
          <p:cNvSpPr/>
          <p:nvPr/>
        </p:nvSpPr>
        <p:spPr>
          <a:xfrm>
            <a:off x="6324600" y="0"/>
            <a:ext cx="28194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248400" cy="5334000"/>
          </a:xfrm>
        </p:spPr>
        <p:txBody>
          <a:bodyPr>
            <a:noAutofit/>
          </a:bodyPr>
          <a:lstStyle/>
          <a:p>
            <a:pPr lvl="0">
              <a:spcBef>
                <a:spcPts val="0"/>
              </a:spcBef>
              <a:buClrTx/>
              <a:buSzTx/>
              <a:buFont typeface="Wingdings"/>
              <a:buChar char="à"/>
              <a:defRPr/>
            </a:pPr>
            <a:r>
              <a:rPr lang="id-ID" sz="1800" b="1" dirty="0" smtClean="0">
                <a:solidFill>
                  <a:srgbClr val="000000"/>
                </a:solidFill>
                <a:latin typeface="Arial" pitchFamily="34" charset="0"/>
                <a:cs typeface="Arial" pitchFamily="34" charset="0"/>
              </a:rPr>
              <a:t>Point (2)</a:t>
            </a:r>
          </a:p>
          <a:p>
            <a:pPr lvl="0">
              <a:buNone/>
              <a:defRPr/>
            </a:pPr>
            <a:r>
              <a:rPr lang="id-ID" sz="1800" dirty="0" smtClean="0">
                <a:solidFill>
                  <a:srgbClr val="000000"/>
                </a:solidFill>
                <a:latin typeface="Arial" pitchFamily="34" charset="0"/>
                <a:ea typeface="Times New Roman"/>
                <a:cs typeface="Arial" pitchFamily="34" charset="0"/>
              </a:rPr>
              <a:t>	Dokumen formal sistem pengelolaan sumber daya manusia yang mencakup:</a:t>
            </a:r>
            <a:endParaRPr lang="id-ID" sz="1800" dirty="0" smtClean="0">
              <a:latin typeface="Arial" pitchFamily="34" charset="0"/>
              <a:ea typeface="Times New Roman"/>
              <a:cs typeface="Arial" pitchFamily="34" charset="0"/>
            </a:endParaRP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(1)   perencanaan,</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rekrutmen, seleksi, dan pemberhentian pegawai</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(3)   orientasi dan penempatan pegawai, </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(4)   pengembangan karir, </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(5)   remunerasi, penghargaan, dan sanksi,</a:t>
            </a:r>
            <a:endParaRPr lang="id-ID" sz="1800" dirty="0" smtClean="0">
              <a:latin typeface="Arial" pitchFamily="34" charset="0"/>
              <a:ea typeface="Times New Roman"/>
              <a:cs typeface="Arial" pitchFamily="34" charset="0"/>
            </a:endParaRPr>
          </a:p>
          <a:p>
            <a:pPr lvl="0">
              <a:buNone/>
              <a:defRPr/>
            </a:pPr>
            <a:r>
              <a:rPr lang="id-ID" sz="1800" dirty="0" smtClean="0">
                <a:solidFill>
                  <a:srgbClr val="000000"/>
                </a:solidFill>
                <a:latin typeface="Arial" pitchFamily="34" charset="0"/>
                <a:ea typeface="Times New Roman"/>
                <a:cs typeface="Arial" pitchFamily="34" charset="0"/>
              </a:rPr>
              <a:t>	tetapi  tidak transparan dan akuntabel serta tidak berbasis pada meritokrasi.</a:t>
            </a:r>
            <a:endParaRPr lang="id-ID" sz="1800" dirty="0" smtClean="0">
              <a:latin typeface="Arial" pitchFamily="34" charset="0"/>
              <a:cs typeface="Arial" pitchFamily="34" charset="0"/>
            </a:endParaRPr>
          </a:p>
          <a:p>
            <a:pPr lvl="0">
              <a:spcBef>
                <a:spcPts val="0"/>
              </a:spcBef>
              <a:buClrTx/>
              <a:buSzTx/>
              <a:buNone/>
              <a:defRPr/>
            </a:pPr>
            <a:endParaRPr lang="id-ID" sz="1800" b="1" dirty="0" smtClean="0">
              <a:solidFill>
                <a:srgbClr val="000000"/>
              </a:solidFill>
              <a:latin typeface="Arial" pitchFamily="34" charset="0"/>
              <a:cs typeface="Arial" pitchFamily="34" charset="0"/>
            </a:endParaRPr>
          </a:p>
          <a:p>
            <a:pPr lvl="0">
              <a:spcBef>
                <a:spcPts val="0"/>
              </a:spcBef>
              <a:buClrTx/>
              <a:buSzTx/>
              <a:buFont typeface="Wingdings"/>
              <a:buChar char="à"/>
              <a:defRPr/>
            </a:pPr>
            <a:r>
              <a:rPr lang="id-ID" sz="1800" b="1" dirty="0" smtClean="0">
                <a:solidFill>
                  <a:srgbClr val="000000"/>
                </a:solidFill>
                <a:latin typeface="Arial" pitchFamily="34" charset="0"/>
                <a:cs typeface="Arial" pitchFamily="34" charset="0"/>
              </a:rPr>
              <a:t>Point (1)</a:t>
            </a:r>
          </a:p>
          <a:p>
            <a:pPr>
              <a:spcBef>
                <a:spcPts val="0"/>
              </a:spcBef>
              <a:buNone/>
              <a:defRPr/>
            </a:pPr>
            <a:r>
              <a:rPr lang="id-ID" sz="1800" dirty="0" smtClean="0">
                <a:solidFill>
                  <a:srgbClr val="000000"/>
                </a:solidFill>
                <a:latin typeface="Arial" pitchFamily="34" charset="0"/>
                <a:ea typeface="Times New Roman"/>
                <a:cs typeface="Arial" pitchFamily="34" charset="0"/>
              </a:rPr>
              <a:t>	Tidak ada dokumen formal sistem pengelolaan sumber daya manusia</a:t>
            </a:r>
            <a:endParaRPr lang="id-ID" sz="1800" dirty="0" smtClean="0">
              <a:latin typeface="Arial" pitchFamily="34" charset="0"/>
              <a:cs typeface="Arial" pitchFamily="34" charset="0"/>
            </a:endParaRPr>
          </a:p>
          <a:p>
            <a:pPr>
              <a:spcBef>
                <a:spcPts val="0"/>
              </a:spcBef>
              <a:buNone/>
            </a:pPr>
            <a:endParaRPr lang="id-ID" sz="1800" dirty="0">
              <a:latin typeface="Arial" pitchFamily="34" charset="0"/>
              <a:cs typeface="Arial" pitchFamily="34" charset="0"/>
            </a:endParaRPr>
          </a:p>
        </p:txBody>
      </p:sp>
      <p:sp>
        <p:nvSpPr>
          <p:cNvPr id="14" name="Rectangle 13"/>
          <p:cNvSpPr/>
          <p:nvPr/>
        </p:nvSpPr>
        <p:spPr>
          <a:xfrm>
            <a:off x="0" y="0"/>
            <a:ext cx="62484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4488" indent="-344488"/>
            <a:r>
              <a:rPr lang="en-US" sz="1600" b="1" dirty="0" smtClean="0">
                <a:solidFill>
                  <a:schemeClr val="tx1"/>
                </a:solidFill>
                <a:latin typeface="Cambria" pitchFamily="18" charset="0"/>
              </a:rPr>
              <a:t>4.1 SISTEM PENGELOLAAN SUMBER DAYA MANUSIA YANG LENGKAP, TRANSPARAN, DAN AKUNTABEL, MENCAKUP: PERENCANAAN, REKRUTMEN, SELEKSI, DAN PEMBERHENTIAN PEGAWAI,  ORIENTASI DAN PENEMPATAN PEGAWAI,  PENGEMBANGAN KARIR,  REMUNERASI, PENGHARGAAN, DAN SANKSI</a:t>
            </a:r>
            <a:endParaRPr lang="en-US" sz="1500" b="1" dirty="0" smtClean="0">
              <a:solidFill>
                <a:schemeClr val="tx1"/>
              </a:solidFill>
              <a:latin typeface="Cambria" pitchFamily="18" charset="0"/>
            </a:endParaRPr>
          </a:p>
        </p:txBody>
      </p:sp>
      <p:sp>
        <p:nvSpPr>
          <p:cNvPr id="16" name="Rectangle 15"/>
          <p:cNvSpPr/>
          <p:nvPr/>
        </p:nvSpPr>
        <p:spPr>
          <a:xfrm>
            <a:off x="6248400" y="1524000"/>
            <a:ext cx="28956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sz="1300" dirty="0" smtClean="0">
                <a:solidFill>
                  <a:schemeClr val="tx1"/>
                </a:solidFill>
                <a:latin typeface="Book Antiqua" pitchFamily="18" charset="0"/>
              </a:rPr>
              <a:t>Perencanaan</a:t>
            </a:r>
            <a:r>
              <a:rPr lang="en-US" sz="1300" dirty="0" smtClean="0">
                <a:solidFill>
                  <a:schemeClr val="tx1"/>
                </a:solidFill>
                <a:latin typeface="Book Antiqua" pitchFamily="18" charset="0"/>
              </a:rPr>
              <a:t> </a:t>
            </a:r>
            <a:r>
              <a:rPr lang="en-US" sz="1300" dirty="0" err="1" smtClean="0">
                <a:solidFill>
                  <a:schemeClr val="tx1"/>
                </a:solidFill>
                <a:latin typeface="Book Antiqua" pitchFamily="18" charset="0"/>
              </a:rPr>
              <a:t>dan</a:t>
            </a:r>
            <a:r>
              <a:rPr lang="en-US" sz="1300" dirty="0" smtClean="0">
                <a:solidFill>
                  <a:schemeClr val="tx1"/>
                </a:solidFill>
                <a:latin typeface="Book Antiqua" pitchFamily="18" charset="0"/>
              </a:rPr>
              <a:t> </a:t>
            </a:r>
            <a:r>
              <a:rPr lang="id-ID" sz="1300" dirty="0" smtClean="0">
                <a:solidFill>
                  <a:schemeClr val="tx1"/>
                </a:solidFill>
                <a:latin typeface="Book Antiqua" pitchFamily="18" charset="0"/>
              </a:rPr>
              <a:t>Pengembangan Dosen</a:t>
            </a:r>
            <a:r>
              <a:rPr lang="en-US" sz="1300" dirty="0" smtClean="0">
                <a:solidFill>
                  <a:schemeClr val="tx1"/>
                </a:solidFill>
                <a:latin typeface="Book Antiqua" pitchFamily="18" charset="0"/>
              </a:rPr>
              <a:t>:</a:t>
            </a:r>
            <a:r>
              <a:rPr lang="id-ID" sz="1300" dirty="0" smtClean="0">
                <a:solidFill>
                  <a:schemeClr val="tx1"/>
                </a:solidFill>
                <a:latin typeface="Book Antiqua" pitchFamily="18" charset="0"/>
              </a:rPr>
              <a:t> Peta Potensi, Tantangan Dosen dan Tenaga Kependidikan </a:t>
            </a:r>
          </a:p>
          <a:p>
            <a:endParaRPr lang="id-ID" sz="1300" dirty="0" smtClean="0">
              <a:solidFill>
                <a:schemeClr val="tx1"/>
              </a:solidFill>
              <a:latin typeface="Book Antiqua" pitchFamily="18" charset="0"/>
            </a:endParaRPr>
          </a:p>
          <a:p>
            <a:r>
              <a:rPr lang="id-ID" sz="1300" dirty="0" smtClean="0">
                <a:solidFill>
                  <a:schemeClr val="tx1"/>
                </a:solidFill>
                <a:latin typeface="Book Antiqua" pitchFamily="18" charset="0"/>
              </a:rPr>
              <a:t>Rekruitmen, seleksi, dan pemberhentian pegawai</a:t>
            </a:r>
            <a:r>
              <a:rPr lang="en-US" sz="1300" dirty="0" smtClean="0">
                <a:solidFill>
                  <a:schemeClr val="tx1"/>
                </a:solidFill>
                <a:latin typeface="Book Antiqua" pitchFamily="18" charset="0"/>
              </a:rPr>
              <a:t>  </a:t>
            </a:r>
            <a:r>
              <a:rPr lang="en-US" sz="1300" dirty="0" err="1" smtClean="0">
                <a:solidFill>
                  <a:schemeClr val="tx1"/>
                </a:solidFill>
                <a:latin typeface="Book Antiqua" pitchFamily="18" charset="0"/>
              </a:rPr>
              <a:t>berpedoman</a:t>
            </a:r>
            <a:r>
              <a:rPr lang="en-US" sz="1300" dirty="0" smtClean="0">
                <a:solidFill>
                  <a:schemeClr val="tx1"/>
                </a:solidFill>
                <a:latin typeface="Book Antiqua" pitchFamily="18" charset="0"/>
              </a:rPr>
              <a:t> </a:t>
            </a:r>
            <a:r>
              <a:rPr lang="en-US" sz="1300" dirty="0" err="1" smtClean="0">
                <a:solidFill>
                  <a:schemeClr val="tx1"/>
                </a:solidFill>
                <a:latin typeface="Book Antiqua" pitchFamily="18" charset="0"/>
              </a:rPr>
              <a:t>pada</a:t>
            </a:r>
            <a:r>
              <a:rPr lang="id-ID" sz="1300" dirty="0" smtClean="0">
                <a:solidFill>
                  <a:schemeClr val="tx1"/>
                </a:solidFill>
                <a:latin typeface="Book Antiqua" pitchFamily="18" charset="0"/>
              </a:rPr>
              <a:t> Peraturan Yayasan; Peraturan Universitas; SK Rektor</a:t>
            </a:r>
          </a:p>
          <a:p>
            <a:pPr lvl="0"/>
            <a:endParaRPr lang="id-ID" sz="1300" dirty="0" smtClean="0">
              <a:solidFill>
                <a:schemeClr val="tx1"/>
              </a:solidFill>
              <a:latin typeface="Book Antiqua" pitchFamily="18" charset="0"/>
            </a:endParaRPr>
          </a:p>
          <a:p>
            <a:pPr lvl="0"/>
            <a:r>
              <a:rPr lang="id-ID" sz="1300" dirty="0" smtClean="0">
                <a:solidFill>
                  <a:schemeClr val="tx1"/>
                </a:solidFill>
                <a:latin typeface="Book Antiqua" pitchFamily="18" charset="0"/>
              </a:rPr>
              <a:t>Orientasi dan penempatan pegawai</a:t>
            </a:r>
            <a:r>
              <a:rPr lang="en-US" sz="1300" dirty="0" smtClean="0">
                <a:solidFill>
                  <a:schemeClr val="tx1"/>
                </a:solidFill>
                <a:latin typeface="Book Antiqua" pitchFamily="18" charset="0"/>
              </a:rPr>
              <a:t> </a:t>
            </a:r>
            <a:r>
              <a:rPr lang="en-US" sz="1300" dirty="0" err="1" smtClean="0">
                <a:solidFill>
                  <a:schemeClr val="tx1"/>
                </a:solidFill>
                <a:latin typeface="Book Antiqua" pitchFamily="18" charset="0"/>
              </a:rPr>
              <a:t>berpedoman</a:t>
            </a:r>
            <a:r>
              <a:rPr lang="en-US" sz="1300" dirty="0" smtClean="0">
                <a:solidFill>
                  <a:schemeClr val="tx1"/>
                </a:solidFill>
                <a:latin typeface="Book Antiqua" pitchFamily="18" charset="0"/>
              </a:rPr>
              <a:t> </a:t>
            </a:r>
            <a:r>
              <a:rPr lang="en-US" sz="1300" dirty="0" err="1" smtClean="0">
                <a:solidFill>
                  <a:schemeClr val="tx1"/>
                </a:solidFill>
                <a:latin typeface="Book Antiqua" pitchFamily="18" charset="0"/>
              </a:rPr>
              <a:t>pada</a:t>
            </a:r>
            <a:r>
              <a:rPr lang="id-ID" sz="1300" dirty="0" smtClean="0">
                <a:solidFill>
                  <a:schemeClr val="tx1"/>
                </a:solidFill>
                <a:latin typeface="Book Antiqua" pitchFamily="18" charset="0"/>
              </a:rPr>
              <a:t> Peraturan  Yayasan ; Peraturan Universitas .</a:t>
            </a:r>
          </a:p>
          <a:p>
            <a:pPr lvl="0"/>
            <a:endParaRPr lang="id-ID" sz="1300" dirty="0" smtClean="0">
              <a:solidFill>
                <a:schemeClr val="tx1"/>
              </a:solidFill>
              <a:latin typeface="Book Antiqua" pitchFamily="18" charset="0"/>
            </a:endParaRPr>
          </a:p>
          <a:p>
            <a:pPr lvl="0"/>
            <a:r>
              <a:rPr lang="id-ID" sz="1300" dirty="0" smtClean="0">
                <a:solidFill>
                  <a:schemeClr val="tx1"/>
                </a:solidFill>
                <a:latin typeface="Book Antiqua" pitchFamily="18" charset="0"/>
              </a:rPr>
              <a:t>Pengembangan karir</a:t>
            </a:r>
            <a:r>
              <a:rPr lang="en-US" sz="1300" dirty="0" smtClean="0">
                <a:solidFill>
                  <a:schemeClr val="tx1"/>
                </a:solidFill>
                <a:latin typeface="Book Antiqua" pitchFamily="18" charset="0"/>
              </a:rPr>
              <a:t> : </a:t>
            </a:r>
            <a:r>
              <a:rPr lang="id-ID" sz="1300" dirty="0" smtClean="0">
                <a:solidFill>
                  <a:schemeClr val="tx1"/>
                </a:solidFill>
                <a:latin typeface="Book Antiqua" pitchFamily="18" charset="0"/>
              </a:rPr>
              <a:t>   karir  jabatan struktural dan fungsional yang berpedoman pada: Peraturan Yayasan dan Peraturan Universitas</a:t>
            </a:r>
          </a:p>
          <a:p>
            <a:endParaRPr lang="id-ID" sz="1300" dirty="0" smtClean="0">
              <a:solidFill>
                <a:schemeClr val="tx1"/>
              </a:solidFill>
              <a:latin typeface="Book Antiqua" pitchFamily="18" charset="0"/>
            </a:endParaRPr>
          </a:p>
          <a:p>
            <a:r>
              <a:rPr lang="id-ID" sz="1300" dirty="0" smtClean="0">
                <a:solidFill>
                  <a:schemeClr val="tx1"/>
                </a:solidFill>
                <a:latin typeface="Book Antiqua" pitchFamily="18" charset="0"/>
              </a:rPr>
              <a:t>Remunerasi, penghargaan, dan sanksi, yang dilaksanakan berdasarkan Peraturan Yayasan dan Peraturan Universitas</a:t>
            </a:r>
          </a:p>
        </p:txBody>
      </p:sp>
      <p:sp>
        <p:nvSpPr>
          <p:cNvPr id="6" name="Rectangle 5"/>
          <p:cNvSpPr/>
          <p:nvPr/>
        </p:nvSpPr>
        <p:spPr>
          <a:xfrm>
            <a:off x="6248400" y="0"/>
            <a:ext cx="2895600" cy="1524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id-ID" b="1" dirty="0" smtClean="0">
                <a:solidFill>
                  <a:srgbClr val="FFFF00"/>
                </a:solidFill>
              </a:rPr>
              <a:t>0,92</a:t>
            </a:r>
            <a:endParaRPr lang="id-ID" dirty="0" smtClean="0"/>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1539</TotalTime>
  <Words>1944</Words>
  <Application>Microsoft Office PowerPoint</Application>
  <PresentationFormat>On-screen Show (4:3)</PresentationFormat>
  <Paragraphs>586</Paragraphs>
  <Slides>37</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37</vt:i4>
      </vt:variant>
    </vt:vector>
  </HeadingPairs>
  <TitlesOfParts>
    <vt:vector size="40" baseType="lpstr">
      <vt:lpstr>Office Theme</vt:lpstr>
      <vt:lpstr>Flow</vt:lpstr>
      <vt:lpstr>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 Laboran Dengan Jabatan Fungsional </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 DOKUMEN  MINIMAL YANG HARUS DISEDIAKAN INSTITUSI PERGURUAN TINGGI PADA SAAT ASESMEN LAPANGAN </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Kejelasan,  kerealistikan, dan keterkaitan antar visi, misi, tujuan dan sasaran perguruan tinggi, dan pemangku kepentingan yang terlibat.</dc:title>
  <dc:creator>BP UII</dc:creator>
  <cp:lastModifiedBy>Toshiba</cp:lastModifiedBy>
  <cp:revision>195</cp:revision>
  <dcterms:created xsi:type="dcterms:W3CDTF">2013-04-29T02:58:39Z</dcterms:created>
  <dcterms:modified xsi:type="dcterms:W3CDTF">2013-11-21T15:40:16Z</dcterms:modified>
</cp:coreProperties>
</file>