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95" r:id="rId2"/>
    <p:sldId id="334" r:id="rId3"/>
    <p:sldId id="263" r:id="rId4"/>
    <p:sldId id="275" r:id="rId5"/>
    <p:sldId id="276" r:id="rId6"/>
    <p:sldId id="282" r:id="rId7"/>
    <p:sldId id="288" r:id="rId8"/>
    <p:sldId id="283" r:id="rId9"/>
    <p:sldId id="360" r:id="rId10"/>
    <p:sldId id="388" r:id="rId11"/>
    <p:sldId id="389" r:id="rId12"/>
    <p:sldId id="372" r:id="rId13"/>
    <p:sldId id="348" r:id="rId14"/>
    <p:sldId id="355" r:id="rId15"/>
    <p:sldId id="356" r:id="rId16"/>
    <p:sldId id="357" r:id="rId17"/>
    <p:sldId id="397" r:id="rId18"/>
    <p:sldId id="396" r:id="rId19"/>
    <p:sldId id="336" r:id="rId20"/>
    <p:sldId id="322" r:id="rId21"/>
    <p:sldId id="392" r:id="rId22"/>
    <p:sldId id="394" r:id="rId23"/>
    <p:sldId id="340" r:id="rId24"/>
    <p:sldId id="341" r:id="rId25"/>
    <p:sldId id="342" r:id="rId26"/>
    <p:sldId id="343" r:id="rId27"/>
    <p:sldId id="344" r:id="rId28"/>
    <p:sldId id="345" r:id="rId29"/>
    <p:sldId id="387" r:id="rId30"/>
    <p:sldId id="318" r:id="rId31"/>
    <p:sldId id="320" r:id="rId32"/>
    <p:sldId id="321" r:id="rId33"/>
    <p:sldId id="296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669900"/>
    <a:srgbClr val="7E0000"/>
    <a:srgbClr val="996600"/>
    <a:srgbClr val="3399FF"/>
    <a:srgbClr val="0000FF"/>
    <a:srgbClr val="006600"/>
    <a:srgbClr val="008000"/>
    <a:srgbClr val="30BE30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C8B6A-0D9D-4F61-A9EB-B1814212AD3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BD99E7D-47AA-4E99-8495-3C6FB4CF94F6}">
      <dgm:prSet phldrT="[Text]" custT="1"/>
      <dgm:spPr/>
      <dgm:t>
        <a:bodyPr/>
        <a:lstStyle/>
        <a:p>
          <a:r>
            <a:rPr lang="id-ID" sz="5200" dirty="0" smtClean="0"/>
            <a:t>SPMI</a:t>
          </a:r>
          <a:endParaRPr lang="id-ID" sz="5200" dirty="0"/>
        </a:p>
      </dgm:t>
    </dgm:pt>
    <dgm:pt modelId="{E06EE4D7-6614-4D76-B6F7-A9DB44637DC2}" type="parTrans" cxnId="{3F374603-C262-469D-97C9-E52B60961C60}">
      <dgm:prSet/>
      <dgm:spPr/>
      <dgm:t>
        <a:bodyPr/>
        <a:lstStyle/>
        <a:p>
          <a:endParaRPr lang="id-ID"/>
        </a:p>
      </dgm:t>
    </dgm:pt>
    <dgm:pt modelId="{4299B092-7D97-492B-964C-4C5A1567B991}" type="sibTrans" cxnId="{3F374603-C262-469D-97C9-E52B60961C60}">
      <dgm:prSet/>
      <dgm:spPr/>
      <dgm:t>
        <a:bodyPr/>
        <a:lstStyle/>
        <a:p>
          <a:endParaRPr lang="id-ID"/>
        </a:p>
      </dgm:t>
    </dgm:pt>
    <dgm:pt modelId="{6E583C2E-1A26-42B0-AFB9-0C6627BEFD72}">
      <dgm:prSet phldrT="[Text]" custT="1"/>
      <dgm:spPr/>
      <dgm:t>
        <a:bodyPr/>
        <a:lstStyle/>
        <a:p>
          <a:r>
            <a:rPr lang="id-ID" sz="3200" dirty="0" smtClean="0"/>
            <a:t>Sistem Penjaminan Mutu Internal</a:t>
          </a:r>
          <a:endParaRPr lang="id-ID" sz="3200" dirty="0"/>
        </a:p>
      </dgm:t>
    </dgm:pt>
    <dgm:pt modelId="{59D82F87-FA02-4D3D-8477-A3C4BC3A2002}" type="parTrans" cxnId="{D1F960AC-7BE1-4384-B608-50520595F72C}">
      <dgm:prSet/>
      <dgm:spPr/>
      <dgm:t>
        <a:bodyPr/>
        <a:lstStyle/>
        <a:p>
          <a:endParaRPr lang="id-ID"/>
        </a:p>
      </dgm:t>
    </dgm:pt>
    <dgm:pt modelId="{2ABD74F9-9C52-4658-A8E9-0E1855251E10}" type="sibTrans" cxnId="{D1F960AC-7BE1-4384-B608-50520595F72C}">
      <dgm:prSet/>
      <dgm:spPr/>
      <dgm:t>
        <a:bodyPr/>
        <a:lstStyle/>
        <a:p>
          <a:endParaRPr lang="id-ID"/>
        </a:p>
      </dgm:t>
    </dgm:pt>
    <dgm:pt modelId="{F398FEA4-9FF4-4A1C-8826-D9849F72576B}">
      <dgm:prSet phldrT="[Text]" custT="1"/>
      <dgm:spPr/>
      <dgm:t>
        <a:bodyPr/>
        <a:lstStyle/>
        <a:p>
          <a:r>
            <a:rPr lang="id-ID" sz="3200" dirty="0" smtClean="0"/>
            <a:t>Dilakukan oleh PT </a:t>
          </a:r>
          <a:endParaRPr lang="id-ID" sz="3200" dirty="0"/>
        </a:p>
      </dgm:t>
    </dgm:pt>
    <dgm:pt modelId="{C54E292A-C3CA-49D3-A307-F04EDC61EAD2}" type="parTrans" cxnId="{5A9592FE-A231-4834-B880-F508EF80E98C}">
      <dgm:prSet/>
      <dgm:spPr/>
      <dgm:t>
        <a:bodyPr/>
        <a:lstStyle/>
        <a:p>
          <a:endParaRPr lang="id-ID"/>
        </a:p>
      </dgm:t>
    </dgm:pt>
    <dgm:pt modelId="{BFE794E2-55AE-4C08-9E37-A839DC381F35}" type="sibTrans" cxnId="{5A9592FE-A231-4834-B880-F508EF80E98C}">
      <dgm:prSet/>
      <dgm:spPr/>
      <dgm:t>
        <a:bodyPr/>
        <a:lstStyle/>
        <a:p>
          <a:endParaRPr lang="id-ID"/>
        </a:p>
      </dgm:t>
    </dgm:pt>
    <dgm:pt modelId="{7DCD1621-F27B-4919-8E87-48E5149E30A4}">
      <dgm:prSet phldrT="[Text]" custT="1"/>
      <dgm:spPr/>
      <dgm:t>
        <a:bodyPr/>
        <a:lstStyle/>
        <a:p>
          <a:r>
            <a:rPr lang="id-ID" sz="4800" dirty="0" smtClean="0"/>
            <a:t>SPME</a:t>
          </a:r>
          <a:endParaRPr lang="id-ID" sz="4800" dirty="0"/>
        </a:p>
      </dgm:t>
    </dgm:pt>
    <dgm:pt modelId="{AEE191FE-90E5-4E98-AF9E-3E7231B1D7F1}" type="parTrans" cxnId="{1A5ED6F6-BC7F-4FAF-9386-6E2AA4F61C45}">
      <dgm:prSet/>
      <dgm:spPr/>
      <dgm:t>
        <a:bodyPr/>
        <a:lstStyle/>
        <a:p>
          <a:endParaRPr lang="id-ID"/>
        </a:p>
      </dgm:t>
    </dgm:pt>
    <dgm:pt modelId="{5276BB02-A435-4739-916E-0292A17C8A92}" type="sibTrans" cxnId="{1A5ED6F6-BC7F-4FAF-9386-6E2AA4F61C45}">
      <dgm:prSet/>
      <dgm:spPr/>
      <dgm:t>
        <a:bodyPr/>
        <a:lstStyle/>
        <a:p>
          <a:endParaRPr lang="id-ID"/>
        </a:p>
      </dgm:t>
    </dgm:pt>
    <dgm:pt modelId="{7BDFA5C3-FC81-4FF3-B3DC-F780E6D01E9E}">
      <dgm:prSet phldrT="[Text]" custT="1"/>
      <dgm:spPr/>
      <dgm:t>
        <a:bodyPr/>
        <a:lstStyle/>
        <a:p>
          <a:r>
            <a:rPr lang="id-ID" sz="3200" dirty="0" smtClean="0"/>
            <a:t>Sistem Penjaminan Mutu Eksternal </a:t>
          </a:r>
          <a:endParaRPr lang="id-ID" sz="3200" dirty="0"/>
        </a:p>
      </dgm:t>
    </dgm:pt>
    <dgm:pt modelId="{3CBF12C8-8814-4B4B-B316-C2B236F075A6}" type="parTrans" cxnId="{AB70AB22-057B-419F-A3EB-44A6B5DF3B87}">
      <dgm:prSet/>
      <dgm:spPr/>
      <dgm:t>
        <a:bodyPr/>
        <a:lstStyle/>
        <a:p>
          <a:endParaRPr lang="id-ID"/>
        </a:p>
      </dgm:t>
    </dgm:pt>
    <dgm:pt modelId="{21D12A8F-2EF9-430B-81DA-70F991D7967E}" type="sibTrans" cxnId="{AB70AB22-057B-419F-A3EB-44A6B5DF3B87}">
      <dgm:prSet/>
      <dgm:spPr/>
      <dgm:t>
        <a:bodyPr/>
        <a:lstStyle/>
        <a:p>
          <a:endParaRPr lang="id-ID"/>
        </a:p>
      </dgm:t>
    </dgm:pt>
    <dgm:pt modelId="{81D98847-75D6-45A0-A7E3-1F801CFD41B9}">
      <dgm:prSet phldrT="[Text]" custT="1"/>
      <dgm:spPr/>
      <dgm:t>
        <a:bodyPr/>
        <a:lstStyle/>
        <a:p>
          <a:r>
            <a:rPr lang="id-ID" sz="3200" dirty="0" smtClean="0"/>
            <a:t>Dilakukan melalui Akreditasi</a:t>
          </a:r>
          <a:endParaRPr lang="id-ID" sz="3200" dirty="0"/>
        </a:p>
      </dgm:t>
    </dgm:pt>
    <dgm:pt modelId="{A8AE9850-2DC1-4148-AEFA-D2AD49870FD1}" type="parTrans" cxnId="{96B4E91E-1DF8-45C2-9D38-CF9755C2D10F}">
      <dgm:prSet/>
      <dgm:spPr/>
      <dgm:t>
        <a:bodyPr/>
        <a:lstStyle/>
        <a:p>
          <a:endParaRPr lang="id-ID"/>
        </a:p>
      </dgm:t>
    </dgm:pt>
    <dgm:pt modelId="{9FDF847F-C54B-454D-B90B-DA1A0130C762}" type="sibTrans" cxnId="{96B4E91E-1DF8-45C2-9D38-CF9755C2D10F}">
      <dgm:prSet/>
      <dgm:spPr/>
      <dgm:t>
        <a:bodyPr/>
        <a:lstStyle/>
        <a:p>
          <a:endParaRPr lang="id-ID"/>
        </a:p>
      </dgm:t>
    </dgm:pt>
    <dgm:pt modelId="{F1D02E6F-A73F-4987-B83C-6E5DA2ECE38C}" type="pres">
      <dgm:prSet presAssocID="{B55C8B6A-0D9D-4F61-A9EB-B1814212AD3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CFE35E-B857-4F79-9BBA-1153FEFE6982}" type="pres">
      <dgm:prSet presAssocID="{0BD99E7D-47AA-4E99-8495-3C6FB4CF94F6}" presName="linNode" presStyleCnt="0"/>
      <dgm:spPr/>
    </dgm:pt>
    <dgm:pt modelId="{F5C7DDD1-5386-4EB7-A8C6-E23466D32CB5}" type="pres">
      <dgm:prSet presAssocID="{0BD99E7D-47AA-4E99-8495-3C6FB4CF94F6}" presName="parentShp" presStyleLbl="node1" presStyleIdx="0" presStyleCnt="2" custScaleX="840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C421842-C7EB-4EFF-A62E-CD42FA819A4A}" type="pres">
      <dgm:prSet presAssocID="{0BD99E7D-47AA-4E99-8495-3C6FB4CF94F6}" presName="childShp" presStyleLbl="bgAccFollowNode1" presStyleIdx="0" presStyleCnt="2" custScaleX="16666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3BA241-08D9-4A8F-8572-6704D106A19E}" type="pres">
      <dgm:prSet presAssocID="{4299B092-7D97-492B-964C-4C5A1567B991}" presName="spacing" presStyleCnt="0"/>
      <dgm:spPr/>
    </dgm:pt>
    <dgm:pt modelId="{99FA8B05-2823-45C9-9A45-691220BFD42A}" type="pres">
      <dgm:prSet presAssocID="{7DCD1621-F27B-4919-8E87-48E5149E30A4}" presName="linNode" presStyleCnt="0"/>
      <dgm:spPr/>
    </dgm:pt>
    <dgm:pt modelId="{081ACB48-4550-493A-9F5F-86CA804C7914}" type="pres">
      <dgm:prSet presAssocID="{7DCD1621-F27B-4919-8E87-48E5149E30A4}" presName="parentShp" presStyleLbl="node1" presStyleIdx="1" presStyleCnt="2" custScaleX="88569" custLinFactNeighborX="-843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9397CF-141F-4FF0-9971-B1D63258F924}" type="pres">
      <dgm:prSet presAssocID="{7DCD1621-F27B-4919-8E87-48E5149E30A4}" presName="childShp" presStyleLbl="bgAccFollowNode1" presStyleIdx="1" presStyleCnt="2" custScaleX="177257" custLinFactNeighborX="299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08CF99A-3F9C-45E9-948A-1F1CF5BC804F}" type="presOf" srcId="{81D98847-75D6-45A0-A7E3-1F801CFD41B9}" destId="{E69397CF-141F-4FF0-9971-B1D63258F924}" srcOrd="0" destOrd="1" presId="urn:microsoft.com/office/officeart/2005/8/layout/vList6"/>
    <dgm:cxn modelId="{5A9592FE-A231-4834-B880-F508EF80E98C}" srcId="{0BD99E7D-47AA-4E99-8495-3C6FB4CF94F6}" destId="{F398FEA4-9FF4-4A1C-8826-D9849F72576B}" srcOrd="1" destOrd="0" parTransId="{C54E292A-C3CA-49D3-A307-F04EDC61EAD2}" sibTransId="{BFE794E2-55AE-4C08-9E37-A839DC381F35}"/>
    <dgm:cxn modelId="{96B4E91E-1DF8-45C2-9D38-CF9755C2D10F}" srcId="{7DCD1621-F27B-4919-8E87-48E5149E30A4}" destId="{81D98847-75D6-45A0-A7E3-1F801CFD41B9}" srcOrd="1" destOrd="0" parTransId="{A8AE9850-2DC1-4148-AEFA-D2AD49870FD1}" sibTransId="{9FDF847F-C54B-454D-B90B-DA1A0130C762}"/>
    <dgm:cxn modelId="{36A4DF81-7E65-4AA5-9708-D1E23EFFCC70}" type="presOf" srcId="{7DCD1621-F27B-4919-8E87-48E5149E30A4}" destId="{081ACB48-4550-493A-9F5F-86CA804C7914}" srcOrd="0" destOrd="0" presId="urn:microsoft.com/office/officeart/2005/8/layout/vList6"/>
    <dgm:cxn modelId="{F26D0656-81D3-46D9-BC65-58CEB4AEB118}" type="presOf" srcId="{6E583C2E-1A26-42B0-AFB9-0C6627BEFD72}" destId="{1C421842-C7EB-4EFF-A62E-CD42FA819A4A}" srcOrd="0" destOrd="0" presId="urn:microsoft.com/office/officeart/2005/8/layout/vList6"/>
    <dgm:cxn modelId="{AB70AB22-057B-419F-A3EB-44A6B5DF3B87}" srcId="{7DCD1621-F27B-4919-8E87-48E5149E30A4}" destId="{7BDFA5C3-FC81-4FF3-B3DC-F780E6D01E9E}" srcOrd="0" destOrd="0" parTransId="{3CBF12C8-8814-4B4B-B316-C2B236F075A6}" sibTransId="{21D12A8F-2EF9-430B-81DA-70F991D7967E}"/>
    <dgm:cxn modelId="{91FD6F9B-A94B-48C2-9AEE-6C97B62255DC}" type="presOf" srcId="{F398FEA4-9FF4-4A1C-8826-D9849F72576B}" destId="{1C421842-C7EB-4EFF-A62E-CD42FA819A4A}" srcOrd="0" destOrd="1" presId="urn:microsoft.com/office/officeart/2005/8/layout/vList6"/>
    <dgm:cxn modelId="{447994A4-0854-446D-B2FA-14E1F19C0D9C}" type="presOf" srcId="{B55C8B6A-0D9D-4F61-A9EB-B1814212AD38}" destId="{F1D02E6F-A73F-4987-B83C-6E5DA2ECE38C}" srcOrd="0" destOrd="0" presId="urn:microsoft.com/office/officeart/2005/8/layout/vList6"/>
    <dgm:cxn modelId="{3F374603-C262-469D-97C9-E52B60961C60}" srcId="{B55C8B6A-0D9D-4F61-A9EB-B1814212AD38}" destId="{0BD99E7D-47AA-4E99-8495-3C6FB4CF94F6}" srcOrd="0" destOrd="0" parTransId="{E06EE4D7-6614-4D76-B6F7-A9DB44637DC2}" sibTransId="{4299B092-7D97-492B-964C-4C5A1567B991}"/>
    <dgm:cxn modelId="{D1F960AC-7BE1-4384-B608-50520595F72C}" srcId="{0BD99E7D-47AA-4E99-8495-3C6FB4CF94F6}" destId="{6E583C2E-1A26-42B0-AFB9-0C6627BEFD72}" srcOrd="0" destOrd="0" parTransId="{59D82F87-FA02-4D3D-8477-A3C4BC3A2002}" sibTransId="{2ABD74F9-9C52-4658-A8E9-0E1855251E10}"/>
    <dgm:cxn modelId="{23A32AC2-4FBC-4B90-835C-301ECD11BF0E}" type="presOf" srcId="{7BDFA5C3-FC81-4FF3-B3DC-F780E6D01E9E}" destId="{E69397CF-141F-4FF0-9971-B1D63258F924}" srcOrd="0" destOrd="0" presId="urn:microsoft.com/office/officeart/2005/8/layout/vList6"/>
    <dgm:cxn modelId="{76B696DC-B7AE-4155-BE60-B47A52BECBF9}" type="presOf" srcId="{0BD99E7D-47AA-4E99-8495-3C6FB4CF94F6}" destId="{F5C7DDD1-5386-4EB7-A8C6-E23466D32CB5}" srcOrd="0" destOrd="0" presId="urn:microsoft.com/office/officeart/2005/8/layout/vList6"/>
    <dgm:cxn modelId="{1A5ED6F6-BC7F-4FAF-9386-6E2AA4F61C45}" srcId="{B55C8B6A-0D9D-4F61-A9EB-B1814212AD38}" destId="{7DCD1621-F27B-4919-8E87-48E5149E30A4}" srcOrd="1" destOrd="0" parTransId="{AEE191FE-90E5-4E98-AF9E-3E7231B1D7F1}" sibTransId="{5276BB02-A435-4739-916E-0292A17C8A92}"/>
    <dgm:cxn modelId="{877FDC7C-991A-4687-B7EB-EF002E268967}" type="presParOf" srcId="{F1D02E6F-A73F-4987-B83C-6E5DA2ECE38C}" destId="{BECFE35E-B857-4F79-9BBA-1153FEFE6982}" srcOrd="0" destOrd="0" presId="urn:microsoft.com/office/officeart/2005/8/layout/vList6"/>
    <dgm:cxn modelId="{8D99BBEB-9713-42AE-8F4E-5B65F90D8F40}" type="presParOf" srcId="{BECFE35E-B857-4F79-9BBA-1153FEFE6982}" destId="{F5C7DDD1-5386-4EB7-A8C6-E23466D32CB5}" srcOrd="0" destOrd="0" presId="urn:microsoft.com/office/officeart/2005/8/layout/vList6"/>
    <dgm:cxn modelId="{493AEE2F-44BB-4B0D-AF50-225D7E2BB42A}" type="presParOf" srcId="{BECFE35E-B857-4F79-9BBA-1153FEFE6982}" destId="{1C421842-C7EB-4EFF-A62E-CD42FA819A4A}" srcOrd="1" destOrd="0" presId="urn:microsoft.com/office/officeart/2005/8/layout/vList6"/>
    <dgm:cxn modelId="{950EBBFC-98D5-4846-88CE-04F1FAAE6F19}" type="presParOf" srcId="{F1D02E6F-A73F-4987-B83C-6E5DA2ECE38C}" destId="{4B3BA241-08D9-4A8F-8572-6704D106A19E}" srcOrd="1" destOrd="0" presId="urn:microsoft.com/office/officeart/2005/8/layout/vList6"/>
    <dgm:cxn modelId="{36CA3952-26DE-4D23-B33D-4EAC52C11B57}" type="presParOf" srcId="{F1D02E6F-A73F-4987-B83C-6E5DA2ECE38C}" destId="{99FA8B05-2823-45C9-9A45-691220BFD42A}" srcOrd="2" destOrd="0" presId="urn:microsoft.com/office/officeart/2005/8/layout/vList6"/>
    <dgm:cxn modelId="{93441200-C838-40C6-99F4-A17FF9B42BAD}" type="presParOf" srcId="{99FA8B05-2823-45C9-9A45-691220BFD42A}" destId="{081ACB48-4550-493A-9F5F-86CA804C7914}" srcOrd="0" destOrd="0" presId="urn:microsoft.com/office/officeart/2005/8/layout/vList6"/>
    <dgm:cxn modelId="{A7190AE2-3C7D-452A-9FF2-EAB17D73F208}" type="presParOf" srcId="{99FA8B05-2823-45C9-9A45-691220BFD42A}" destId="{E69397CF-141F-4FF0-9971-B1D63258F92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421842-C7EB-4EFF-A62E-CD42FA819A4A}">
      <dsp:nvSpPr>
        <dsp:cNvPr id="0" name=""/>
        <dsp:cNvSpPr/>
      </dsp:nvSpPr>
      <dsp:spPr>
        <a:xfrm>
          <a:off x="2011583" y="496"/>
          <a:ext cx="5979066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200" kern="1200" dirty="0" smtClean="0"/>
            <a:t>Sistem Penjaminan Mutu Internal</a:t>
          </a:r>
          <a:endParaRPr lang="id-ID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200" kern="1200" dirty="0" smtClean="0"/>
            <a:t>Dilakukan oleh PT </a:t>
          </a:r>
          <a:endParaRPr lang="id-ID" sz="3200" kern="1200" dirty="0"/>
        </a:p>
      </dsp:txBody>
      <dsp:txXfrm>
        <a:off x="2011583" y="496"/>
        <a:ext cx="5979066" cy="1934765"/>
      </dsp:txXfrm>
    </dsp:sp>
    <dsp:sp modelId="{F5C7DDD1-5386-4EB7-A8C6-E23466D32CB5}">
      <dsp:nvSpPr>
        <dsp:cNvPr id="0" name=""/>
        <dsp:cNvSpPr/>
      </dsp:nvSpPr>
      <dsp:spPr>
        <a:xfrm>
          <a:off x="2238" y="496"/>
          <a:ext cx="2009345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200" kern="1200" dirty="0" smtClean="0"/>
            <a:t>SPMI</a:t>
          </a:r>
          <a:endParaRPr lang="id-ID" sz="5200" kern="1200" dirty="0"/>
        </a:p>
      </dsp:txBody>
      <dsp:txXfrm>
        <a:off x="2238" y="496"/>
        <a:ext cx="2009345" cy="1934765"/>
      </dsp:txXfrm>
    </dsp:sp>
    <dsp:sp modelId="{E69397CF-141F-4FF0-9971-B1D63258F924}">
      <dsp:nvSpPr>
        <dsp:cNvPr id="0" name=""/>
        <dsp:cNvSpPr/>
      </dsp:nvSpPr>
      <dsp:spPr>
        <a:xfrm>
          <a:off x="1999179" y="2128738"/>
          <a:ext cx="5993708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200" kern="1200" dirty="0" smtClean="0"/>
            <a:t>Sistem Penjaminan Mutu Eksternal </a:t>
          </a:r>
          <a:endParaRPr lang="id-ID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200" kern="1200" dirty="0" smtClean="0"/>
            <a:t>Dilakukan melalui Akreditasi</a:t>
          </a:r>
          <a:endParaRPr lang="id-ID" sz="3200" kern="1200" dirty="0"/>
        </a:p>
      </dsp:txBody>
      <dsp:txXfrm>
        <a:off x="1999179" y="2128738"/>
        <a:ext cx="5993708" cy="1934765"/>
      </dsp:txXfrm>
    </dsp:sp>
    <dsp:sp modelId="{081ACB48-4550-493A-9F5F-86CA804C7914}">
      <dsp:nvSpPr>
        <dsp:cNvPr id="0" name=""/>
        <dsp:cNvSpPr/>
      </dsp:nvSpPr>
      <dsp:spPr>
        <a:xfrm>
          <a:off x="0" y="2128738"/>
          <a:ext cx="1996561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800" kern="1200" dirty="0" smtClean="0"/>
            <a:t>SPME</a:t>
          </a:r>
          <a:endParaRPr lang="id-ID" sz="4800" kern="1200" dirty="0"/>
        </a:p>
      </dsp:txBody>
      <dsp:txXfrm>
        <a:off x="0" y="2128738"/>
        <a:ext cx="1996561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0437-0169-42C9-81DF-1EC4C05CFB11}" type="datetimeFigureOut">
              <a:rPr lang="id-ID" smtClean="0"/>
              <a:pPr/>
              <a:t>24/11/2013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E0189-9E26-40A6-B5EF-DD48757A234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92CD-25F6-45F2-9A5E-0F3610AB2E21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B45B-8769-48FF-B94E-2A20650A0EAE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968C-129A-4FCC-8693-B804815522C6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667E-489C-4CB7-983A-B342B871D614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F6B9-87F6-4772-8931-7255A970D479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7CB0-58E9-4978-9D5B-E39F096A8A46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776C-9B1F-4291-ADE2-56BE4CBE4B52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D427-1367-482C-88CA-6673C9662723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6338-115B-4A04-94FC-96C47BAB1D03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BEB5-0908-49DB-8DAF-0F5019D4950A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10F7-276E-4EEC-B160-A0AED7957435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F32F-F843-465C-AFD1-F12C10FD0504}" type="datetime1">
              <a:rPr lang="id-ID" smtClean="0"/>
              <a:pPr/>
              <a:t>24/11/2013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8AD4-ACAA-434F-A9FB-214AD6566C0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1537066"/>
            <a:ext cx="9144000" cy="2015936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id-ID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Kebijakan Akreditasi Institusi Perguruan Tinggi (AIPT)</a:t>
            </a:r>
          </a:p>
          <a:p>
            <a:pPr algn="ctr">
              <a:lnSpc>
                <a:spcPts val="5000"/>
              </a:lnSpc>
            </a:pPr>
            <a:r>
              <a:rPr lang="id-ID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(Berdasarkan UU 20/2003 &amp; No.12/2012)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3968" y="621814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Jakarta, 27 November 2013</a:t>
            </a:r>
            <a:endParaRPr lang="id-ID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24"/>
          <p:cNvSpPr txBox="1">
            <a:spLocks/>
          </p:cNvSpPr>
          <p:nvPr/>
        </p:nvSpPr>
        <p:spPr>
          <a:xfrm>
            <a:off x="655320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667652"/>
            <a:ext cx="9144000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Pelatihan Akreditasi Institusi </a:t>
            </a:r>
          </a:p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ASOSIASI PERGURUAN TINGGI SWASTA (APTISI) WILAYAH </a:t>
            </a:r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III-DKI JAKARTA</a:t>
            </a:r>
            <a:endParaRPr lang="id-ID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590279"/>
            <a:ext cx="5688632" cy="91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rgbClr val="C00000"/>
                </a:solidFill>
              </a:rPr>
              <a:t>Prof. Dr. Mansyur Ramly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rgbClr val="006600"/>
                </a:solidFill>
              </a:rPr>
              <a:t>Ketua BAN-PT 2012-2017</a:t>
            </a:r>
            <a:endParaRPr lang="id-ID" sz="3200" b="1" dirty="0">
              <a:solidFill>
                <a:srgbClr val="006600"/>
              </a:solidFill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3635896" y="116632"/>
            <a:ext cx="1800200" cy="1296144"/>
            <a:chOff x="2421" y="2016"/>
            <a:chExt cx="1398" cy="1326"/>
          </a:xfrm>
        </p:grpSpPr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2489" y="2938"/>
              <a:ext cx="124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>
                  <a:solidFill>
                    <a:srgbClr val="000000"/>
                  </a:solidFill>
                  <a:latin typeface="Bauhaus 93" pitchFamily="82" charset="0"/>
                </a:rPr>
                <a:t>BAN-PT</a:t>
              </a:r>
            </a:p>
          </p:txBody>
        </p: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2421" y="2016"/>
              <a:ext cx="1398" cy="959"/>
              <a:chOff x="1961" y="1526"/>
              <a:chExt cx="1838" cy="1176"/>
            </a:xfrm>
          </p:grpSpPr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1961" y="1679"/>
                <a:ext cx="1838" cy="1023"/>
                <a:chOff x="1961" y="1679"/>
                <a:chExt cx="1838" cy="1023"/>
              </a:xfrm>
            </p:grpSpPr>
            <p:sp>
              <p:nvSpPr>
                <p:cNvPr id="13" name="Freeform 14"/>
                <p:cNvSpPr>
                  <a:spLocks/>
                </p:cNvSpPr>
                <p:nvPr/>
              </p:nvSpPr>
              <p:spPr bwMode="auto">
                <a:xfrm>
                  <a:off x="1961" y="1679"/>
                  <a:ext cx="1838" cy="980"/>
                </a:xfrm>
                <a:custGeom>
                  <a:avLst/>
                  <a:gdLst>
                    <a:gd name="T0" fmla="*/ 478 w 2136"/>
                    <a:gd name="T1" fmla="*/ 12 h 2385"/>
                    <a:gd name="T2" fmla="*/ 543 w 2136"/>
                    <a:gd name="T3" fmla="*/ 12 h 2385"/>
                    <a:gd name="T4" fmla="*/ 602 w 2136"/>
                    <a:gd name="T5" fmla="*/ 11 h 2385"/>
                    <a:gd name="T6" fmla="*/ 658 w 2136"/>
                    <a:gd name="T7" fmla="*/ 11 h 2385"/>
                    <a:gd name="T8" fmla="*/ 709 w 2136"/>
                    <a:gd name="T9" fmla="*/ 10 h 2385"/>
                    <a:gd name="T10" fmla="*/ 756 w 2136"/>
                    <a:gd name="T11" fmla="*/ 9 h 2385"/>
                    <a:gd name="T12" fmla="*/ 793 w 2136"/>
                    <a:gd name="T13" fmla="*/ 9 h 2385"/>
                    <a:gd name="T14" fmla="*/ 824 w 2136"/>
                    <a:gd name="T15" fmla="*/ 8 h 2385"/>
                    <a:gd name="T16" fmla="*/ 847 w 2136"/>
                    <a:gd name="T17" fmla="*/ 7 h 2385"/>
                    <a:gd name="T18" fmla="*/ 862 w 2136"/>
                    <a:gd name="T19" fmla="*/ 7 h 2385"/>
                    <a:gd name="T20" fmla="*/ 867 w 2136"/>
                    <a:gd name="T21" fmla="*/ 6 h 2385"/>
                    <a:gd name="T22" fmla="*/ 862 w 2136"/>
                    <a:gd name="T23" fmla="*/ 5 h 2385"/>
                    <a:gd name="T24" fmla="*/ 847 w 2136"/>
                    <a:gd name="T25" fmla="*/ 4 h 2385"/>
                    <a:gd name="T26" fmla="*/ 824 w 2136"/>
                    <a:gd name="T27" fmla="*/ 3 h 2385"/>
                    <a:gd name="T28" fmla="*/ 793 w 2136"/>
                    <a:gd name="T29" fmla="*/ 2 h 2385"/>
                    <a:gd name="T30" fmla="*/ 756 w 2136"/>
                    <a:gd name="T31" fmla="*/ 2 h 2385"/>
                    <a:gd name="T32" fmla="*/ 709 w 2136"/>
                    <a:gd name="T33" fmla="*/ 1 h 2385"/>
                    <a:gd name="T34" fmla="*/ 658 w 2136"/>
                    <a:gd name="T35" fmla="*/ 1 h 2385"/>
                    <a:gd name="T36" fmla="*/ 602 w 2136"/>
                    <a:gd name="T37" fmla="*/ 0 h 2385"/>
                    <a:gd name="T38" fmla="*/ 543 w 2136"/>
                    <a:gd name="T39" fmla="*/ 0 h 2385"/>
                    <a:gd name="T40" fmla="*/ 478 w 2136"/>
                    <a:gd name="T41" fmla="*/ 0 h 2385"/>
                    <a:gd name="T42" fmla="*/ 411 w 2136"/>
                    <a:gd name="T43" fmla="*/ 0 h 2385"/>
                    <a:gd name="T44" fmla="*/ 347 w 2136"/>
                    <a:gd name="T45" fmla="*/ 0 h 2385"/>
                    <a:gd name="T46" fmla="*/ 285 w 2136"/>
                    <a:gd name="T47" fmla="*/ 0 h 2385"/>
                    <a:gd name="T48" fmla="*/ 226 w 2136"/>
                    <a:gd name="T49" fmla="*/ 1 h 2385"/>
                    <a:gd name="T50" fmla="*/ 175 w 2136"/>
                    <a:gd name="T51" fmla="*/ 1 h 2385"/>
                    <a:gd name="T52" fmla="*/ 127 w 2136"/>
                    <a:gd name="T53" fmla="*/ 2 h 2385"/>
                    <a:gd name="T54" fmla="*/ 86 w 2136"/>
                    <a:gd name="T55" fmla="*/ 2 h 2385"/>
                    <a:gd name="T56" fmla="*/ 52 w 2136"/>
                    <a:gd name="T57" fmla="*/ 3 h 2385"/>
                    <a:gd name="T58" fmla="*/ 26 w 2136"/>
                    <a:gd name="T59" fmla="*/ 4 h 2385"/>
                    <a:gd name="T60" fmla="*/ 9 w 2136"/>
                    <a:gd name="T61" fmla="*/ 5 h 2385"/>
                    <a:gd name="T62" fmla="*/ 1 w 2136"/>
                    <a:gd name="T63" fmla="*/ 5 h 2385"/>
                    <a:gd name="T64" fmla="*/ 3 w 2136"/>
                    <a:gd name="T65" fmla="*/ 6 h 2385"/>
                    <a:gd name="T66" fmla="*/ 14 w 2136"/>
                    <a:gd name="T67" fmla="*/ 7 h 2385"/>
                    <a:gd name="T68" fmla="*/ 34 w 2136"/>
                    <a:gd name="T69" fmla="*/ 8 h 2385"/>
                    <a:gd name="T70" fmla="*/ 62 w 2136"/>
                    <a:gd name="T71" fmla="*/ 9 h 2385"/>
                    <a:gd name="T72" fmla="*/ 99 w 2136"/>
                    <a:gd name="T73" fmla="*/ 9 h 2385"/>
                    <a:gd name="T74" fmla="*/ 142 w 2136"/>
                    <a:gd name="T75" fmla="*/ 10 h 2385"/>
                    <a:gd name="T76" fmla="*/ 190 w 2136"/>
                    <a:gd name="T77" fmla="*/ 10 h 2385"/>
                    <a:gd name="T78" fmla="*/ 245 w 2136"/>
                    <a:gd name="T79" fmla="*/ 11 h 2385"/>
                    <a:gd name="T80" fmla="*/ 305 w 2136"/>
                    <a:gd name="T81" fmla="*/ 12 h 2385"/>
                    <a:gd name="T82" fmla="*/ 368 w 2136"/>
                    <a:gd name="T83" fmla="*/ 12 h 2385"/>
                    <a:gd name="T84" fmla="*/ 435 w 2136"/>
                    <a:gd name="T85" fmla="*/ 12 h 2385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136"/>
                    <a:gd name="T130" fmla="*/ 0 h 2385"/>
                    <a:gd name="T131" fmla="*/ 2136 w 2136"/>
                    <a:gd name="T132" fmla="*/ 2385 h 2385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136" h="2385">
                      <a:moveTo>
                        <a:pt x="1069" y="2385"/>
                      </a:moveTo>
                      <a:lnTo>
                        <a:pt x="1124" y="2384"/>
                      </a:lnTo>
                      <a:lnTo>
                        <a:pt x="1178" y="2379"/>
                      </a:lnTo>
                      <a:lnTo>
                        <a:pt x="1232" y="2371"/>
                      </a:lnTo>
                      <a:lnTo>
                        <a:pt x="1284" y="2360"/>
                      </a:lnTo>
                      <a:lnTo>
                        <a:pt x="1336" y="2347"/>
                      </a:lnTo>
                      <a:lnTo>
                        <a:pt x="1386" y="2331"/>
                      </a:lnTo>
                      <a:lnTo>
                        <a:pt x="1436" y="2312"/>
                      </a:lnTo>
                      <a:lnTo>
                        <a:pt x="1484" y="2292"/>
                      </a:lnTo>
                      <a:lnTo>
                        <a:pt x="1532" y="2267"/>
                      </a:lnTo>
                      <a:lnTo>
                        <a:pt x="1578" y="2241"/>
                      </a:lnTo>
                      <a:lnTo>
                        <a:pt x="1622" y="2213"/>
                      </a:lnTo>
                      <a:lnTo>
                        <a:pt x="1666" y="2181"/>
                      </a:lnTo>
                      <a:lnTo>
                        <a:pt x="1708" y="2148"/>
                      </a:lnTo>
                      <a:lnTo>
                        <a:pt x="1747" y="2113"/>
                      </a:lnTo>
                      <a:lnTo>
                        <a:pt x="1786" y="2075"/>
                      </a:lnTo>
                      <a:lnTo>
                        <a:pt x="1823" y="2036"/>
                      </a:lnTo>
                      <a:lnTo>
                        <a:pt x="1859" y="1994"/>
                      </a:lnTo>
                      <a:lnTo>
                        <a:pt x="1893" y="1951"/>
                      </a:lnTo>
                      <a:lnTo>
                        <a:pt x="1924" y="1907"/>
                      </a:lnTo>
                      <a:lnTo>
                        <a:pt x="1953" y="1860"/>
                      </a:lnTo>
                      <a:lnTo>
                        <a:pt x="1982" y="1811"/>
                      </a:lnTo>
                      <a:lnTo>
                        <a:pt x="2007" y="1762"/>
                      </a:lnTo>
                      <a:lnTo>
                        <a:pt x="2030" y="1710"/>
                      </a:lnTo>
                      <a:lnTo>
                        <a:pt x="2052" y="1657"/>
                      </a:lnTo>
                      <a:lnTo>
                        <a:pt x="2071" y="1603"/>
                      </a:lnTo>
                      <a:lnTo>
                        <a:pt x="2088" y="1548"/>
                      </a:lnTo>
                      <a:lnTo>
                        <a:pt x="2102" y="1491"/>
                      </a:lnTo>
                      <a:lnTo>
                        <a:pt x="2114" y="1433"/>
                      </a:lnTo>
                      <a:lnTo>
                        <a:pt x="2124" y="1376"/>
                      </a:lnTo>
                      <a:lnTo>
                        <a:pt x="2130" y="1315"/>
                      </a:lnTo>
                      <a:lnTo>
                        <a:pt x="2135" y="1255"/>
                      </a:lnTo>
                      <a:lnTo>
                        <a:pt x="2136" y="1194"/>
                      </a:lnTo>
                      <a:lnTo>
                        <a:pt x="2135" y="1132"/>
                      </a:lnTo>
                      <a:lnTo>
                        <a:pt x="2130" y="1072"/>
                      </a:lnTo>
                      <a:lnTo>
                        <a:pt x="2124" y="1012"/>
                      </a:lnTo>
                      <a:lnTo>
                        <a:pt x="2114" y="953"/>
                      </a:lnTo>
                      <a:lnTo>
                        <a:pt x="2102" y="895"/>
                      </a:lnTo>
                      <a:lnTo>
                        <a:pt x="2088" y="838"/>
                      </a:lnTo>
                      <a:lnTo>
                        <a:pt x="2071" y="783"/>
                      </a:lnTo>
                      <a:lnTo>
                        <a:pt x="2052" y="729"/>
                      </a:lnTo>
                      <a:lnTo>
                        <a:pt x="2030" y="676"/>
                      </a:lnTo>
                      <a:lnTo>
                        <a:pt x="2007" y="625"/>
                      </a:lnTo>
                      <a:lnTo>
                        <a:pt x="1982" y="575"/>
                      </a:lnTo>
                      <a:lnTo>
                        <a:pt x="1953" y="526"/>
                      </a:lnTo>
                      <a:lnTo>
                        <a:pt x="1924" y="479"/>
                      </a:lnTo>
                      <a:lnTo>
                        <a:pt x="1893" y="434"/>
                      </a:lnTo>
                      <a:lnTo>
                        <a:pt x="1859" y="391"/>
                      </a:lnTo>
                      <a:lnTo>
                        <a:pt x="1823" y="349"/>
                      </a:lnTo>
                      <a:lnTo>
                        <a:pt x="1786" y="310"/>
                      </a:lnTo>
                      <a:lnTo>
                        <a:pt x="1747" y="273"/>
                      </a:lnTo>
                      <a:lnTo>
                        <a:pt x="1708" y="237"/>
                      </a:lnTo>
                      <a:lnTo>
                        <a:pt x="1666" y="204"/>
                      </a:lnTo>
                      <a:lnTo>
                        <a:pt x="1622" y="173"/>
                      </a:lnTo>
                      <a:lnTo>
                        <a:pt x="1578" y="144"/>
                      </a:lnTo>
                      <a:lnTo>
                        <a:pt x="1532" y="118"/>
                      </a:lnTo>
                      <a:lnTo>
                        <a:pt x="1484" y="93"/>
                      </a:lnTo>
                      <a:lnTo>
                        <a:pt x="1436" y="73"/>
                      </a:lnTo>
                      <a:lnTo>
                        <a:pt x="1386" y="54"/>
                      </a:lnTo>
                      <a:lnTo>
                        <a:pt x="1336" y="38"/>
                      </a:lnTo>
                      <a:lnTo>
                        <a:pt x="1284" y="25"/>
                      </a:lnTo>
                      <a:lnTo>
                        <a:pt x="1232" y="14"/>
                      </a:lnTo>
                      <a:lnTo>
                        <a:pt x="1178" y="6"/>
                      </a:lnTo>
                      <a:lnTo>
                        <a:pt x="1124" y="1"/>
                      </a:lnTo>
                      <a:lnTo>
                        <a:pt x="1069" y="0"/>
                      </a:lnTo>
                      <a:lnTo>
                        <a:pt x="1014" y="1"/>
                      </a:lnTo>
                      <a:lnTo>
                        <a:pt x="960" y="6"/>
                      </a:lnTo>
                      <a:lnTo>
                        <a:pt x="906" y="14"/>
                      </a:lnTo>
                      <a:lnTo>
                        <a:pt x="853" y="25"/>
                      </a:lnTo>
                      <a:lnTo>
                        <a:pt x="802" y="38"/>
                      </a:lnTo>
                      <a:lnTo>
                        <a:pt x="751" y="54"/>
                      </a:lnTo>
                      <a:lnTo>
                        <a:pt x="701" y="73"/>
                      </a:lnTo>
                      <a:lnTo>
                        <a:pt x="653" y="93"/>
                      </a:lnTo>
                      <a:lnTo>
                        <a:pt x="606" y="118"/>
                      </a:lnTo>
                      <a:lnTo>
                        <a:pt x="559" y="144"/>
                      </a:lnTo>
                      <a:lnTo>
                        <a:pt x="515" y="173"/>
                      </a:lnTo>
                      <a:lnTo>
                        <a:pt x="471" y="204"/>
                      </a:lnTo>
                      <a:lnTo>
                        <a:pt x="429" y="237"/>
                      </a:lnTo>
                      <a:lnTo>
                        <a:pt x="389" y="273"/>
                      </a:lnTo>
                      <a:lnTo>
                        <a:pt x="350" y="310"/>
                      </a:lnTo>
                      <a:lnTo>
                        <a:pt x="314" y="349"/>
                      </a:lnTo>
                      <a:lnTo>
                        <a:pt x="277" y="391"/>
                      </a:lnTo>
                      <a:lnTo>
                        <a:pt x="244" y="434"/>
                      </a:lnTo>
                      <a:lnTo>
                        <a:pt x="212" y="479"/>
                      </a:lnTo>
                      <a:lnTo>
                        <a:pt x="183" y="526"/>
                      </a:lnTo>
                      <a:lnTo>
                        <a:pt x="155" y="575"/>
                      </a:lnTo>
                      <a:lnTo>
                        <a:pt x="129" y="625"/>
                      </a:lnTo>
                      <a:lnTo>
                        <a:pt x="106" y="676"/>
                      </a:lnTo>
                      <a:lnTo>
                        <a:pt x="84" y="729"/>
                      </a:lnTo>
                      <a:lnTo>
                        <a:pt x="65" y="783"/>
                      </a:lnTo>
                      <a:lnTo>
                        <a:pt x="48" y="838"/>
                      </a:lnTo>
                      <a:lnTo>
                        <a:pt x="34" y="895"/>
                      </a:lnTo>
                      <a:lnTo>
                        <a:pt x="22" y="953"/>
                      </a:lnTo>
                      <a:lnTo>
                        <a:pt x="12" y="1012"/>
                      </a:lnTo>
                      <a:lnTo>
                        <a:pt x="6" y="1072"/>
                      </a:lnTo>
                      <a:lnTo>
                        <a:pt x="1" y="1132"/>
                      </a:lnTo>
                      <a:lnTo>
                        <a:pt x="0" y="1194"/>
                      </a:lnTo>
                      <a:lnTo>
                        <a:pt x="1" y="1255"/>
                      </a:lnTo>
                      <a:lnTo>
                        <a:pt x="6" y="1315"/>
                      </a:lnTo>
                      <a:lnTo>
                        <a:pt x="12" y="1376"/>
                      </a:lnTo>
                      <a:lnTo>
                        <a:pt x="22" y="1433"/>
                      </a:lnTo>
                      <a:lnTo>
                        <a:pt x="34" y="1491"/>
                      </a:lnTo>
                      <a:lnTo>
                        <a:pt x="48" y="1548"/>
                      </a:lnTo>
                      <a:lnTo>
                        <a:pt x="65" y="1603"/>
                      </a:lnTo>
                      <a:lnTo>
                        <a:pt x="84" y="1657"/>
                      </a:lnTo>
                      <a:lnTo>
                        <a:pt x="106" y="1710"/>
                      </a:lnTo>
                      <a:lnTo>
                        <a:pt x="129" y="1762"/>
                      </a:lnTo>
                      <a:lnTo>
                        <a:pt x="155" y="1811"/>
                      </a:lnTo>
                      <a:lnTo>
                        <a:pt x="183" y="1860"/>
                      </a:lnTo>
                      <a:lnTo>
                        <a:pt x="212" y="1907"/>
                      </a:lnTo>
                      <a:lnTo>
                        <a:pt x="244" y="1951"/>
                      </a:lnTo>
                      <a:lnTo>
                        <a:pt x="277" y="1994"/>
                      </a:lnTo>
                      <a:lnTo>
                        <a:pt x="314" y="2036"/>
                      </a:lnTo>
                      <a:lnTo>
                        <a:pt x="350" y="2075"/>
                      </a:lnTo>
                      <a:lnTo>
                        <a:pt x="389" y="2113"/>
                      </a:lnTo>
                      <a:lnTo>
                        <a:pt x="429" y="2148"/>
                      </a:lnTo>
                      <a:lnTo>
                        <a:pt x="471" y="2181"/>
                      </a:lnTo>
                      <a:lnTo>
                        <a:pt x="515" y="2213"/>
                      </a:lnTo>
                      <a:lnTo>
                        <a:pt x="559" y="2241"/>
                      </a:lnTo>
                      <a:lnTo>
                        <a:pt x="606" y="2267"/>
                      </a:lnTo>
                      <a:lnTo>
                        <a:pt x="653" y="2292"/>
                      </a:lnTo>
                      <a:lnTo>
                        <a:pt x="701" y="2312"/>
                      </a:lnTo>
                      <a:lnTo>
                        <a:pt x="751" y="2331"/>
                      </a:lnTo>
                      <a:lnTo>
                        <a:pt x="802" y="2347"/>
                      </a:lnTo>
                      <a:lnTo>
                        <a:pt x="853" y="2360"/>
                      </a:lnTo>
                      <a:lnTo>
                        <a:pt x="906" y="2371"/>
                      </a:lnTo>
                      <a:lnTo>
                        <a:pt x="960" y="2379"/>
                      </a:lnTo>
                      <a:lnTo>
                        <a:pt x="1014" y="2384"/>
                      </a:lnTo>
                      <a:lnTo>
                        <a:pt x="1069" y="238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4" name="Freeform 15"/>
                <p:cNvSpPr>
                  <a:spLocks/>
                </p:cNvSpPr>
                <p:nvPr/>
              </p:nvSpPr>
              <p:spPr bwMode="auto">
                <a:xfrm>
                  <a:off x="2021" y="1737"/>
                  <a:ext cx="1730" cy="857"/>
                </a:xfrm>
                <a:custGeom>
                  <a:avLst/>
                  <a:gdLst>
                    <a:gd name="T0" fmla="*/ 333 w 2136"/>
                    <a:gd name="T1" fmla="*/ 5 h 2385"/>
                    <a:gd name="T2" fmla="*/ 377 w 2136"/>
                    <a:gd name="T3" fmla="*/ 5 h 2385"/>
                    <a:gd name="T4" fmla="*/ 420 w 2136"/>
                    <a:gd name="T5" fmla="*/ 5 h 2385"/>
                    <a:gd name="T6" fmla="*/ 458 w 2136"/>
                    <a:gd name="T7" fmla="*/ 5 h 2385"/>
                    <a:gd name="T8" fmla="*/ 493 w 2136"/>
                    <a:gd name="T9" fmla="*/ 5 h 2385"/>
                    <a:gd name="T10" fmla="*/ 525 w 2136"/>
                    <a:gd name="T11" fmla="*/ 4 h 2385"/>
                    <a:gd name="T12" fmla="*/ 552 w 2136"/>
                    <a:gd name="T13" fmla="*/ 4 h 2385"/>
                    <a:gd name="T14" fmla="*/ 573 w 2136"/>
                    <a:gd name="T15" fmla="*/ 4 h 2385"/>
                    <a:gd name="T16" fmla="*/ 590 w 2136"/>
                    <a:gd name="T17" fmla="*/ 3 h 2385"/>
                    <a:gd name="T18" fmla="*/ 599 w 2136"/>
                    <a:gd name="T19" fmla="*/ 3 h 2385"/>
                    <a:gd name="T20" fmla="*/ 603 w 2136"/>
                    <a:gd name="T21" fmla="*/ 3 h 2385"/>
                    <a:gd name="T22" fmla="*/ 599 w 2136"/>
                    <a:gd name="T23" fmla="*/ 2 h 2385"/>
                    <a:gd name="T24" fmla="*/ 590 w 2136"/>
                    <a:gd name="T25" fmla="*/ 2 h 2385"/>
                    <a:gd name="T26" fmla="*/ 573 w 2136"/>
                    <a:gd name="T27" fmla="*/ 1 h 2385"/>
                    <a:gd name="T28" fmla="*/ 552 w 2136"/>
                    <a:gd name="T29" fmla="*/ 1 h 2385"/>
                    <a:gd name="T30" fmla="*/ 525 w 2136"/>
                    <a:gd name="T31" fmla="*/ 1 h 2385"/>
                    <a:gd name="T32" fmla="*/ 493 w 2136"/>
                    <a:gd name="T33" fmla="*/ 1 h 2385"/>
                    <a:gd name="T34" fmla="*/ 458 w 2136"/>
                    <a:gd name="T35" fmla="*/ 0 h 2385"/>
                    <a:gd name="T36" fmla="*/ 420 w 2136"/>
                    <a:gd name="T37" fmla="*/ 0 h 2385"/>
                    <a:gd name="T38" fmla="*/ 377 w 2136"/>
                    <a:gd name="T39" fmla="*/ 0 h 2385"/>
                    <a:gd name="T40" fmla="*/ 333 w 2136"/>
                    <a:gd name="T41" fmla="*/ 0 h 2385"/>
                    <a:gd name="T42" fmla="*/ 287 w 2136"/>
                    <a:gd name="T43" fmla="*/ 0 h 2385"/>
                    <a:gd name="T44" fmla="*/ 241 w 2136"/>
                    <a:gd name="T45" fmla="*/ 0 h 2385"/>
                    <a:gd name="T46" fmla="*/ 198 w 2136"/>
                    <a:gd name="T47" fmla="*/ 0 h 2385"/>
                    <a:gd name="T48" fmla="*/ 158 w 2136"/>
                    <a:gd name="T49" fmla="*/ 0 h 2385"/>
                    <a:gd name="T50" fmla="*/ 121 w 2136"/>
                    <a:gd name="T51" fmla="*/ 0 h 2385"/>
                    <a:gd name="T52" fmla="*/ 88 w 2136"/>
                    <a:gd name="T53" fmla="*/ 1 h 2385"/>
                    <a:gd name="T54" fmla="*/ 61 w 2136"/>
                    <a:gd name="T55" fmla="*/ 1 h 2385"/>
                    <a:gd name="T56" fmla="*/ 36 w 2136"/>
                    <a:gd name="T57" fmla="*/ 1 h 2385"/>
                    <a:gd name="T58" fmla="*/ 19 w 2136"/>
                    <a:gd name="T59" fmla="*/ 2 h 2385"/>
                    <a:gd name="T60" fmla="*/ 6 w 2136"/>
                    <a:gd name="T61" fmla="*/ 2 h 2385"/>
                    <a:gd name="T62" fmla="*/ 1 w 2136"/>
                    <a:gd name="T63" fmla="*/ 3 h 2385"/>
                    <a:gd name="T64" fmla="*/ 2 w 2136"/>
                    <a:gd name="T65" fmla="*/ 3 h 2385"/>
                    <a:gd name="T66" fmla="*/ 10 w 2136"/>
                    <a:gd name="T67" fmla="*/ 3 h 2385"/>
                    <a:gd name="T68" fmla="*/ 23 w 2136"/>
                    <a:gd name="T69" fmla="*/ 4 h 2385"/>
                    <a:gd name="T70" fmla="*/ 44 w 2136"/>
                    <a:gd name="T71" fmla="*/ 4 h 2385"/>
                    <a:gd name="T72" fmla="*/ 69 w 2136"/>
                    <a:gd name="T73" fmla="*/ 4 h 2385"/>
                    <a:gd name="T74" fmla="*/ 98 w 2136"/>
                    <a:gd name="T75" fmla="*/ 4 h 2385"/>
                    <a:gd name="T76" fmla="*/ 133 w 2136"/>
                    <a:gd name="T77" fmla="*/ 5 h 2385"/>
                    <a:gd name="T78" fmla="*/ 171 w 2136"/>
                    <a:gd name="T79" fmla="*/ 5 h 2385"/>
                    <a:gd name="T80" fmla="*/ 211 w 2136"/>
                    <a:gd name="T81" fmla="*/ 5 h 2385"/>
                    <a:gd name="T82" fmla="*/ 256 w 2136"/>
                    <a:gd name="T83" fmla="*/ 5 h 2385"/>
                    <a:gd name="T84" fmla="*/ 302 w 2136"/>
                    <a:gd name="T85" fmla="*/ 5 h 2385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136"/>
                    <a:gd name="T130" fmla="*/ 0 h 2385"/>
                    <a:gd name="T131" fmla="*/ 2136 w 2136"/>
                    <a:gd name="T132" fmla="*/ 2385 h 2385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136" h="2385">
                      <a:moveTo>
                        <a:pt x="1069" y="2385"/>
                      </a:moveTo>
                      <a:lnTo>
                        <a:pt x="1124" y="2384"/>
                      </a:lnTo>
                      <a:lnTo>
                        <a:pt x="1178" y="2379"/>
                      </a:lnTo>
                      <a:lnTo>
                        <a:pt x="1232" y="2371"/>
                      </a:lnTo>
                      <a:lnTo>
                        <a:pt x="1284" y="2360"/>
                      </a:lnTo>
                      <a:lnTo>
                        <a:pt x="1336" y="2347"/>
                      </a:lnTo>
                      <a:lnTo>
                        <a:pt x="1386" y="2331"/>
                      </a:lnTo>
                      <a:lnTo>
                        <a:pt x="1436" y="2312"/>
                      </a:lnTo>
                      <a:lnTo>
                        <a:pt x="1484" y="2292"/>
                      </a:lnTo>
                      <a:lnTo>
                        <a:pt x="1532" y="2267"/>
                      </a:lnTo>
                      <a:lnTo>
                        <a:pt x="1578" y="2241"/>
                      </a:lnTo>
                      <a:lnTo>
                        <a:pt x="1622" y="2213"/>
                      </a:lnTo>
                      <a:lnTo>
                        <a:pt x="1666" y="2181"/>
                      </a:lnTo>
                      <a:lnTo>
                        <a:pt x="1708" y="2148"/>
                      </a:lnTo>
                      <a:lnTo>
                        <a:pt x="1747" y="2113"/>
                      </a:lnTo>
                      <a:lnTo>
                        <a:pt x="1786" y="2075"/>
                      </a:lnTo>
                      <a:lnTo>
                        <a:pt x="1823" y="2036"/>
                      </a:lnTo>
                      <a:lnTo>
                        <a:pt x="1859" y="1994"/>
                      </a:lnTo>
                      <a:lnTo>
                        <a:pt x="1893" y="1951"/>
                      </a:lnTo>
                      <a:lnTo>
                        <a:pt x="1924" y="1907"/>
                      </a:lnTo>
                      <a:lnTo>
                        <a:pt x="1953" y="1860"/>
                      </a:lnTo>
                      <a:lnTo>
                        <a:pt x="1982" y="1811"/>
                      </a:lnTo>
                      <a:lnTo>
                        <a:pt x="2007" y="1762"/>
                      </a:lnTo>
                      <a:lnTo>
                        <a:pt x="2030" y="1710"/>
                      </a:lnTo>
                      <a:lnTo>
                        <a:pt x="2052" y="1657"/>
                      </a:lnTo>
                      <a:lnTo>
                        <a:pt x="2071" y="1603"/>
                      </a:lnTo>
                      <a:lnTo>
                        <a:pt x="2088" y="1548"/>
                      </a:lnTo>
                      <a:lnTo>
                        <a:pt x="2102" y="1491"/>
                      </a:lnTo>
                      <a:lnTo>
                        <a:pt x="2114" y="1433"/>
                      </a:lnTo>
                      <a:lnTo>
                        <a:pt x="2124" y="1376"/>
                      </a:lnTo>
                      <a:lnTo>
                        <a:pt x="2130" y="1315"/>
                      </a:lnTo>
                      <a:lnTo>
                        <a:pt x="2135" y="1255"/>
                      </a:lnTo>
                      <a:lnTo>
                        <a:pt x="2136" y="1194"/>
                      </a:lnTo>
                      <a:lnTo>
                        <a:pt x="2135" y="1132"/>
                      </a:lnTo>
                      <a:lnTo>
                        <a:pt x="2130" y="1072"/>
                      </a:lnTo>
                      <a:lnTo>
                        <a:pt x="2124" y="1012"/>
                      </a:lnTo>
                      <a:lnTo>
                        <a:pt x="2114" y="953"/>
                      </a:lnTo>
                      <a:lnTo>
                        <a:pt x="2102" y="895"/>
                      </a:lnTo>
                      <a:lnTo>
                        <a:pt x="2088" y="838"/>
                      </a:lnTo>
                      <a:lnTo>
                        <a:pt x="2071" y="783"/>
                      </a:lnTo>
                      <a:lnTo>
                        <a:pt x="2052" y="729"/>
                      </a:lnTo>
                      <a:lnTo>
                        <a:pt x="2030" y="676"/>
                      </a:lnTo>
                      <a:lnTo>
                        <a:pt x="2007" y="625"/>
                      </a:lnTo>
                      <a:lnTo>
                        <a:pt x="1982" y="575"/>
                      </a:lnTo>
                      <a:lnTo>
                        <a:pt x="1953" y="526"/>
                      </a:lnTo>
                      <a:lnTo>
                        <a:pt x="1924" y="479"/>
                      </a:lnTo>
                      <a:lnTo>
                        <a:pt x="1893" y="434"/>
                      </a:lnTo>
                      <a:lnTo>
                        <a:pt x="1859" y="391"/>
                      </a:lnTo>
                      <a:lnTo>
                        <a:pt x="1823" y="349"/>
                      </a:lnTo>
                      <a:lnTo>
                        <a:pt x="1786" y="310"/>
                      </a:lnTo>
                      <a:lnTo>
                        <a:pt x="1747" y="273"/>
                      </a:lnTo>
                      <a:lnTo>
                        <a:pt x="1708" y="237"/>
                      </a:lnTo>
                      <a:lnTo>
                        <a:pt x="1666" y="204"/>
                      </a:lnTo>
                      <a:lnTo>
                        <a:pt x="1622" y="173"/>
                      </a:lnTo>
                      <a:lnTo>
                        <a:pt x="1578" y="144"/>
                      </a:lnTo>
                      <a:lnTo>
                        <a:pt x="1532" y="118"/>
                      </a:lnTo>
                      <a:lnTo>
                        <a:pt x="1484" y="93"/>
                      </a:lnTo>
                      <a:lnTo>
                        <a:pt x="1436" y="73"/>
                      </a:lnTo>
                      <a:lnTo>
                        <a:pt x="1386" y="54"/>
                      </a:lnTo>
                      <a:lnTo>
                        <a:pt x="1336" y="38"/>
                      </a:lnTo>
                      <a:lnTo>
                        <a:pt x="1284" y="25"/>
                      </a:lnTo>
                      <a:lnTo>
                        <a:pt x="1232" y="14"/>
                      </a:lnTo>
                      <a:lnTo>
                        <a:pt x="1178" y="6"/>
                      </a:lnTo>
                      <a:lnTo>
                        <a:pt x="1124" y="1"/>
                      </a:lnTo>
                      <a:lnTo>
                        <a:pt x="1069" y="0"/>
                      </a:lnTo>
                      <a:lnTo>
                        <a:pt x="1014" y="1"/>
                      </a:lnTo>
                      <a:lnTo>
                        <a:pt x="960" y="6"/>
                      </a:lnTo>
                      <a:lnTo>
                        <a:pt x="906" y="14"/>
                      </a:lnTo>
                      <a:lnTo>
                        <a:pt x="853" y="25"/>
                      </a:lnTo>
                      <a:lnTo>
                        <a:pt x="802" y="38"/>
                      </a:lnTo>
                      <a:lnTo>
                        <a:pt x="751" y="54"/>
                      </a:lnTo>
                      <a:lnTo>
                        <a:pt x="701" y="73"/>
                      </a:lnTo>
                      <a:lnTo>
                        <a:pt x="653" y="93"/>
                      </a:lnTo>
                      <a:lnTo>
                        <a:pt x="606" y="118"/>
                      </a:lnTo>
                      <a:lnTo>
                        <a:pt x="559" y="144"/>
                      </a:lnTo>
                      <a:lnTo>
                        <a:pt x="515" y="173"/>
                      </a:lnTo>
                      <a:lnTo>
                        <a:pt x="471" y="204"/>
                      </a:lnTo>
                      <a:lnTo>
                        <a:pt x="429" y="237"/>
                      </a:lnTo>
                      <a:lnTo>
                        <a:pt x="389" y="273"/>
                      </a:lnTo>
                      <a:lnTo>
                        <a:pt x="350" y="310"/>
                      </a:lnTo>
                      <a:lnTo>
                        <a:pt x="314" y="349"/>
                      </a:lnTo>
                      <a:lnTo>
                        <a:pt x="277" y="391"/>
                      </a:lnTo>
                      <a:lnTo>
                        <a:pt x="244" y="434"/>
                      </a:lnTo>
                      <a:lnTo>
                        <a:pt x="212" y="479"/>
                      </a:lnTo>
                      <a:lnTo>
                        <a:pt x="183" y="526"/>
                      </a:lnTo>
                      <a:lnTo>
                        <a:pt x="155" y="575"/>
                      </a:lnTo>
                      <a:lnTo>
                        <a:pt x="129" y="625"/>
                      </a:lnTo>
                      <a:lnTo>
                        <a:pt x="106" y="676"/>
                      </a:lnTo>
                      <a:lnTo>
                        <a:pt x="84" y="729"/>
                      </a:lnTo>
                      <a:lnTo>
                        <a:pt x="65" y="783"/>
                      </a:lnTo>
                      <a:lnTo>
                        <a:pt x="48" y="838"/>
                      </a:lnTo>
                      <a:lnTo>
                        <a:pt x="34" y="895"/>
                      </a:lnTo>
                      <a:lnTo>
                        <a:pt x="22" y="953"/>
                      </a:lnTo>
                      <a:lnTo>
                        <a:pt x="12" y="1012"/>
                      </a:lnTo>
                      <a:lnTo>
                        <a:pt x="6" y="1072"/>
                      </a:lnTo>
                      <a:lnTo>
                        <a:pt x="1" y="1132"/>
                      </a:lnTo>
                      <a:lnTo>
                        <a:pt x="0" y="1194"/>
                      </a:lnTo>
                      <a:lnTo>
                        <a:pt x="1" y="1255"/>
                      </a:lnTo>
                      <a:lnTo>
                        <a:pt x="6" y="1315"/>
                      </a:lnTo>
                      <a:lnTo>
                        <a:pt x="12" y="1376"/>
                      </a:lnTo>
                      <a:lnTo>
                        <a:pt x="22" y="1433"/>
                      </a:lnTo>
                      <a:lnTo>
                        <a:pt x="34" y="1491"/>
                      </a:lnTo>
                      <a:lnTo>
                        <a:pt x="48" y="1548"/>
                      </a:lnTo>
                      <a:lnTo>
                        <a:pt x="65" y="1603"/>
                      </a:lnTo>
                      <a:lnTo>
                        <a:pt x="84" y="1657"/>
                      </a:lnTo>
                      <a:lnTo>
                        <a:pt x="106" y="1710"/>
                      </a:lnTo>
                      <a:lnTo>
                        <a:pt x="129" y="1762"/>
                      </a:lnTo>
                      <a:lnTo>
                        <a:pt x="155" y="1811"/>
                      </a:lnTo>
                      <a:lnTo>
                        <a:pt x="183" y="1860"/>
                      </a:lnTo>
                      <a:lnTo>
                        <a:pt x="212" y="1907"/>
                      </a:lnTo>
                      <a:lnTo>
                        <a:pt x="244" y="1951"/>
                      </a:lnTo>
                      <a:lnTo>
                        <a:pt x="277" y="1994"/>
                      </a:lnTo>
                      <a:lnTo>
                        <a:pt x="314" y="2036"/>
                      </a:lnTo>
                      <a:lnTo>
                        <a:pt x="350" y="2075"/>
                      </a:lnTo>
                      <a:lnTo>
                        <a:pt x="389" y="2113"/>
                      </a:lnTo>
                      <a:lnTo>
                        <a:pt x="429" y="2148"/>
                      </a:lnTo>
                      <a:lnTo>
                        <a:pt x="471" y="2181"/>
                      </a:lnTo>
                      <a:lnTo>
                        <a:pt x="515" y="2213"/>
                      </a:lnTo>
                      <a:lnTo>
                        <a:pt x="559" y="2241"/>
                      </a:lnTo>
                      <a:lnTo>
                        <a:pt x="606" y="2267"/>
                      </a:lnTo>
                      <a:lnTo>
                        <a:pt x="653" y="2292"/>
                      </a:lnTo>
                      <a:lnTo>
                        <a:pt x="701" y="2312"/>
                      </a:lnTo>
                      <a:lnTo>
                        <a:pt x="751" y="2331"/>
                      </a:lnTo>
                      <a:lnTo>
                        <a:pt x="802" y="2347"/>
                      </a:lnTo>
                      <a:lnTo>
                        <a:pt x="853" y="2360"/>
                      </a:lnTo>
                      <a:lnTo>
                        <a:pt x="906" y="2371"/>
                      </a:lnTo>
                      <a:lnTo>
                        <a:pt x="960" y="2379"/>
                      </a:lnTo>
                      <a:lnTo>
                        <a:pt x="1014" y="2384"/>
                      </a:lnTo>
                      <a:lnTo>
                        <a:pt x="1069" y="2385"/>
                      </a:lnTo>
                      <a:close/>
                    </a:path>
                  </a:pathLst>
                </a:custGeom>
                <a:solidFill>
                  <a:srgbClr val="3FD6F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5" name="Freeform 16"/>
                <p:cNvSpPr>
                  <a:spLocks/>
                </p:cNvSpPr>
                <p:nvPr/>
              </p:nvSpPr>
              <p:spPr bwMode="auto">
                <a:xfrm>
                  <a:off x="2079" y="1963"/>
                  <a:ext cx="429" cy="173"/>
                </a:xfrm>
                <a:custGeom>
                  <a:avLst/>
                  <a:gdLst>
                    <a:gd name="T0" fmla="*/ 236 w 483"/>
                    <a:gd name="T1" fmla="*/ 0 h 478"/>
                    <a:gd name="T2" fmla="*/ 226 w 483"/>
                    <a:gd name="T3" fmla="*/ 0 h 478"/>
                    <a:gd name="T4" fmla="*/ 215 w 483"/>
                    <a:gd name="T5" fmla="*/ 0 h 478"/>
                    <a:gd name="T6" fmla="*/ 204 w 483"/>
                    <a:gd name="T7" fmla="*/ 0 h 478"/>
                    <a:gd name="T8" fmla="*/ 194 w 483"/>
                    <a:gd name="T9" fmla="*/ 0 h 478"/>
                    <a:gd name="T10" fmla="*/ 184 w 483"/>
                    <a:gd name="T11" fmla="*/ 0 h 478"/>
                    <a:gd name="T12" fmla="*/ 173 w 483"/>
                    <a:gd name="T13" fmla="*/ 0 h 478"/>
                    <a:gd name="T14" fmla="*/ 162 w 483"/>
                    <a:gd name="T15" fmla="*/ 0 h 478"/>
                    <a:gd name="T16" fmla="*/ 152 w 483"/>
                    <a:gd name="T17" fmla="*/ 0 h 478"/>
                    <a:gd name="T18" fmla="*/ 141 w 483"/>
                    <a:gd name="T19" fmla="*/ 0 h 478"/>
                    <a:gd name="T20" fmla="*/ 131 w 483"/>
                    <a:gd name="T21" fmla="*/ 0 h 478"/>
                    <a:gd name="T22" fmla="*/ 121 w 483"/>
                    <a:gd name="T23" fmla="*/ 0 h 478"/>
                    <a:gd name="T24" fmla="*/ 110 w 483"/>
                    <a:gd name="T25" fmla="*/ 0 h 478"/>
                    <a:gd name="T26" fmla="*/ 100 w 483"/>
                    <a:gd name="T27" fmla="*/ 0 h 478"/>
                    <a:gd name="T28" fmla="*/ 91 w 483"/>
                    <a:gd name="T29" fmla="*/ 0 h 478"/>
                    <a:gd name="T30" fmla="*/ 81 w 483"/>
                    <a:gd name="T31" fmla="*/ 0 h 478"/>
                    <a:gd name="T32" fmla="*/ 69 w 483"/>
                    <a:gd name="T33" fmla="*/ 0 h 478"/>
                    <a:gd name="T34" fmla="*/ 55 w 483"/>
                    <a:gd name="T35" fmla="*/ 0 h 478"/>
                    <a:gd name="T36" fmla="*/ 42 w 483"/>
                    <a:gd name="T37" fmla="*/ 0 h 478"/>
                    <a:gd name="T38" fmla="*/ 32 w 483"/>
                    <a:gd name="T39" fmla="*/ 0 h 478"/>
                    <a:gd name="T40" fmla="*/ 22 w 483"/>
                    <a:gd name="T41" fmla="*/ 0 h 478"/>
                    <a:gd name="T42" fmla="*/ 14 w 483"/>
                    <a:gd name="T43" fmla="*/ 1 h 478"/>
                    <a:gd name="T44" fmla="*/ 8 w 483"/>
                    <a:gd name="T45" fmla="*/ 1 h 478"/>
                    <a:gd name="T46" fmla="*/ 4 w 483"/>
                    <a:gd name="T47" fmla="*/ 1 h 478"/>
                    <a:gd name="T48" fmla="*/ 0 w 483"/>
                    <a:gd name="T49" fmla="*/ 1 h 478"/>
                    <a:gd name="T50" fmla="*/ 219 w 483"/>
                    <a:gd name="T51" fmla="*/ 1 h 478"/>
                    <a:gd name="T52" fmla="*/ 220 w 483"/>
                    <a:gd name="T53" fmla="*/ 1 h 478"/>
                    <a:gd name="T54" fmla="*/ 221 w 483"/>
                    <a:gd name="T55" fmla="*/ 1 h 478"/>
                    <a:gd name="T56" fmla="*/ 222 w 483"/>
                    <a:gd name="T57" fmla="*/ 1 h 478"/>
                    <a:gd name="T58" fmla="*/ 225 w 483"/>
                    <a:gd name="T59" fmla="*/ 0 h 478"/>
                    <a:gd name="T60" fmla="*/ 226 w 483"/>
                    <a:gd name="T61" fmla="*/ 0 h 478"/>
                    <a:gd name="T62" fmla="*/ 230 w 483"/>
                    <a:gd name="T63" fmla="*/ 0 h 478"/>
                    <a:gd name="T64" fmla="*/ 234 w 483"/>
                    <a:gd name="T65" fmla="*/ 0 h 478"/>
                    <a:gd name="T66" fmla="*/ 236 w 483"/>
                    <a:gd name="T67" fmla="*/ 0 h 47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83"/>
                    <a:gd name="T103" fmla="*/ 0 h 478"/>
                    <a:gd name="T104" fmla="*/ 483 w 483"/>
                    <a:gd name="T105" fmla="*/ 478 h 47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83" h="478">
                      <a:moveTo>
                        <a:pt x="483" y="56"/>
                      </a:moveTo>
                      <a:lnTo>
                        <a:pt x="461" y="54"/>
                      </a:lnTo>
                      <a:lnTo>
                        <a:pt x="439" y="51"/>
                      </a:lnTo>
                      <a:lnTo>
                        <a:pt x="417" y="47"/>
                      </a:lnTo>
                      <a:lnTo>
                        <a:pt x="395" y="45"/>
                      </a:lnTo>
                      <a:lnTo>
                        <a:pt x="374" y="41"/>
                      </a:lnTo>
                      <a:lnTo>
                        <a:pt x="352" y="39"/>
                      </a:lnTo>
                      <a:lnTo>
                        <a:pt x="330" y="35"/>
                      </a:lnTo>
                      <a:lnTo>
                        <a:pt x="309" y="31"/>
                      </a:lnTo>
                      <a:lnTo>
                        <a:pt x="288" y="28"/>
                      </a:lnTo>
                      <a:lnTo>
                        <a:pt x="266" y="24"/>
                      </a:lnTo>
                      <a:lnTo>
                        <a:pt x="245" y="20"/>
                      </a:lnTo>
                      <a:lnTo>
                        <a:pt x="225" y="17"/>
                      </a:lnTo>
                      <a:lnTo>
                        <a:pt x="204" y="13"/>
                      </a:lnTo>
                      <a:lnTo>
                        <a:pt x="183" y="8"/>
                      </a:lnTo>
                      <a:lnTo>
                        <a:pt x="163" y="4"/>
                      </a:lnTo>
                      <a:lnTo>
                        <a:pt x="142" y="0"/>
                      </a:lnTo>
                      <a:lnTo>
                        <a:pt x="113" y="54"/>
                      </a:lnTo>
                      <a:lnTo>
                        <a:pt x="87" y="109"/>
                      </a:lnTo>
                      <a:lnTo>
                        <a:pt x="65" y="165"/>
                      </a:lnTo>
                      <a:lnTo>
                        <a:pt x="45" y="226"/>
                      </a:lnTo>
                      <a:lnTo>
                        <a:pt x="29" y="286"/>
                      </a:lnTo>
                      <a:lnTo>
                        <a:pt x="15" y="349"/>
                      </a:lnTo>
                      <a:lnTo>
                        <a:pt x="5" y="413"/>
                      </a:lnTo>
                      <a:lnTo>
                        <a:pt x="0" y="478"/>
                      </a:lnTo>
                      <a:lnTo>
                        <a:pt x="446" y="478"/>
                      </a:lnTo>
                      <a:lnTo>
                        <a:pt x="448" y="424"/>
                      </a:lnTo>
                      <a:lnTo>
                        <a:pt x="450" y="370"/>
                      </a:lnTo>
                      <a:lnTo>
                        <a:pt x="454" y="317"/>
                      </a:lnTo>
                      <a:lnTo>
                        <a:pt x="458" y="263"/>
                      </a:lnTo>
                      <a:lnTo>
                        <a:pt x="462" y="211"/>
                      </a:lnTo>
                      <a:lnTo>
                        <a:pt x="469" y="158"/>
                      </a:lnTo>
                      <a:lnTo>
                        <a:pt x="476" y="106"/>
                      </a:lnTo>
                      <a:lnTo>
                        <a:pt x="483" y="56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6" name="Freeform 17"/>
                <p:cNvSpPr>
                  <a:spLocks/>
                </p:cNvSpPr>
                <p:nvPr/>
              </p:nvSpPr>
              <p:spPr bwMode="auto">
                <a:xfrm>
                  <a:off x="2281" y="1805"/>
                  <a:ext cx="365" cy="128"/>
                </a:xfrm>
                <a:custGeom>
                  <a:avLst/>
                  <a:gdLst>
                    <a:gd name="T0" fmla="*/ 198 w 412"/>
                    <a:gd name="T1" fmla="*/ 0 h 359"/>
                    <a:gd name="T2" fmla="*/ 185 w 412"/>
                    <a:gd name="T3" fmla="*/ 0 h 359"/>
                    <a:gd name="T4" fmla="*/ 170 w 412"/>
                    <a:gd name="T5" fmla="*/ 0 h 359"/>
                    <a:gd name="T6" fmla="*/ 157 w 412"/>
                    <a:gd name="T7" fmla="*/ 0 h 359"/>
                    <a:gd name="T8" fmla="*/ 144 w 412"/>
                    <a:gd name="T9" fmla="*/ 0 h 359"/>
                    <a:gd name="T10" fmla="*/ 130 w 412"/>
                    <a:gd name="T11" fmla="*/ 0 h 359"/>
                    <a:gd name="T12" fmla="*/ 117 w 412"/>
                    <a:gd name="T13" fmla="*/ 0 h 359"/>
                    <a:gd name="T14" fmla="*/ 103 w 412"/>
                    <a:gd name="T15" fmla="*/ 0 h 359"/>
                    <a:gd name="T16" fmla="*/ 90 w 412"/>
                    <a:gd name="T17" fmla="*/ 0 h 359"/>
                    <a:gd name="T18" fmla="*/ 79 w 412"/>
                    <a:gd name="T19" fmla="*/ 0 h 359"/>
                    <a:gd name="T20" fmla="*/ 66 w 412"/>
                    <a:gd name="T21" fmla="*/ 0 h 359"/>
                    <a:gd name="T22" fmla="*/ 53 w 412"/>
                    <a:gd name="T23" fmla="*/ 0 h 359"/>
                    <a:gd name="T24" fmla="*/ 42 w 412"/>
                    <a:gd name="T25" fmla="*/ 0 h 359"/>
                    <a:gd name="T26" fmla="*/ 31 w 412"/>
                    <a:gd name="T27" fmla="*/ 0 h 359"/>
                    <a:gd name="T28" fmla="*/ 20 w 412"/>
                    <a:gd name="T29" fmla="*/ 0 h 359"/>
                    <a:gd name="T30" fmla="*/ 10 w 412"/>
                    <a:gd name="T31" fmla="*/ 1 h 359"/>
                    <a:gd name="T32" fmla="*/ 0 w 412"/>
                    <a:gd name="T33" fmla="*/ 1 h 359"/>
                    <a:gd name="T34" fmla="*/ 8 w 412"/>
                    <a:gd name="T35" fmla="*/ 1 h 359"/>
                    <a:gd name="T36" fmla="*/ 17 w 412"/>
                    <a:gd name="T37" fmla="*/ 1 h 359"/>
                    <a:gd name="T38" fmla="*/ 25 w 412"/>
                    <a:gd name="T39" fmla="*/ 1 h 359"/>
                    <a:gd name="T40" fmla="*/ 33 w 412"/>
                    <a:gd name="T41" fmla="*/ 1 h 359"/>
                    <a:gd name="T42" fmla="*/ 41 w 412"/>
                    <a:gd name="T43" fmla="*/ 1 h 359"/>
                    <a:gd name="T44" fmla="*/ 50 w 412"/>
                    <a:gd name="T45" fmla="*/ 1 h 359"/>
                    <a:gd name="T46" fmla="*/ 58 w 412"/>
                    <a:gd name="T47" fmla="*/ 1 h 359"/>
                    <a:gd name="T48" fmla="*/ 67 w 412"/>
                    <a:gd name="T49" fmla="*/ 1 h 359"/>
                    <a:gd name="T50" fmla="*/ 75 w 412"/>
                    <a:gd name="T51" fmla="*/ 1 h 359"/>
                    <a:gd name="T52" fmla="*/ 83 w 412"/>
                    <a:gd name="T53" fmla="*/ 1 h 359"/>
                    <a:gd name="T54" fmla="*/ 93 w 412"/>
                    <a:gd name="T55" fmla="*/ 1 h 359"/>
                    <a:gd name="T56" fmla="*/ 101 w 412"/>
                    <a:gd name="T57" fmla="*/ 1 h 359"/>
                    <a:gd name="T58" fmla="*/ 111 w 412"/>
                    <a:gd name="T59" fmla="*/ 1 h 359"/>
                    <a:gd name="T60" fmla="*/ 119 w 412"/>
                    <a:gd name="T61" fmla="*/ 1 h 359"/>
                    <a:gd name="T62" fmla="*/ 128 w 412"/>
                    <a:gd name="T63" fmla="*/ 1 h 359"/>
                    <a:gd name="T64" fmla="*/ 137 w 412"/>
                    <a:gd name="T65" fmla="*/ 1 h 359"/>
                    <a:gd name="T66" fmla="*/ 143 w 412"/>
                    <a:gd name="T67" fmla="*/ 1 h 359"/>
                    <a:gd name="T68" fmla="*/ 149 w 412"/>
                    <a:gd name="T69" fmla="*/ 0 h 359"/>
                    <a:gd name="T70" fmla="*/ 156 w 412"/>
                    <a:gd name="T71" fmla="*/ 0 h 359"/>
                    <a:gd name="T72" fmla="*/ 165 w 412"/>
                    <a:gd name="T73" fmla="*/ 0 h 359"/>
                    <a:gd name="T74" fmla="*/ 174 w 412"/>
                    <a:gd name="T75" fmla="*/ 0 h 359"/>
                    <a:gd name="T76" fmla="*/ 181 w 412"/>
                    <a:gd name="T77" fmla="*/ 0 h 359"/>
                    <a:gd name="T78" fmla="*/ 190 w 412"/>
                    <a:gd name="T79" fmla="*/ 0 h 359"/>
                    <a:gd name="T80" fmla="*/ 198 w 412"/>
                    <a:gd name="T81" fmla="*/ 0 h 35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412"/>
                    <a:gd name="T124" fmla="*/ 0 h 359"/>
                    <a:gd name="T125" fmla="*/ 412 w 412"/>
                    <a:gd name="T126" fmla="*/ 359 h 35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412" h="359">
                      <a:moveTo>
                        <a:pt x="412" y="0"/>
                      </a:moveTo>
                      <a:lnTo>
                        <a:pt x="383" y="11"/>
                      </a:lnTo>
                      <a:lnTo>
                        <a:pt x="353" y="25"/>
                      </a:lnTo>
                      <a:lnTo>
                        <a:pt x="325" y="39"/>
                      </a:lnTo>
                      <a:lnTo>
                        <a:pt x="297" y="55"/>
                      </a:lnTo>
                      <a:lnTo>
                        <a:pt x="269" y="72"/>
                      </a:lnTo>
                      <a:lnTo>
                        <a:pt x="241" y="91"/>
                      </a:lnTo>
                      <a:lnTo>
                        <a:pt x="213" y="109"/>
                      </a:lnTo>
                      <a:lnTo>
                        <a:pt x="187" y="130"/>
                      </a:lnTo>
                      <a:lnTo>
                        <a:pt x="161" y="151"/>
                      </a:lnTo>
                      <a:lnTo>
                        <a:pt x="135" y="173"/>
                      </a:lnTo>
                      <a:lnTo>
                        <a:pt x="111" y="195"/>
                      </a:lnTo>
                      <a:lnTo>
                        <a:pt x="87" y="219"/>
                      </a:lnTo>
                      <a:lnTo>
                        <a:pt x="64" y="243"/>
                      </a:lnTo>
                      <a:lnTo>
                        <a:pt x="42" y="268"/>
                      </a:lnTo>
                      <a:lnTo>
                        <a:pt x="20" y="293"/>
                      </a:lnTo>
                      <a:lnTo>
                        <a:pt x="0" y="317"/>
                      </a:lnTo>
                      <a:lnTo>
                        <a:pt x="16" y="321"/>
                      </a:lnTo>
                      <a:lnTo>
                        <a:pt x="34" y="323"/>
                      </a:lnTo>
                      <a:lnTo>
                        <a:pt x="52" y="327"/>
                      </a:lnTo>
                      <a:lnTo>
                        <a:pt x="68" y="329"/>
                      </a:lnTo>
                      <a:lnTo>
                        <a:pt x="86" y="332"/>
                      </a:lnTo>
                      <a:lnTo>
                        <a:pt x="103" y="336"/>
                      </a:lnTo>
                      <a:lnTo>
                        <a:pt x="121" y="338"/>
                      </a:lnTo>
                      <a:lnTo>
                        <a:pt x="139" y="340"/>
                      </a:lnTo>
                      <a:lnTo>
                        <a:pt x="156" y="343"/>
                      </a:lnTo>
                      <a:lnTo>
                        <a:pt x="174" y="345"/>
                      </a:lnTo>
                      <a:lnTo>
                        <a:pt x="191" y="348"/>
                      </a:lnTo>
                      <a:lnTo>
                        <a:pt x="210" y="350"/>
                      </a:lnTo>
                      <a:lnTo>
                        <a:pt x="228" y="353"/>
                      </a:lnTo>
                      <a:lnTo>
                        <a:pt x="246" y="355"/>
                      </a:lnTo>
                      <a:lnTo>
                        <a:pt x="264" y="356"/>
                      </a:lnTo>
                      <a:lnTo>
                        <a:pt x="283" y="359"/>
                      </a:lnTo>
                      <a:lnTo>
                        <a:pt x="295" y="311"/>
                      </a:lnTo>
                      <a:lnTo>
                        <a:pt x="308" y="262"/>
                      </a:lnTo>
                      <a:lnTo>
                        <a:pt x="324" y="214"/>
                      </a:lnTo>
                      <a:lnTo>
                        <a:pt x="340" y="166"/>
                      </a:lnTo>
                      <a:lnTo>
                        <a:pt x="358" y="120"/>
                      </a:lnTo>
                      <a:lnTo>
                        <a:pt x="375" y="77"/>
                      </a:lnTo>
                      <a:lnTo>
                        <a:pt x="394" y="37"/>
                      </a:lnTo>
                      <a:lnTo>
                        <a:pt x="412" y="0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7" name="Freeform 18"/>
                <p:cNvSpPr>
                  <a:spLocks/>
                </p:cNvSpPr>
                <p:nvPr/>
              </p:nvSpPr>
              <p:spPr bwMode="auto">
                <a:xfrm>
                  <a:off x="2276" y="2388"/>
                  <a:ext cx="367" cy="134"/>
                </a:xfrm>
                <a:custGeom>
                  <a:avLst/>
                  <a:gdLst>
                    <a:gd name="T0" fmla="*/ 0 w 411"/>
                    <a:gd name="T1" fmla="*/ 0 h 378"/>
                    <a:gd name="T2" fmla="*/ 11 w 411"/>
                    <a:gd name="T3" fmla="*/ 0 h 378"/>
                    <a:gd name="T4" fmla="*/ 21 w 411"/>
                    <a:gd name="T5" fmla="*/ 0 h 378"/>
                    <a:gd name="T6" fmla="*/ 33 w 411"/>
                    <a:gd name="T7" fmla="*/ 0 h 378"/>
                    <a:gd name="T8" fmla="*/ 45 w 411"/>
                    <a:gd name="T9" fmla="*/ 0 h 378"/>
                    <a:gd name="T10" fmla="*/ 56 w 411"/>
                    <a:gd name="T11" fmla="*/ 0 h 378"/>
                    <a:gd name="T12" fmla="*/ 69 w 411"/>
                    <a:gd name="T13" fmla="*/ 0 h 378"/>
                    <a:gd name="T14" fmla="*/ 82 w 411"/>
                    <a:gd name="T15" fmla="*/ 0 h 378"/>
                    <a:gd name="T16" fmla="*/ 95 w 411"/>
                    <a:gd name="T17" fmla="*/ 0 h 378"/>
                    <a:gd name="T18" fmla="*/ 108 w 411"/>
                    <a:gd name="T19" fmla="*/ 0 h 378"/>
                    <a:gd name="T20" fmla="*/ 122 w 411"/>
                    <a:gd name="T21" fmla="*/ 0 h 378"/>
                    <a:gd name="T22" fmla="*/ 136 w 411"/>
                    <a:gd name="T23" fmla="*/ 1 h 378"/>
                    <a:gd name="T24" fmla="*/ 151 w 411"/>
                    <a:gd name="T25" fmla="*/ 1 h 378"/>
                    <a:gd name="T26" fmla="*/ 163 w 411"/>
                    <a:gd name="T27" fmla="*/ 1 h 378"/>
                    <a:gd name="T28" fmla="*/ 179 w 411"/>
                    <a:gd name="T29" fmla="*/ 1 h 378"/>
                    <a:gd name="T30" fmla="*/ 194 w 411"/>
                    <a:gd name="T31" fmla="*/ 1 h 378"/>
                    <a:gd name="T32" fmla="*/ 209 w 411"/>
                    <a:gd name="T33" fmla="*/ 1 h 378"/>
                    <a:gd name="T34" fmla="*/ 199 w 411"/>
                    <a:gd name="T35" fmla="*/ 1 h 378"/>
                    <a:gd name="T36" fmla="*/ 190 w 411"/>
                    <a:gd name="T37" fmla="*/ 1 h 378"/>
                    <a:gd name="T38" fmla="*/ 182 w 411"/>
                    <a:gd name="T39" fmla="*/ 0 h 378"/>
                    <a:gd name="T40" fmla="*/ 172 w 411"/>
                    <a:gd name="T41" fmla="*/ 0 h 378"/>
                    <a:gd name="T42" fmla="*/ 163 w 411"/>
                    <a:gd name="T43" fmla="*/ 0 h 378"/>
                    <a:gd name="T44" fmla="*/ 157 w 411"/>
                    <a:gd name="T45" fmla="*/ 0 h 378"/>
                    <a:gd name="T46" fmla="*/ 151 w 411"/>
                    <a:gd name="T47" fmla="*/ 0 h 378"/>
                    <a:gd name="T48" fmla="*/ 145 w 411"/>
                    <a:gd name="T49" fmla="*/ 0 h 378"/>
                    <a:gd name="T50" fmla="*/ 136 w 411"/>
                    <a:gd name="T51" fmla="*/ 0 h 378"/>
                    <a:gd name="T52" fmla="*/ 125 w 411"/>
                    <a:gd name="T53" fmla="*/ 0 h 378"/>
                    <a:gd name="T54" fmla="*/ 116 w 411"/>
                    <a:gd name="T55" fmla="*/ 0 h 378"/>
                    <a:gd name="T56" fmla="*/ 108 w 411"/>
                    <a:gd name="T57" fmla="*/ 0 h 378"/>
                    <a:gd name="T58" fmla="*/ 98 w 411"/>
                    <a:gd name="T59" fmla="*/ 0 h 378"/>
                    <a:gd name="T60" fmla="*/ 89 w 411"/>
                    <a:gd name="T61" fmla="*/ 0 h 378"/>
                    <a:gd name="T62" fmla="*/ 80 w 411"/>
                    <a:gd name="T63" fmla="*/ 0 h 378"/>
                    <a:gd name="T64" fmla="*/ 71 w 411"/>
                    <a:gd name="T65" fmla="*/ 0 h 378"/>
                    <a:gd name="T66" fmla="*/ 63 w 411"/>
                    <a:gd name="T67" fmla="*/ 0 h 378"/>
                    <a:gd name="T68" fmla="*/ 54 w 411"/>
                    <a:gd name="T69" fmla="*/ 0 h 378"/>
                    <a:gd name="T70" fmla="*/ 45 w 411"/>
                    <a:gd name="T71" fmla="*/ 0 h 378"/>
                    <a:gd name="T72" fmla="*/ 36 w 411"/>
                    <a:gd name="T73" fmla="*/ 0 h 378"/>
                    <a:gd name="T74" fmla="*/ 26 w 411"/>
                    <a:gd name="T75" fmla="*/ 0 h 378"/>
                    <a:gd name="T76" fmla="*/ 18 w 411"/>
                    <a:gd name="T77" fmla="*/ 0 h 378"/>
                    <a:gd name="T78" fmla="*/ 10 w 411"/>
                    <a:gd name="T79" fmla="*/ 0 h 378"/>
                    <a:gd name="T80" fmla="*/ 0 w 411"/>
                    <a:gd name="T81" fmla="*/ 0 h 37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411"/>
                    <a:gd name="T124" fmla="*/ 0 h 378"/>
                    <a:gd name="T125" fmla="*/ 411 w 411"/>
                    <a:gd name="T126" fmla="*/ 378 h 37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411" h="378">
                      <a:moveTo>
                        <a:pt x="0" y="44"/>
                      </a:moveTo>
                      <a:lnTo>
                        <a:pt x="20" y="69"/>
                      </a:lnTo>
                      <a:lnTo>
                        <a:pt x="42" y="94"/>
                      </a:lnTo>
                      <a:lnTo>
                        <a:pt x="64" y="120"/>
                      </a:lnTo>
                      <a:lnTo>
                        <a:pt x="87" y="144"/>
                      </a:lnTo>
                      <a:lnTo>
                        <a:pt x="111" y="169"/>
                      </a:lnTo>
                      <a:lnTo>
                        <a:pt x="136" y="193"/>
                      </a:lnTo>
                      <a:lnTo>
                        <a:pt x="161" y="217"/>
                      </a:lnTo>
                      <a:lnTo>
                        <a:pt x="187" y="240"/>
                      </a:lnTo>
                      <a:lnTo>
                        <a:pt x="213" y="261"/>
                      </a:lnTo>
                      <a:lnTo>
                        <a:pt x="240" y="282"/>
                      </a:lnTo>
                      <a:lnTo>
                        <a:pt x="268" y="302"/>
                      </a:lnTo>
                      <a:lnTo>
                        <a:pt x="297" y="320"/>
                      </a:lnTo>
                      <a:lnTo>
                        <a:pt x="324" y="337"/>
                      </a:lnTo>
                      <a:lnTo>
                        <a:pt x="353" y="352"/>
                      </a:lnTo>
                      <a:lnTo>
                        <a:pt x="383" y="366"/>
                      </a:lnTo>
                      <a:lnTo>
                        <a:pt x="411" y="378"/>
                      </a:lnTo>
                      <a:lnTo>
                        <a:pt x="394" y="340"/>
                      </a:lnTo>
                      <a:lnTo>
                        <a:pt x="376" y="297"/>
                      </a:lnTo>
                      <a:lnTo>
                        <a:pt x="358" y="251"/>
                      </a:lnTo>
                      <a:lnTo>
                        <a:pt x="341" y="202"/>
                      </a:lnTo>
                      <a:lnTo>
                        <a:pt x="324" y="152"/>
                      </a:lnTo>
                      <a:lnTo>
                        <a:pt x="310" y="100"/>
                      </a:lnTo>
                      <a:lnTo>
                        <a:pt x="297" y="50"/>
                      </a:lnTo>
                      <a:lnTo>
                        <a:pt x="285" y="0"/>
                      </a:lnTo>
                      <a:lnTo>
                        <a:pt x="266" y="3"/>
                      </a:lnTo>
                      <a:lnTo>
                        <a:pt x="248" y="4"/>
                      </a:lnTo>
                      <a:lnTo>
                        <a:pt x="229" y="7"/>
                      </a:lnTo>
                      <a:lnTo>
                        <a:pt x="212" y="9"/>
                      </a:lnTo>
                      <a:lnTo>
                        <a:pt x="193" y="12"/>
                      </a:lnTo>
                      <a:lnTo>
                        <a:pt x="176" y="14"/>
                      </a:lnTo>
                      <a:lnTo>
                        <a:pt x="158" y="16"/>
                      </a:lnTo>
                      <a:lnTo>
                        <a:pt x="140" y="19"/>
                      </a:lnTo>
                      <a:lnTo>
                        <a:pt x="123" y="21"/>
                      </a:lnTo>
                      <a:lnTo>
                        <a:pt x="105" y="24"/>
                      </a:lnTo>
                      <a:lnTo>
                        <a:pt x="87" y="28"/>
                      </a:lnTo>
                      <a:lnTo>
                        <a:pt x="70" y="30"/>
                      </a:lnTo>
                      <a:lnTo>
                        <a:pt x="52" y="34"/>
                      </a:lnTo>
                      <a:lnTo>
                        <a:pt x="35" y="37"/>
                      </a:lnTo>
                      <a:lnTo>
                        <a:pt x="18" y="4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8" name="Freeform 19"/>
                <p:cNvSpPr>
                  <a:spLocks/>
                </p:cNvSpPr>
                <p:nvPr/>
              </p:nvSpPr>
              <p:spPr bwMode="auto">
                <a:xfrm>
                  <a:off x="2079" y="2186"/>
                  <a:ext cx="426" cy="171"/>
                </a:xfrm>
                <a:custGeom>
                  <a:avLst/>
                  <a:gdLst>
                    <a:gd name="T0" fmla="*/ 215 w 481"/>
                    <a:gd name="T1" fmla="*/ 0 h 478"/>
                    <a:gd name="T2" fmla="*/ 0 w 481"/>
                    <a:gd name="T3" fmla="*/ 0 h 478"/>
                    <a:gd name="T4" fmla="*/ 4 w 481"/>
                    <a:gd name="T5" fmla="*/ 0 h 478"/>
                    <a:gd name="T6" fmla="*/ 7 w 481"/>
                    <a:gd name="T7" fmla="*/ 0 h 478"/>
                    <a:gd name="T8" fmla="*/ 13 w 481"/>
                    <a:gd name="T9" fmla="*/ 0 h 478"/>
                    <a:gd name="T10" fmla="*/ 21 w 481"/>
                    <a:gd name="T11" fmla="*/ 0 h 478"/>
                    <a:gd name="T12" fmla="*/ 31 w 481"/>
                    <a:gd name="T13" fmla="*/ 1 h 478"/>
                    <a:gd name="T14" fmla="*/ 40 w 481"/>
                    <a:gd name="T15" fmla="*/ 1 h 478"/>
                    <a:gd name="T16" fmla="*/ 52 w 481"/>
                    <a:gd name="T17" fmla="*/ 1 h 478"/>
                    <a:gd name="T18" fmla="*/ 67 w 481"/>
                    <a:gd name="T19" fmla="*/ 1 h 478"/>
                    <a:gd name="T20" fmla="*/ 78 w 481"/>
                    <a:gd name="T21" fmla="*/ 1 h 478"/>
                    <a:gd name="T22" fmla="*/ 87 w 481"/>
                    <a:gd name="T23" fmla="*/ 1 h 478"/>
                    <a:gd name="T24" fmla="*/ 97 w 481"/>
                    <a:gd name="T25" fmla="*/ 1 h 478"/>
                    <a:gd name="T26" fmla="*/ 106 w 481"/>
                    <a:gd name="T27" fmla="*/ 1 h 478"/>
                    <a:gd name="T28" fmla="*/ 117 w 481"/>
                    <a:gd name="T29" fmla="*/ 1 h 478"/>
                    <a:gd name="T30" fmla="*/ 127 w 481"/>
                    <a:gd name="T31" fmla="*/ 1 h 478"/>
                    <a:gd name="T32" fmla="*/ 137 w 481"/>
                    <a:gd name="T33" fmla="*/ 1 h 478"/>
                    <a:gd name="T34" fmla="*/ 148 w 481"/>
                    <a:gd name="T35" fmla="*/ 1 h 478"/>
                    <a:gd name="T36" fmla="*/ 159 w 481"/>
                    <a:gd name="T37" fmla="*/ 1 h 478"/>
                    <a:gd name="T38" fmla="*/ 168 w 481"/>
                    <a:gd name="T39" fmla="*/ 1 h 478"/>
                    <a:gd name="T40" fmla="*/ 179 w 481"/>
                    <a:gd name="T41" fmla="*/ 1 h 478"/>
                    <a:gd name="T42" fmla="*/ 190 w 481"/>
                    <a:gd name="T43" fmla="*/ 1 h 478"/>
                    <a:gd name="T44" fmla="*/ 201 w 481"/>
                    <a:gd name="T45" fmla="*/ 1 h 478"/>
                    <a:gd name="T46" fmla="*/ 211 w 481"/>
                    <a:gd name="T47" fmla="*/ 1 h 478"/>
                    <a:gd name="T48" fmla="*/ 222 w 481"/>
                    <a:gd name="T49" fmla="*/ 1 h 478"/>
                    <a:gd name="T50" fmla="*/ 232 w 481"/>
                    <a:gd name="T51" fmla="*/ 1 h 478"/>
                    <a:gd name="T52" fmla="*/ 228 w 481"/>
                    <a:gd name="T53" fmla="*/ 1 h 478"/>
                    <a:gd name="T54" fmla="*/ 226 w 481"/>
                    <a:gd name="T55" fmla="*/ 1 h 478"/>
                    <a:gd name="T56" fmla="*/ 222 w 481"/>
                    <a:gd name="T57" fmla="*/ 0 h 478"/>
                    <a:gd name="T58" fmla="*/ 221 w 481"/>
                    <a:gd name="T59" fmla="*/ 0 h 478"/>
                    <a:gd name="T60" fmla="*/ 218 w 481"/>
                    <a:gd name="T61" fmla="*/ 0 h 478"/>
                    <a:gd name="T62" fmla="*/ 216 w 481"/>
                    <a:gd name="T63" fmla="*/ 0 h 478"/>
                    <a:gd name="T64" fmla="*/ 216 w 481"/>
                    <a:gd name="T65" fmla="*/ 0 h 478"/>
                    <a:gd name="T66" fmla="*/ 215 w 481"/>
                    <a:gd name="T67" fmla="*/ 0 h 47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81"/>
                    <a:gd name="T103" fmla="*/ 0 h 478"/>
                    <a:gd name="T104" fmla="*/ 481 w 481"/>
                    <a:gd name="T105" fmla="*/ 478 h 47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81" h="478">
                      <a:moveTo>
                        <a:pt x="445" y="0"/>
                      </a:moveTo>
                      <a:lnTo>
                        <a:pt x="0" y="0"/>
                      </a:lnTo>
                      <a:lnTo>
                        <a:pt x="5" y="65"/>
                      </a:lnTo>
                      <a:lnTo>
                        <a:pt x="14" y="129"/>
                      </a:lnTo>
                      <a:lnTo>
                        <a:pt x="27" y="190"/>
                      </a:lnTo>
                      <a:lnTo>
                        <a:pt x="43" y="252"/>
                      </a:lnTo>
                      <a:lnTo>
                        <a:pt x="63" y="311"/>
                      </a:lnTo>
                      <a:lnTo>
                        <a:pt x="85" y="369"/>
                      </a:lnTo>
                      <a:lnTo>
                        <a:pt x="110" y="424"/>
                      </a:lnTo>
                      <a:lnTo>
                        <a:pt x="139" y="478"/>
                      </a:lnTo>
                      <a:lnTo>
                        <a:pt x="160" y="473"/>
                      </a:lnTo>
                      <a:lnTo>
                        <a:pt x="179" y="470"/>
                      </a:lnTo>
                      <a:lnTo>
                        <a:pt x="200" y="465"/>
                      </a:lnTo>
                      <a:lnTo>
                        <a:pt x="221" y="461"/>
                      </a:lnTo>
                      <a:lnTo>
                        <a:pt x="242" y="456"/>
                      </a:lnTo>
                      <a:lnTo>
                        <a:pt x="263" y="452"/>
                      </a:lnTo>
                      <a:lnTo>
                        <a:pt x="285" y="449"/>
                      </a:lnTo>
                      <a:lnTo>
                        <a:pt x="306" y="445"/>
                      </a:lnTo>
                      <a:lnTo>
                        <a:pt x="328" y="441"/>
                      </a:lnTo>
                      <a:lnTo>
                        <a:pt x="349" y="439"/>
                      </a:lnTo>
                      <a:lnTo>
                        <a:pt x="371" y="435"/>
                      </a:lnTo>
                      <a:lnTo>
                        <a:pt x="393" y="433"/>
                      </a:lnTo>
                      <a:lnTo>
                        <a:pt x="415" y="429"/>
                      </a:lnTo>
                      <a:lnTo>
                        <a:pt x="437" y="426"/>
                      </a:lnTo>
                      <a:lnTo>
                        <a:pt x="459" y="424"/>
                      </a:lnTo>
                      <a:lnTo>
                        <a:pt x="481" y="422"/>
                      </a:lnTo>
                      <a:lnTo>
                        <a:pt x="473" y="370"/>
                      </a:lnTo>
                      <a:lnTo>
                        <a:pt x="467" y="318"/>
                      </a:lnTo>
                      <a:lnTo>
                        <a:pt x="461" y="267"/>
                      </a:lnTo>
                      <a:lnTo>
                        <a:pt x="457" y="214"/>
                      </a:lnTo>
                      <a:lnTo>
                        <a:pt x="452" y="160"/>
                      </a:lnTo>
                      <a:lnTo>
                        <a:pt x="449" y="107"/>
                      </a:lnTo>
                      <a:lnTo>
                        <a:pt x="447" y="54"/>
                      </a:lnTo>
                      <a:lnTo>
                        <a:pt x="445" y="0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9" name="Freeform 20"/>
                <p:cNvSpPr>
                  <a:spLocks/>
                </p:cNvSpPr>
                <p:nvPr/>
              </p:nvSpPr>
              <p:spPr bwMode="auto">
                <a:xfrm>
                  <a:off x="2600" y="1782"/>
                  <a:ext cx="529" cy="158"/>
                </a:xfrm>
                <a:custGeom>
                  <a:avLst/>
                  <a:gdLst>
                    <a:gd name="T0" fmla="*/ 360 w 523"/>
                    <a:gd name="T1" fmla="*/ 0 h 444"/>
                    <a:gd name="T2" fmla="*/ 339 w 523"/>
                    <a:gd name="T3" fmla="*/ 0 h 444"/>
                    <a:gd name="T4" fmla="*/ 314 w 523"/>
                    <a:gd name="T5" fmla="*/ 0 h 444"/>
                    <a:gd name="T6" fmla="*/ 292 w 523"/>
                    <a:gd name="T7" fmla="*/ 0 h 444"/>
                    <a:gd name="T8" fmla="*/ 271 w 523"/>
                    <a:gd name="T9" fmla="*/ 0 h 444"/>
                    <a:gd name="T10" fmla="*/ 249 w 523"/>
                    <a:gd name="T11" fmla="*/ 0 h 444"/>
                    <a:gd name="T12" fmla="*/ 224 w 523"/>
                    <a:gd name="T13" fmla="*/ 0 h 444"/>
                    <a:gd name="T14" fmla="*/ 200 w 523"/>
                    <a:gd name="T15" fmla="*/ 0 h 444"/>
                    <a:gd name="T16" fmla="*/ 177 w 523"/>
                    <a:gd name="T17" fmla="*/ 0 h 444"/>
                    <a:gd name="T18" fmla="*/ 151 w 523"/>
                    <a:gd name="T19" fmla="*/ 0 h 444"/>
                    <a:gd name="T20" fmla="*/ 121 w 523"/>
                    <a:gd name="T21" fmla="*/ 0 h 444"/>
                    <a:gd name="T22" fmla="*/ 98 w 523"/>
                    <a:gd name="T23" fmla="*/ 0 h 444"/>
                    <a:gd name="T24" fmla="*/ 76 w 523"/>
                    <a:gd name="T25" fmla="*/ 0 h 444"/>
                    <a:gd name="T26" fmla="*/ 54 w 523"/>
                    <a:gd name="T27" fmla="*/ 0 h 444"/>
                    <a:gd name="T28" fmla="*/ 28 w 523"/>
                    <a:gd name="T29" fmla="*/ 1 h 444"/>
                    <a:gd name="T30" fmla="*/ 9 w 523"/>
                    <a:gd name="T31" fmla="*/ 1 h 444"/>
                    <a:gd name="T32" fmla="*/ 15 w 523"/>
                    <a:gd name="T33" fmla="*/ 1 h 444"/>
                    <a:gd name="T34" fmla="*/ 43 w 523"/>
                    <a:gd name="T35" fmla="*/ 1 h 444"/>
                    <a:gd name="T36" fmla="*/ 79 w 523"/>
                    <a:gd name="T37" fmla="*/ 1 h 444"/>
                    <a:gd name="T38" fmla="*/ 108 w 523"/>
                    <a:gd name="T39" fmla="*/ 1 h 444"/>
                    <a:gd name="T40" fmla="*/ 141 w 523"/>
                    <a:gd name="T41" fmla="*/ 1 h 444"/>
                    <a:gd name="T42" fmla="*/ 172 w 523"/>
                    <a:gd name="T43" fmla="*/ 1 h 444"/>
                    <a:gd name="T44" fmla="*/ 201 w 523"/>
                    <a:gd name="T45" fmla="*/ 1 h 444"/>
                    <a:gd name="T46" fmla="*/ 236 w 523"/>
                    <a:gd name="T47" fmla="*/ 1 h 444"/>
                    <a:gd name="T48" fmla="*/ 269 w 523"/>
                    <a:gd name="T49" fmla="*/ 1 h 444"/>
                    <a:gd name="T50" fmla="*/ 306 w 523"/>
                    <a:gd name="T51" fmla="*/ 1 h 444"/>
                    <a:gd name="T52" fmla="*/ 349 w 523"/>
                    <a:gd name="T53" fmla="*/ 1 h 444"/>
                    <a:gd name="T54" fmla="*/ 386 w 523"/>
                    <a:gd name="T55" fmla="*/ 1 h 444"/>
                    <a:gd name="T56" fmla="*/ 428 w 523"/>
                    <a:gd name="T57" fmla="*/ 1 h 444"/>
                    <a:gd name="T58" fmla="*/ 464 w 523"/>
                    <a:gd name="T59" fmla="*/ 1 h 444"/>
                    <a:gd name="T60" fmla="*/ 505 w 523"/>
                    <a:gd name="T61" fmla="*/ 1 h 444"/>
                    <a:gd name="T62" fmla="*/ 542 w 523"/>
                    <a:gd name="T63" fmla="*/ 1 h 444"/>
                    <a:gd name="T64" fmla="*/ 551 w 523"/>
                    <a:gd name="T65" fmla="*/ 1 h 444"/>
                    <a:gd name="T66" fmla="*/ 532 w 523"/>
                    <a:gd name="T67" fmla="*/ 1 h 444"/>
                    <a:gd name="T68" fmla="*/ 511 w 523"/>
                    <a:gd name="T69" fmla="*/ 0 h 444"/>
                    <a:gd name="T70" fmla="*/ 486 w 523"/>
                    <a:gd name="T71" fmla="*/ 0 h 444"/>
                    <a:gd name="T72" fmla="*/ 462 w 523"/>
                    <a:gd name="T73" fmla="*/ 0 h 444"/>
                    <a:gd name="T74" fmla="*/ 439 w 523"/>
                    <a:gd name="T75" fmla="*/ 0 h 444"/>
                    <a:gd name="T76" fmla="*/ 413 w 523"/>
                    <a:gd name="T77" fmla="*/ 0 h 444"/>
                    <a:gd name="T78" fmla="*/ 383 w 523"/>
                    <a:gd name="T79" fmla="*/ 0 h 44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523"/>
                    <a:gd name="T121" fmla="*/ 0 h 444"/>
                    <a:gd name="T122" fmla="*/ 523 w 523"/>
                    <a:gd name="T123" fmla="*/ 444 h 44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523" h="444">
                      <a:moveTo>
                        <a:pt x="347" y="40"/>
                      </a:moveTo>
                      <a:lnTo>
                        <a:pt x="336" y="31"/>
                      </a:lnTo>
                      <a:lnTo>
                        <a:pt x="326" y="23"/>
                      </a:lnTo>
                      <a:lnTo>
                        <a:pt x="315" y="16"/>
                      </a:lnTo>
                      <a:lnTo>
                        <a:pt x="305" y="10"/>
                      </a:lnTo>
                      <a:lnTo>
                        <a:pt x="294" y="6"/>
                      </a:lnTo>
                      <a:lnTo>
                        <a:pt x="285" y="2"/>
                      </a:lnTo>
                      <a:lnTo>
                        <a:pt x="274" y="1"/>
                      </a:lnTo>
                      <a:lnTo>
                        <a:pt x="264" y="0"/>
                      </a:lnTo>
                      <a:lnTo>
                        <a:pt x="253" y="1"/>
                      </a:lnTo>
                      <a:lnTo>
                        <a:pt x="242" y="2"/>
                      </a:lnTo>
                      <a:lnTo>
                        <a:pt x="231" y="6"/>
                      </a:lnTo>
                      <a:lnTo>
                        <a:pt x="221" y="11"/>
                      </a:lnTo>
                      <a:lnTo>
                        <a:pt x="210" y="17"/>
                      </a:lnTo>
                      <a:lnTo>
                        <a:pt x="199" y="24"/>
                      </a:lnTo>
                      <a:lnTo>
                        <a:pt x="188" y="33"/>
                      </a:lnTo>
                      <a:lnTo>
                        <a:pt x="177" y="43"/>
                      </a:lnTo>
                      <a:lnTo>
                        <a:pt x="165" y="56"/>
                      </a:lnTo>
                      <a:lnTo>
                        <a:pt x="151" y="71"/>
                      </a:lnTo>
                      <a:lnTo>
                        <a:pt x="139" y="87"/>
                      </a:lnTo>
                      <a:lnTo>
                        <a:pt x="127" y="106"/>
                      </a:lnTo>
                      <a:lnTo>
                        <a:pt x="115" y="124"/>
                      </a:lnTo>
                      <a:lnTo>
                        <a:pt x="104" y="146"/>
                      </a:lnTo>
                      <a:lnTo>
                        <a:pt x="92" y="168"/>
                      </a:lnTo>
                      <a:lnTo>
                        <a:pt x="81" y="193"/>
                      </a:lnTo>
                      <a:lnTo>
                        <a:pt x="70" y="217"/>
                      </a:lnTo>
                      <a:lnTo>
                        <a:pt x="59" y="244"/>
                      </a:lnTo>
                      <a:lnTo>
                        <a:pt x="48" y="273"/>
                      </a:lnTo>
                      <a:lnTo>
                        <a:pt x="38" y="303"/>
                      </a:lnTo>
                      <a:lnTo>
                        <a:pt x="28" y="334"/>
                      </a:lnTo>
                      <a:lnTo>
                        <a:pt x="18" y="366"/>
                      </a:lnTo>
                      <a:lnTo>
                        <a:pt x="9" y="401"/>
                      </a:lnTo>
                      <a:lnTo>
                        <a:pt x="0" y="435"/>
                      </a:lnTo>
                      <a:lnTo>
                        <a:pt x="15" y="436"/>
                      </a:lnTo>
                      <a:lnTo>
                        <a:pt x="29" y="436"/>
                      </a:lnTo>
                      <a:lnTo>
                        <a:pt x="43" y="437"/>
                      </a:lnTo>
                      <a:lnTo>
                        <a:pt x="59" y="439"/>
                      </a:lnTo>
                      <a:lnTo>
                        <a:pt x="73" y="439"/>
                      </a:lnTo>
                      <a:lnTo>
                        <a:pt x="87" y="440"/>
                      </a:lnTo>
                      <a:lnTo>
                        <a:pt x="102" y="441"/>
                      </a:lnTo>
                      <a:lnTo>
                        <a:pt x="116" y="441"/>
                      </a:lnTo>
                      <a:lnTo>
                        <a:pt x="130" y="441"/>
                      </a:lnTo>
                      <a:lnTo>
                        <a:pt x="145" y="442"/>
                      </a:lnTo>
                      <a:lnTo>
                        <a:pt x="160" y="442"/>
                      </a:lnTo>
                      <a:lnTo>
                        <a:pt x="174" y="442"/>
                      </a:lnTo>
                      <a:lnTo>
                        <a:pt x="189" y="444"/>
                      </a:lnTo>
                      <a:lnTo>
                        <a:pt x="203" y="444"/>
                      </a:lnTo>
                      <a:lnTo>
                        <a:pt x="218" y="444"/>
                      </a:lnTo>
                      <a:lnTo>
                        <a:pt x="233" y="444"/>
                      </a:lnTo>
                      <a:lnTo>
                        <a:pt x="251" y="444"/>
                      </a:lnTo>
                      <a:lnTo>
                        <a:pt x="270" y="444"/>
                      </a:lnTo>
                      <a:lnTo>
                        <a:pt x="288" y="444"/>
                      </a:lnTo>
                      <a:lnTo>
                        <a:pt x="307" y="442"/>
                      </a:lnTo>
                      <a:lnTo>
                        <a:pt x="325" y="442"/>
                      </a:lnTo>
                      <a:lnTo>
                        <a:pt x="344" y="441"/>
                      </a:lnTo>
                      <a:lnTo>
                        <a:pt x="362" y="441"/>
                      </a:lnTo>
                      <a:lnTo>
                        <a:pt x="380" y="440"/>
                      </a:lnTo>
                      <a:lnTo>
                        <a:pt x="398" y="440"/>
                      </a:lnTo>
                      <a:lnTo>
                        <a:pt x="417" y="439"/>
                      </a:lnTo>
                      <a:lnTo>
                        <a:pt x="434" y="437"/>
                      </a:lnTo>
                      <a:lnTo>
                        <a:pt x="453" y="436"/>
                      </a:lnTo>
                      <a:lnTo>
                        <a:pt x="471" y="435"/>
                      </a:lnTo>
                      <a:lnTo>
                        <a:pt x="488" y="434"/>
                      </a:lnTo>
                      <a:lnTo>
                        <a:pt x="506" y="433"/>
                      </a:lnTo>
                      <a:lnTo>
                        <a:pt x="523" y="431"/>
                      </a:lnTo>
                      <a:lnTo>
                        <a:pt x="515" y="396"/>
                      </a:lnTo>
                      <a:lnTo>
                        <a:pt x="506" y="362"/>
                      </a:lnTo>
                      <a:lnTo>
                        <a:pt x="496" y="329"/>
                      </a:lnTo>
                      <a:lnTo>
                        <a:pt x="486" y="299"/>
                      </a:lnTo>
                      <a:lnTo>
                        <a:pt x="476" y="269"/>
                      </a:lnTo>
                      <a:lnTo>
                        <a:pt x="465" y="241"/>
                      </a:lnTo>
                      <a:lnTo>
                        <a:pt x="455" y="214"/>
                      </a:lnTo>
                      <a:lnTo>
                        <a:pt x="444" y="188"/>
                      </a:lnTo>
                      <a:lnTo>
                        <a:pt x="432" y="163"/>
                      </a:lnTo>
                      <a:lnTo>
                        <a:pt x="421" y="141"/>
                      </a:lnTo>
                      <a:lnTo>
                        <a:pt x="409" y="120"/>
                      </a:lnTo>
                      <a:lnTo>
                        <a:pt x="397" y="101"/>
                      </a:lnTo>
                      <a:lnTo>
                        <a:pt x="385" y="83"/>
                      </a:lnTo>
                      <a:lnTo>
                        <a:pt x="373" y="67"/>
                      </a:lnTo>
                      <a:lnTo>
                        <a:pt x="359" y="53"/>
                      </a:lnTo>
                      <a:lnTo>
                        <a:pt x="347" y="40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0" name="Freeform 21"/>
                <p:cNvSpPr>
                  <a:spLocks/>
                </p:cNvSpPr>
                <p:nvPr/>
              </p:nvSpPr>
              <p:spPr bwMode="auto">
                <a:xfrm>
                  <a:off x="2535" y="1987"/>
                  <a:ext cx="660" cy="149"/>
                </a:xfrm>
                <a:custGeom>
                  <a:avLst/>
                  <a:gdLst>
                    <a:gd name="T0" fmla="*/ 641 w 656"/>
                    <a:gd name="T1" fmla="*/ 0 h 416"/>
                    <a:gd name="T2" fmla="*/ 621 w 656"/>
                    <a:gd name="T3" fmla="*/ 0 h 416"/>
                    <a:gd name="T4" fmla="*/ 603 w 656"/>
                    <a:gd name="T5" fmla="*/ 0 h 416"/>
                    <a:gd name="T6" fmla="*/ 578 w 656"/>
                    <a:gd name="T7" fmla="*/ 0 h 416"/>
                    <a:gd name="T8" fmla="*/ 557 w 656"/>
                    <a:gd name="T9" fmla="*/ 0 h 416"/>
                    <a:gd name="T10" fmla="*/ 537 w 656"/>
                    <a:gd name="T11" fmla="*/ 0 h 416"/>
                    <a:gd name="T12" fmla="*/ 517 w 656"/>
                    <a:gd name="T13" fmla="*/ 0 h 416"/>
                    <a:gd name="T14" fmla="*/ 497 w 656"/>
                    <a:gd name="T15" fmla="*/ 0 h 416"/>
                    <a:gd name="T16" fmla="*/ 478 w 656"/>
                    <a:gd name="T17" fmla="*/ 0 h 416"/>
                    <a:gd name="T18" fmla="*/ 458 w 656"/>
                    <a:gd name="T19" fmla="*/ 0 h 416"/>
                    <a:gd name="T20" fmla="*/ 437 w 656"/>
                    <a:gd name="T21" fmla="*/ 0 h 416"/>
                    <a:gd name="T22" fmla="*/ 411 w 656"/>
                    <a:gd name="T23" fmla="*/ 0 h 416"/>
                    <a:gd name="T24" fmla="*/ 391 w 656"/>
                    <a:gd name="T25" fmla="*/ 0 h 416"/>
                    <a:gd name="T26" fmla="*/ 370 w 656"/>
                    <a:gd name="T27" fmla="*/ 0 h 416"/>
                    <a:gd name="T28" fmla="*/ 351 w 656"/>
                    <a:gd name="T29" fmla="*/ 0 h 416"/>
                    <a:gd name="T30" fmla="*/ 331 w 656"/>
                    <a:gd name="T31" fmla="*/ 0 h 416"/>
                    <a:gd name="T32" fmla="*/ 310 w 656"/>
                    <a:gd name="T33" fmla="*/ 0 h 416"/>
                    <a:gd name="T34" fmla="*/ 293 w 656"/>
                    <a:gd name="T35" fmla="*/ 0 h 416"/>
                    <a:gd name="T36" fmla="*/ 277 w 656"/>
                    <a:gd name="T37" fmla="*/ 0 h 416"/>
                    <a:gd name="T38" fmla="*/ 260 w 656"/>
                    <a:gd name="T39" fmla="*/ 0 h 416"/>
                    <a:gd name="T40" fmla="*/ 238 w 656"/>
                    <a:gd name="T41" fmla="*/ 0 h 416"/>
                    <a:gd name="T42" fmla="*/ 221 w 656"/>
                    <a:gd name="T43" fmla="*/ 0 h 416"/>
                    <a:gd name="T44" fmla="*/ 205 w 656"/>
                    <a:gd name="T45" fmla="*/ 0 h 416"/>
                    <a:gd name="T46" fmla="*/ 189 w 656"/>
                    <a:gd name="T47" fmla="*/ 0 h 416"/>
                    <a:gd name="T48" fmla="*/ 173 w 656"/>
                    <a:gd name="T49" fmla="*/ 0 h 416"/>
                    <a:gd name="T50" fmla="*/ 156 w 656"/>
                    <a:gd name="T51" fmla="*/ 0 h 416"/>
                    <a:gd name="T52" fmla="*/ 140 w 656"/>
                    <a:gd name="T53" fmla="*/ 0 h 416"/>
                    <a:gd name="T54" fmla="*/ 124 w 656"/>
                    <a:gd name="T55" fmla="*/ 0 h 416"/>
                    <a:gd name="T56" fmla="*/ 108 w 656"/>
                    <a:gd name="T57" fmla="*/ 0 h 416"/>
                    <a:gd name="T58" fmla="*/ 92 w 656"/>
                    <a:gd name="T59" fmla="*/ 0 h 416"/>
                    <a:gd name="T60" fmla="*/ 70 w 656"/>
                    <a:gd name="T61" fmla="*/ 0 h 416"/>
                    <a:gd name="T62" fmla="*/ 53 w 656"/>
                    <a:gd name="T63" fmla="*/ 0 h 416"/>
                    <a:gd name="T64" fmla="*/ 38 w 656"/>
                    <a:gd name="T65" fmla="*/ 0 h 416"/>
                    <a:gd name="T66" fmla="*/ 30 w 656"/>
                    <a:gd name="T67" fmla="*/ 0 h 416"/>
                    <a:gd name="T68" fmla="*/ 24 w 656"/>
                    <a:gd name="T69" fmla="*/ 0 h 416"/>
                    <a:gd name="T70" fmla="*/ 18 w 656"/>
                    <a:gd name="T71" fmla="*/ 0 h 416"/>
                    <a:gd name="T72" fmla="*/ 13 w 656"/>
                    <a:gd name="T73" fmla="*/ 0 h 416"/>
                    <a:gd name="T74" fmla="*/ 8 w 656"/>
                    <a:gd name="T75" fmla="*/ 0 h 416"/>
                    <a:gd name="T76" fmla="*/ 5 w 656"/>
                    <a:gd name="T77" fmla="*/ 1 h 416"/>
                    <a:gd name="T78" fmla="*/ 3 w 656"/>
                    <a:gd name="T79" fmla="*/ 1 h 416"/>
                    <a:gd name="T80" fmla="*/ 0 w 656"/>
                    <a:gd name="T81" fmla="*/ 1 h 416"/>
                    <a:gd name="T82" fmla="*/ 680 w 656"/>
                    <a:gd name="T83" fmla="*/ 1 h 416"/>
                    <a:gd name="T84" fmla="*/ 677 w 656"/>
                    <a:gd name="T85" fmla="*/ 1 h 416"/>
                    <a:gd name="T86" fmla="*/ 675 w 656"/>
                    <a:gd name="T87" fmla="*/ 1 h 416"/>
                    <a:gd name="T88" fmla="*/ 672 w 656"/>
                    <a:gd name="T89" fmla="*/ 0 h 416"/>
                    <a:gd name="T90" fmla="*/ 667 w 656"/>
                    <a:gd name="T91" fmla="*/ 0 h 416"/>
                    <a:gd name="T92" fmla="*/ 662 w 656"/>
                    <a:gd name="T93" fmla="*/ 0 h 416"/>
                    <a:gd name="T94" fmla="*/ 655 w 656"/>
                    <a:gd name="T95" fmla="*/ 0 h 416"/>
                    <a:gd name="T96" fmla="*/ 649 w 656"/>
                    <a:gd name="T97" fmla="*/ 0 h 416"/>
                    <a:gd name="T98" fmla="*/ 641 w 656"/>
                    <a:gd name="T99" fmla="*/ 0 h 41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656"/>
                    <a:gd name="T151" fmla="*/ 0 h 416"/>
                    <a:gd name="T152" fmla="*/ 656 w 656"/>
                    <a:gd name="T153" fmla="*/ 416 h 41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656" h="416">
                      <a:moveTo>
                        <a:pt x="617" y="0"/>
                      </a:moveTo>
                      <a:lnTo>
                        <a:pt x="597" y="1"/>
                      </a:lnTo>
                      <a:lnTo>
                        <a:pt x="579" y="4"/>
                      </a:lnTo>
                      <a:lnTo>
                        <a:pt x="559" y="5"/>
                      </a:lnTo>
                      <a:lnTo>
                        <a:pt x="539" y="6"/>
                      </a:lnTo>
                      <a:lnTo>
                        <a:pt x="519" y="8"/>
                      </a:lnTo>
                      <a:lnTo>
                        <a:pt x="499" y="9"/>
                      </a:lnTo>
                      <a:lnTo>
                        <a:pt x="479" y="10"/>
                      </a:lnTo>
                      <a:lnTo>
                        <a:pt x="460" y="11"/>
                      </a:lnTo>
                      <a:lnTo>
                        <a:pt x="440" y="13"/>
                      </a:lnTo>
                      <a:lnTo>
                        <a:pt x="419" y="13"/>
                      </a:lnTo>
                      <a:lnTo>
                        <a:pt x="399" y="14"/>
                      </a:lnTo>
                      <a:lnTo>
                        <a:pt x="379" y="14"/>
                      </a:lnTo>
                      <a:lnTo>
                        <a:pt x="358" y="15"/>
                      </a:lnTo>
                      <a:lnTo>
                        <a:pt x="339" y="15"/>
                      </a:lnTo>
                      <a:lnTo>
                        <a:pt x="319" y="15"/>
                      </a:lnTo>
                      <a:lnTo>
                        <a:pt x="298" y="15"/>
                      </a:lnTo>
                      <a:lnTo>
                        <a:pt x="281" y="15"/>
                      </a:lnTo>
                      <a:lnTo>
                        <a:pt x="265" y="15"/>
                      </a:lnTo>
                      <a:lnTo>
                        <a:pt x="248" y="15"/>
                      </a:lnTo>
                      <a:lnTo>
                        <a:pt x="232" y="14"/>
                      </a:lnTo>
                      <a:lnTo>
                        <a:pt x="215" y="14"/>
                      </a:lnTo>
                      <a:lnTo>
                        <a:pt x="199" y="14"/>
                      </a:lnTo>
                      <a:lnTo>
                        <a:pt x="183" y="13"/>
                      </a:lnTo>
                      <a:lnTo>
                        <a:pt x="167" y="13"/>
                      </a:lnTo>
                      <a:lnTo>
                        <a:pt x="150" y="11"/>
                      </a:lnTo>
                      <a:lnTo>
                        <a:pt x="134" y="11"/>
                      </a:lnTo>
                      <a:lnTo>
                        <a:pt x="118" y="10"/>
                      </a:lnTo>
                      <a:lnTo>
                        <a:pt x="102" y="9"/>
                      </a:lnTo>
                      <a:lnTo>
                        <a:pt x="86" y="9"/>
                      </a:lnTo>
                      <a:lnTo>
                        <a:pt x="70" y="8"/>
                      </a:lnTo>
                      <a:lnTo>
                        <a:pt x="53" y="6"/>
                      </a:lnTo>
                      <a:lnTo>
                        <a:pt x="38" y="5"/>
                      </a:lnTo>
                      <a:lnTo>
                        <a:pt x="30" y="52"/>
                      </a:lnTo>
                      <a:lnTo>
                        <a:pt x="24" y="100"/>
                      </a:lnTo>
                      <a:lnTo>
                        <a:pt x="18" y="149"/>
                      </a:lnTo>
                      <a:lnTo>
                        <a:pt x="13" y="199"/>
                      </a:lnTo>
                      <a:lnTo>
                        <a:pt x="8" y="252"/>
                      </a:lnTo>
                      <a:lnTo>
                        <a:pt x="5" y="305"/>
                      </a:lnTo>
                      <a:lnTo>
                        <a:pt x="3" y="360"/>
                      </a:lnTo>
                      <a:lnTo>
                        <a:pt x="0" y="416"/>
                      </a:lnTo>
                      <a:lnTo>
                        <a:pt x="656" y="416"/>
                      </a:lnTo>
                      <a:lnTo>
                        <a:pt x="653" y="359"/>
                      </a:lnTo>
                      <a:lnTo>
                        <a:pt x="651" y="304"/>
                      </a:lnTo>
                      <a:lnTo>
                        <a:pt x="648" y="250"/>
                      </a:lnTo>
                      <a:lnTo>
                        <a:pt x="643" y="197"/>
                      </a:lnTo>
                      <a:lnTo>
                        <a:pt x="638" y="147"/>
                      </a:lnTo>
                      <a:lnTo>
                        <a:pt x="631" y="96"/>
                      </a:lnTo>
                      <a:lnTo>
                        <a:pt x="625" y="47"/>
                      </a:lnTo>
                      <a:lnTo>
                        <a:pt x="617" y="0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1" name="Freeform 22"/>
                <p:cNvSpPr>
                  <a:spLocks/>
                </p:cNvSpPr>
                <p:nvPr/>
              </p:nvSpPr>
              <p:spPr bwMode="auto">
                <a:xfrm>
                  <a:off x="2533" y="2186"/>
                  <a:ext cx="662" cy="149"/>
                </a:xfrm>
                <a:custGeom>
                  <a:avLst/>
                  <a:gdLst>
                    <a:gd name="T0" fmla="*/ 37 w 657"/>
                    <a:gd name="T1" fmla="*/ 1 h 414"/>
                    <a:gd name="T2" fmla="*/ 53 w 657"/>
                    <a:gd name="T3" fmla="*/ 1 h 414"/>
                    <a:gd name="T4" fmla="*/ 75 w 657"/>
                    <a:gd name="T5" fmla="*/ 1 h 414"/>
                    <a:gd name="T6" fmla="*/ 91 w 657"/>
                    <a:gd name="T7" fmla="*/ 1 h 414"/>
                    <a:gd name="T8" fmla="*/ 108 w 657"/>
                    <a:gd name="T9" fmla="*/ 1 h 414"/>
                    <a:gd name="T10" fmla="*/ 124 w 657"/>
                    <a:gd name="T11" fmla="*/ 1 h 414"/>
                    <a:gd name="T12" fmla="*/ 140 w 657"/>
                    <a:gd name="T13" fmla="*/ 1 h 414"/>
                    <a:gd name="T14" fmla="*/ 156 w 657"/>
                    <a:gd name="T15" fmla="*/ 1 h 414"/>
                    <a:gd name="T16" fmla="*/ 173 w 657"/>
                    <a:gd name="T17" fmla="*/ 1 h 414"/>
                    <a:gd name="T18" fmla="*/ 189 w 657"/>
                    <a:gd name="T19" fmla="*/ 1 h 414"/>
                    <a:gd name="T20" fmla="*/ 212 w 657"/>
                    <a:gd name="T21" fmla="*/ 1 h 414"/>
                    <a:gd name="T22" fmla="*/ 228 w 657"/>
                    <a:gd name="T23" fmla="*/ 1 h 414"/>
                    <a:gd name="T24" fmla="*/ 245 w 657"/>
                    <a:gd name="T25" fmla="*/ 1 h 414"/>
                    <a:gd name="T26" fmla="*/ 261 w 657"/>
                    <a:gd name="T27" fmla="*/ 1 h 414"/>
                    <a:gd name="T28" fmla="*/ 278 w 657"/>
                    <a:gd name="T29" fmla="*/ 1 h 414"/>
                    <a:gd name="T30" fmla="*/ 294 w 657"/>
                    <a:gd name="T31" fmla="*/ 1 h 414"/>
                    <a:gd name="T32" fmla="*/ 311 w 657"/>
                    <a:gd name="T33" fmla="*/ 1 h 414"/>
                    <a:gd name="T34" fmla="*/ 333 w 657"/>
                    <a:gd name="T35" fmla="*/ 1 h 414"/>
                    <a:gd name="T36" fmla="*/ 358 w 657"/>
                    <a:gd name="T37" fmla="*/ 1 h 414"/>
                    <a:gd name="T38" fmla="*/ 378 w 657"/>
                    <a:gd name="T39" fmla="*/ 1 h 414"/>
                    <a:gd name="T40" fmla="*/ 398 w 657"/>
                    <a:gd name="T41" fmla="*/ 1 h 414"/>
                    <a:gd name="T42" fmla="*/ 418 w 657"/>
                    <a:gd name="T43" fmla="*/ 1 h 414"/>
                    <a:gd name="T44" fmla="*/ 439 w 657"/>
                    <a:gd name="T45" fmla="*/ 1 h 414"/>
                    <a:gd name="T46" fmla="*/ 459 w 657"/>
                    <a:gd name="T47" fmla="*/ 1 h 414"/>
                    <a:gd name="T48" fmla="*/ 486 w 657"/>
                    <a:gd name="T49" fmla="*/ 1 h 414"/>
                    <a:gd name="T50" fmla="*/ 506 w 657"/>
                    <a:gd name="T51" fmla="*/ 1 h 414"/>
                    <a:gd name="T52" fmla="*/ 525 w 657"/>
                    <a:gd name="T53" fmla="*/ 1 h 414"/>
                    <a:gd name="T54" fmla="*/ 545 w 657"/>
                    <a:gd name="T55" fmla="*/ 1 h 414"/>
                    <a:gd name="T56" fmla="*/ 565 w 657"/>
                    <a:gd name="T57" fmla="*/ 1 h 414"/>
                    <a:gd name="T58" fmla="*/ 585 w 657"/>
                    <a:gd name="T59" fmla="*/ 1 h 414"/>
                    <a:gd name="T60" fmla="*/ 608 w 657"/>
                    <a:gd name="T61" fmla="*/ 1 h 414"/>
                    <a:gd name="T62" fmla="*/ 630 w 657"/>
                    <a:gd name="T63" fmla="*/ 1 h 414"/>
                    <a:gd name="T64" fmla="*/ 650 w 657"/>
                    <a:gd name="T65" fmla="*/ 1 h 414"/>
                    <a:gd name="T66" fmla="*/ 657 w 657"/>
                    <a:gd name="T67" fmla="*/ 1 h 414"/>
                    <a:gd name="T68" fmla="*/ 663 w 657"/>
                    <a:gd name="T69" fmla="*/ 1 h 414"/>
                    <a:gd name="T70" fmla="*/ 670 w 657"/>
                    <a:gd name="T71" fmla="*/ 1 h 414"/>
                    <a:gd name="T72" fmla="*/ 674 w 657"/>
                    <a:gd name="T73" fmla="*/ 0 h 414"/>
                    <a:gd name="T74" fmla="*/ 679 w 657"/>
                    <a:gd name="T75" fmla="*/ 0 h 414"/>
                    <a:gd name="T76" fmla="*/ 682 w 657"/>
                    <a:gd name="T77" fmla="*/ 0 h 414"/>
                    <a:gd name="T78" fmla="*/ 684 w 657"/>
                    <a:gd name="T79" fmla="*/ 0 h 414"/>
                    <a:gd name="T80" fmla="*/ 687 w 657"/>
                    <a:gd name="T81" fmla="*/ 0 h 414"/>
                    <a:gd name="T82" fmla="*/ 0 w 657"/>
                    <a:gd name="T83" fmla="*/ 0 h 414"/>
                    <a:gd name="T84" fmla="*/ 3 w 657"/>
                    <a:gd name="T85" fmla="*/ 0 h 414"/>
                    <a:gd name="T86" fmla="*/ 5 w 657"/>
                    <a:gd name="T87" fmla="*/ 0 h 414"/>
                    <a:gd name="T88" fmla="*/ 8 w 657"/>
                    <a:gd name="T89" fmla="*/ 0 h 414"/>
                    <a:gd name="T90" fmla="*/ 12 w 657"/>
                    <a:gd name="T91" fmla="*/ 0 h 414"/>
                    <a:gd name="T92" fmla="*/ 17 w 657"/>
                    <a:gd name="T93" fmla="*/ 0 h 414"/>
                    <a:gd name="T94" fmla="*/ 24 w 657"/>
                    <a:gd name="T95" fmla="*/ 1 h 414"/>
                    <a:gd name="T96" fmla="*/ 30 w 657"/>
                    <a:gd name="T97" fmla="*/ 1 h 414"/>
                    <a:gd name="T98" fmla="*/ 37 w 657"/>
                    <a:gd name="T99" fmla="*/ 1 h 414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657"/>
                    <a:gd name="T151" fmla="*/ 0 h 414"/>
                    <a:gd name="T152" fmla="*/ 657 w 657"/>
                    <a:gd name="T153" fmla="*/ 414 h 414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657" h="414">
                      <a:moveTo>
                        <a:pt x="37" y="409"/>
                      </a:moveTo>
                      <a:lnTo>
                        <a:pt x="53" y="408"/>
                      </a:lnTo>
                      <a:lnTo>
                        <a:pt x="69" y="407"/>
                      </a:lnTo>
                      <a:lnTo>
                        <a:pt x="85" y="406"/>
                      </a:lnTo>
                      <a:lnTo>
                        <a:pt x="102" y="406"/>
                      </a:lnTo>
                      <a:lnTo>
                        <a:pt x="118" y="404"/>
                      </a:lnTo>
                      <a:lnTo>
                        <a:pt x="134" y="403"/>
                      </a:lnTo>
                      <a:lnTo>
                        <a:pt x="150" y="403"/>
                      </a:lnTo>
                      <a:lnTo>
                        <a:pt x="167" y="402"/>
                      </a:lnTo>
                      <a:lnTo>
                        <a:pt x="183" y="402"/>
                      </a:lnTo>
                      <a:lnTo>
                        <a:pt x="200" y="401"/>
                      </a:lnTo>
                      <a:lnTo>
                        <a:pt x="216" y="401"/>
                      </a:lnTo>
                      <a:lnTo>
                        <a:pt x="233" y="401"/>
                      </a:lnTo>
                      <a:lnTo>
                        <a:pt x="249" y="399"/>
                      </a:lnTo>
                      <a:lnTo>
                        <a:pt x="266" y="399"/>
                      </a:lnTo>
                      <a:lnTo>
                        <a:pt x="282" y="399"/>
                      </a:lnTo>
                      <a:lnTo>
                        <a:pt x="299" y="399"/>
                      </a:lnTo>
                      <a:lnTo>
                        <a:pt x="320" y="399"/>
                      </a:lnTo>
                      <a:lnTo>
                        <a:pt x="340" y="399"/>
                      </a:lnTo>
                      <a:lnTo>
                        <a:pt x="360" y="401"/>
                      </a:lnTo>
                      <a:lnTo>
                        <a:pt x="380" y="401"/>
                      </a:lnTo>
                      <a:lnTo>
                        <a:pt x="400" y="401"/>
                      </a:lnTo>
                      <a:lnTo>
                        <a:pt x="421" y="402"/>
                      </a:lnTo>
                      <a:lnTo>
                        <a:pt x="441" y="403"/>
                      </a:lnTo>
                      <a:lnTo>
                        <a:pt x="462" y="403"/>
                      </a:lnTo>
                      <a:lnTo>
                        <a:pt x="482" y="404"/>
                      </a:lnTo>
                      <a:lnTo>
                        <a:pt x="501" y="406"/>
                      </a:lnTo>
                      <a:lnTo>
                        <a:pt x="521" y="407"/>
                      </a:lnTo>
                      <a:lnTo>
                        <a:pt x="541" y="408"/>
                      </a:lnTo>
                      <a:lnTo>
                        <a:pt x="561" y="409"/>
                      </a:lnTo>
                      <a:lnTo>
                        <a:pt x="581" y="411"/>
                      </a:lnTo>
                      <a:lnTo>
                        <a:pt x="600" y="413"/>
                      </a:lnTo>
                      <a:lnTo>
                        <a:pt x="620" y="414"/>
                      </a:lnTo>
                      <a:lnTo>
                        <a:pt x="627" y="367"/>
                      </a:lnTo>
                      <a:lnTo>
                        <a:pt x="633" y="318"/>
                      </a:lnTo>
                      <a:lnTo>
                        <a:pt x="640" y="269"/>
                      </a:lnTo>
                      <a:lnTo>
                        <a:pt x="644" y="217"/>
                      </a:lnTo>
                      <a:lnTo>
                        <a:pt x="649" y="165"/>
                      </a:lnTo>
                      <a:lnTo>
                        <a:pt x="652" y="111"/>
                      </a:lnTo>
                      <a:lnTo>
                        <a:pt x="654" y="56"/>
                      </a:lnTo>
                      <a:lnTo>
                        <a:pt x="657" y="0"/>
                      </a:lnTo>
                      <a:lnTo>
                        <a:pt x="0" y="0"/>
                      </a:lnTo>
                      <a:lnTo>
                        <a:pt x="3" y="55"/>
                      </a:lnTo>
                      <a:lnTo>
                        <a:pt x="5" y="111"/>
                      </a:lnTo>
                      <a:lnTo>
                        <a:pt x="8" y="163"/>
                      </a:lnTo>
                      <a:lnTo>
                        <a:pt x="12" y="215"/>
                      </a:lnTo>
                      <a:lnTo>
                        <a:pt x="17" y="265"/>
                      </a:lnTo>
                      <a:lnTo>
                        <a:pt x="24" y="315"/>
                      </a:lnTo>
                      <a:lnTo>
                        <a:pt x="30" y="363"/>
                      </a:lnTo>
                      <a:lnTo>
                        <a:pt x="37" y="409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2" name="Freeform 23"/>
                <p:cNvSpPr>
                  <a:spLocks/>
                </p:cNvSpPr>
                <p:nvPr/>
              </p:nvSpPr>
              <p:spPr bwMode="auto">
                <a:xfrm>
                  <a:off x="2598" y="2380"/>
                  <a:ext cx="532" cy="164"/>
                </a:xfrm>
                <a:custGeom>
                  <a:avLst/>
                  <a:gdLst>
                    <a:gd name="T0" fmla="*/ 226 w 529"/>
                    <a:gd name="T1" fmla="*/ 0 h 456"/>
                    <a:gd name="T2" fmla="*/ 197 w 529"/>
                    <a:gd name="T3" fmla="*/ 0 h 456"/>
                    <a:gd name="T4" fmla="*/ 167 w 529"/>
                    <a:gd name="T5" fmla="*/ 0 h 456"/>
                    <a:gd name="T6" fmla="*/ 137 w 529"/>
                    <a:gd name="T7" fmla="*/ 0 h 456"/>
                    <a:gd name="T8" fmla="*/ 108 w 529"/>
                    <a:gd name="T9" fmla="*/ 0 h 456"/>
                    <a:gd name="T10" fmla="*/ 73 w 529"/>
                    <a:gd name="T11" fmla="*/ 0 h 456"/>
                    <a:gd name="T12" fmla="*/ 43 w 529"/>
                    <a:gd name="T13" fmla="*/ 0 h 456"/>
                    <a:gd name="T14" fmla="*/ 15 w 529"/>
                    <a:gd name="T15" fmla="*/ 0 h 456"/>
                    <a:gd name="T16" fmla="*/ 17 w 529"/>
                    <a:gd name="T17" fmla="*/ 0 h 456"/>
                    <a:gd name="T18" fmla="*/ 55 w 529"/>
                    <a:gd name="T19" fmla="*/ 0 h 456"/>
                    <a:gd name="T20" fmla="*/ 105 w 529"/>
                    <a:gd name="T21" fmla="*/ 1 h 456"/>
                    <a:gd name="T22" fmla="*/ 153 w 529"/>
                    <a:gd name="T23" fmla="*/ 1 h 456"/>
                    <a:gd name="T24" fmla="*/ 189 w 529"/>
                    <a:gd name="T25" fmla="*/ 1 h 456"/>
                    <a:gd name="T26" fmla="*/ 212 w 529"/>
                    <a:gd name="T27" fmla="*/ 1 h 456"/>
                    <a:gd name="T28" fmla="*/ 235 w 529"/>
                    <a:gd name="T29" fmla="*/ 1 h 456"/>
                    <a:gd name="T30" fmla="*/ 259 w 529"/>
                    <a:gd name="T31" fmla="*/ 1 h 456"/>
                    <a:gd name="T32" fmla="*/ 289 w 529"/>
                    <a:gd name="T33" fmla="*/ 1 h 456"/>
                    <a:gd name="T34" fmla="*/ 312 w 529"/>
                    <a:gd name="T35" fmla="*/ 1 h 456"/>
                    <a:gd name="T36" fmla="*/ 335 w 529"/>
                    <a:gd name="T37" fmla="*/ 1 h 456"/>
                    <a:gd name="T38" fmla="*/ 358 w 529"/>
                    <a:gd name="T39" fmla="*/ 1 h 456"/>
                    <a:gd name="T40" fmla="*/ 393 w 529"/>
                    <a:gd name="T41" fmla="*/ 1 h 456"/>
                    <a:gd name="T42" fmla="*/ 441 w 529"/>
                    <a:gd name="T43" fmla="*/ 1 h 456"/>
                    <a:gd name="T44" fmla="*/ 491 w 529"/>
                    <a:gd name="T45" fmla="*/ 0 h 456"/>
                    <a:gd name="T46" fmla="*/ 530 w 529"/>
                    <a:gd name="T47" fmla="*/ 0 h 456"/>
                    <a:gd name="T48" fmla="*/ 529 w 529"/>
                    <a:gd name="T49" fmla="*/ 0 h 456"/>
                    <a:gd name="T50" fmla="*/ 493 w 529"/>
                    <a:gd name="T51" fmla="*/ 0 h 456"/>
                    <a:gd name="T52" fmla="*/ 454 w 529"/>
                    <a:gd name="T53" fmla="*/ 0 h 456"/>
                    <a:gd name="T54" fmla="*/ 414 w 529"/>
                    <a:gd name="T55" fmla="*/ 0 h 456"/>
                    <a:gd name="T56" fmla="*/ 378 w 529"/>
                    <a:gd name="T57" fmla="*/ 0 h 456"/>
                    <a:gd name="T58" fmla="*/ 340 w 529"/>
                    <a:gd name="T59" fmla="*/ 0 h 456"/>
                    <a:gd name="T60" fmla="*/ 303 w 529"/>
                    <a:gd name="T61" fmla="*/ 0 h 456"/>
                    <a:gd name="T62" fmla="*/ 259 w 529"/>
                    <a:gd name="T63" fmla="*/ 0 h 45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529"/>
                    <a:gd name="T97" fmla="*/ 0 h 456"/>
                    <a:gd name="T98" fmla="*/ 529 w 529"/>
                    <a:gd name="T99" fmla="*/ 456 h 45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529" h="456">
                      <a:moveTo>
                        <a:pt x="235" y="0"/>
                      </a:moveTo>
                      <a:lnTo>
                        <a:pt x="220" y="0"/>
                      </a:lnTo>
                      <a:lnTo>
                        <a:pt x="205" y="0"/>
                      </a:lnTo>
                      <a:lnTo>
                        <a:pt x="191" y="0"/>
                      </a:lnTo>
                      <a:lnTo>
                        <a:pt x="175" y="0"/>
                      </a:lnTo>
                      <a:lnTo>
                        <a:pt x="161" y="1"/>
                      </a:lnTo>
                      <a:lnTo>
                        <a:pt x="146" y="1"/>
                      </a:lnTo>
                      <a:lnTo>
                        <a:pt x="131" y="1"/>
                      </a:lnTo>
                      <a:lnTo>
                        <a:pt x="117" y="1"/>
                      </a:lnTo>
                      <a:lnTo>
                        <a:pt x="102" y="3"/>
                      </a:lnTo>
                      <a:lnTo>
                        <a:pt x="87" y="3"/>
                      </a:lnTo>
                      <a:lnTo>
                        <a:pt x="73" y="4"/>
                      </a:lnTo>
                      <a:lnTo>
                        <a:pt x="59" y="4"/>
                      </a:lnTo>
                      <a:lnTo>
                        <a:pt x="43" y="5"/>
                      </a:lnTo>
                      <a:lnTo>
                        <a:pt x="29" y="6"/>
                      </a:lnTo>
                      <a:lnTo>
                        <a:pt x="15" y="6"/>
                      </a:lnTo>
                      <a:lnTo>
                        <a:pt x="0" y="7"/>
                      </a:lnTo>
                      <a:lnTo>
                        <a:pt x="17" y="76"/>
                      </a:lnTo>
                      <a:lnTo>
                        <a:pt x="35" y="140"/>
                      </a:lnTo>
                      <a:lnTo>
                        <a:pt x="55" y="198"/>
                      </a:lnTo>
                      <a:lnTo>
                        <a:pt x="77" y="251"/>
                      </a:lnTo>
                      <a:lnTo>
                        <a:pt x="99" y="299"/>
                      </a:lnTo>
                      <a:lnTo>
                        <a:pt x="122" y="341"/>
                      </a:lnTo>
                      <a:lnTo>
                        <a:pt x="147" y="376"/>
                      </a:lnTo>
                      <a:lnTo>
                        <a:pt x="171" y="406"/>
                      </a:lnTo>
                      <a:lnTo>
                        <a:pt x="183" y="418"/>
                      </a:lnTo>
                      <a:lnTo>
                        <a:pt x="194" y="428"/>
                      </a:lnTo>
                      <a:lnTo>
                        <a:pt x="206" y="436"/>
                      </a:lnTo>
                      <a:lnTo>
                        <a:pt x="218" y="444"/>
                      </a:lnTo>
                      <a:lnTo>
                        <a:pt x="229" y="449"/>
                      </a:lnTo>
                      <a:lnTo>
                        <a:pt x="241" y="452"/>
                      </a:lnTo>
                      <a:lnTo>
                        <a:pt x="253" y="455"/>
                      </a:lnTo>
                      <a:lnTo>
                        <a:pt x="266" y="456"/>
                      </a:lnTo>
                      <a:lnTo>
                        <a:pt x="277" y="455"/>
                      </a:lnTo>
                      <a:lnTo>
                        <a:pt x="288" y="454"/>
                      </a:lnTo>
                      <a:lnTo>
                        <a:pt x="300" y="450"/>
                      </a:lnTo>
                      <a:lnTo>
                        <a:pt x="311" y="444"/>
                      </a:lnTo>
                      <a:lnTo>
                        <a:pt x="323" y="438"/>
                      </a:lnTo>
                      <a:lnTo>
                        <a:pt x="334" y="429"/>
                      </a:lnTo>
                      <a:lnTo>
                        <a:pt x="346" y="419"/>
                      </a:lnTo>
                      <a:lnTo>
                        <a:pt x="357" y="408"/>
                      </a:lnTo>
                      <a:lnTo>
                        <a:pt x="381" y="380"/>
                      </a:lnTo>
                      <a:lnTo>
                        <a:pt x="405" y="344"/>
                      </a:lnTo>
                      <a:lnTo>
                        <a:pt x="429" y="304"/>
                      </a:lnTo>
                      <a:lnTo>
                        <a:pt x="452" y="256"/>
                      </a:lnTo>
                      <a:lnTo>
                        <a:pt x="473" y="203"/>
                      </a:lnTo>
                      <a:lnTo>
                        <a:pt x="494" y="145"/>
                      </a:lnTo>
                      <a:lnTo>
                        <a:pt x="512" y="81"/>
                      </a:lnTo>
                      <a:lnTo>
                        <a:pt x="529" y="12"/>
                      </a:lnTo>
                      <a:lnTo>
                        <a:pt x="511" y="11"/>
                      </a:lnTo>
                      <a:lnTo>
                        <a:pt x="494" y="10"/>
                      </a:lnTo>
                      <a:lnTo>
                        <a:pt x="475" y="7"/>
                      </a:lnTo>
                      <a:lnTo>
                        <a:pt x="457" y="6"/>
                      </a:lnTo>
                      <a:lnTo>
                        <a:pt x="438" y="6"/>
                      </a:lnTo>
                      <a:lnTo>
                        <a:pt x="421" y="5"/>
                      </a:lnTo>
                      <a:lnTo>
                        <a:pt x="402" y="4"/>
                      </a:lnTo>
                      <a:lnTo>
                        <a:pt x="383" y="3"/>
                      </a:lnTo>
                      <a:lnTo>
                        <a:pt x="366" y="3"/>
                      </a:lnTo>
                      <a:lnTo>
                        <a:pt x="347" y="1"/>
                      </a:lnTo>
                      <a:lnTo>
                        <a:pt x="328" y="1"/>
                      </a:lnTo>
                      <a:lnTo>
                        <a:pt x="310" y="1"/>
                      </a:lnTo>
                      <a:lnTo>
                        <a:pt x="291" y="0"/>
                      </a:lnTo>
                      <a:lnTo>
                        <a:pt x="272" y="0"/>
                      </a:lnTo>
                      <a:lnTo>
                        <a:pt x="253" y="0"/>
                      </a:lnTo>
                      <a:lnTo>
                        <a:pt x="235" y="0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3" name="Freeform 24"/>
                <p:cNvSpPr>
                  <a:spLocks/>
                </p:cNvSpPr>
                <p:nvPr/>
              </p:nvSpPr>
              <p:spPr bwMode="auto">
                <a:xfrm>
                  <a:off x="3215" y="1956"/>
                  <a:ext cx="451" cy="180"/>
                </a:xfrm>
                <a:custGeom>
                  <a:avLst/>
                  <a:gdLst>
                    <a:gd name="T0" fmla="*/ 19 w 510"/>
                    <a:gd name="T1" fmla="*/ 1 h 497"/>
                    <a:gd name="T2" fmla="*/ 244 w 510"/>
                    <a:gd name="T3" fmla="*/ 1 h 497"/>
                    <a:gd name="T4" fmla="*/ 241 w 510"/>
                    <a:gd name="T5" fmla="*/ 1 h 497"/>
                    <a:gd name="T6" fmla="*/ 236 w 510"/>
                    <a:gd name="T7" fmla="*/ 1 h 497"/>
                    <a:gd name="T8" fmla="*/ 230 w 510"/>
                    <a:gd name="T9" fmla="*/ 1 h 497"/>
                    <a:gd name="T10" fmla="*/ 221 w 510"/>
                    <a:gd name="T11" fmla="*/ 0 h 497"/>
                    <a:gd name="T12" fmla="*/ 211 w 510"/>
                    <a:gd name="T13" fmla="*/ 0 h 497"/>
                    <a:gd name="T14" fmla="*/ 200 w 510"/>
                    <a:gd name="T15" fmla="*/ 0 h 497"/>
                    <a:gd name="T16" fmla="*/ 186 w 510"/>
                    <a:gd name="T17" fmla="*/ 0 h 497"/>
                    <a:gd name="T18" fmla="*/ 171 w 510"/>
                    <a:gd name="T19" fmla="*/ 0 h 497"/>
                    <a:gd name="T20" fmla="*/ 161 w 510"/>
                    <a:gd name="T21" fmla="*/ 0 h 497"/>
                    <a:gd name="T22" fmla="*/ 151 w 510"/>
                    <a:gd name="T23" fmla="*/ 0 h 497"/>
                    <a:gd name="T24" fmla="*/ 141 w 510"/>
                    <a:gd name="T25" fmla="*/ 0 h 497"/>
                    <a:gd name="T26" fmla="*/ 130 w 510"/>
                    <a:gd name="T27" fmla="*/ 0 h 497"/>
                    <a:gd name="T28" fmla="*/ 118 w 510"/>
                    <a:gd name="T29" fmla="*/ 0 h 497"/>
                    <a:gd name="T30" fmla="*/ 109 w 510"/>
                    <a:gd name="T31" fmla="*/ 0 h 497"/>
                    <a:gd name="T32" fmla="*/ 98 w 510"/>
                    <a:gd name="T33" fmla="*/ 0 h 497"/>
                    <a:gd name="T34" fmla="*/ 87 w 510"/>
                    <a:gd name="T35" fmla="*/ 0 h 497"/>
                    <a:gd name="T36" fmla="*/ 77 w 510"/>
                    <a:gd name="T37" fmla="*/ 0 h 497"/>
                    <a:gd name="T38" fmla="*/ 66 w 510"/>
                    <a:gd name="T39" fmla="*/ 0 h 497"/>
                    <a:gd name="T40" fmla="*/ 56 w 510"/>
                    <a:gd name="T41" fmla="*/ 0 h 497"/>
                    <a:gd name="T42" fmla="*/ 44 w 510"/>
                    <a:gd name="T43" fmla="*/ 0 h 497"/>
                    <a:gd name="T44" fmla="*/ 34 w 510"/>
                    <a:gd name="T45" fmla="*/ 0 h 497"/>
                    <a:gd name="T46" fmla="*/ 23 w 510"/>
                    <a:gd name="T47" fmla="*/ 0 h 497"/>
                    <a:gd name="T48" fmla="*/ 11 w 510"/>
                    <a:gd name="T49" fmla="*/ 0 h 497"/>
                    <a:gd name="T50" fmla="*/ 0 w 510"/>
                    <a:gd name="T51" fmla="*/ 0 h 497"/>
                    <a:gd name="T52" fmla="*/ 4 w 510"/>
                    <a:gd name="T53" fmla="*/ 0 h 497"/>
                    <a:gd name="T54" fmla="*/ 7 w 510"/>
                    <a:gd name="T55" fmla="*/ 0 h 497"/>
                    <a:gd name="T56" fmla="*/ 10 w 510"/>
                    <a:gd name="T57" fmla="*/ 0 h 497"/>
                    <a:gd name="T58" fmla="*/ 13 w 510"/>
                    <a:gd name="T59" fmla="*/ 1 h 497"/>
                    <a:gd name="T60" fmla="*/ 15 w 510"/>
                    <a:gd name="T61" fmla="*/ 1 h 497"/>
                    <a:gd name="T62" fmla="*/ 17 w 510"/>
                    <a:gd name="T63" fmla="*/ 1 h 497"/>
                    <a:gd name="T64" fmla="*/ 18 w 510"/>
                    <a:gd name="T65" fmla="*/ 1 h 497"/>
                    <a:gd name="T66" fmla="*/ 19 w 510"/>
                    <a:gd name="T67" fmla="*/ 1 h 49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510"/>
                    <a:gd name="T103" fmla="*/ 0 h 497"/>
                    <a:gd name="T104" fmla="*/ 510 w 510"/>
                    <a:gd name="T105" fmla="*/ 497 h 49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510" h="497">
                      <a:moveTo>
                        <a:pt x="39" y="497"/>
                      </a:moveTo>
                      <a:lnTo>
                        <a:pt x="510" y="497"/>
                      </a:lnTo>
                      <a:lnTo>
                        <a:pt x="504" y="429"/>
                      </a:lnTo>
                      <a:lnTo>
                        <a:pt x="494" y="362"/>
                      </a:lnTo>
                      <a:lnTo>
                        <a:pt x="480" y="298"/>
                      </a:lnTo>
                      <a:lnTo>
                        <a:pt x="462" y="234"/>
                      </a:lnTo>
                      <a:lnTo>
                        <a:pt x="441" y="172"/>
                      </a:lnTo>
                      <a:lnTo>
                        <a:pt x="417" y="113"/>
                      </a:lnTo>
                      <a:lnTo>
                        <a:pt x="388" y="55"/>
                      </a:lnTo>
                      <a:lnTo>
                        <a:pt x="357" y="0"/>
                      </a:lnTo>
                      <a:lnTo>
                        <a:pt x="336" y="5"/>
                      </a:lnTo>
                      <a:lnTo>
                        <a:pt x="314" y="11"/>
                      </a:lnTo>
                      <a:lnTo>
                        <a:pt x="294" y="16"/>
                      </a:lnTo>
                      <a:lnTo>
                        <a:pt x="272" y="21"/>
                      </a:lnTo>
                      <a:lnTo>
                        <a:pt x="250" y="26"/>
                      </a:lnTo>
                      <a:lnTo>
                        <a:pt x="227" y="31"/>
                      </a:lnTo>
                      <a:lnTo>
                        <a:pt x="205" y="34"/>
                      </a:lnTo>
                      <a:lnTo>
                        <a:pt x="183" y="39"/>
                      </a:lnTo>
                      <a:lnTo>
                        <a:pt x="161" y="43"/>
                      </a:lnTo>
                      <a:lnTo>
                        <a:pt x="138" y="47"/>
                      </a:lnTo>
                      <a:lnTo>
                        <a:pt x="115" y="50"/>
                      </a:lnTo>
                      <a:lnTo>
                        <a:pt x="93" y="54"/>
                      </a:lnTo>
                      <a:lnTo>
                        <a:pt x="70" y="58"/>
                      </a:lnTo>
                      <a:lnTo>
                        <a:pt x="47" y="62"/>
                      </a:lnTo>
                      <a:lnTo>
                        <a:pt x="23" y="65"/>
                      </a:lnTo>
                      <a:lnTo>
                        <a:pt x="0" y="68"/>
                      </a:lnTo>
                      <a:lnTo>
                        <a:pt x="7" y="119"/>
                      </a:lnTo>
                      <a:lnTo>
                        <a:pt x="15" y="172"/>
                      </a:lnTo>
                      <a:lnTo>
                        <a:pt x="22" y="225"/>
                      </a:lnTo>
                      <a:lnTo>
                        <a:pt x="27" y="278"/>
                      </a:lnTo>
                      <a:lnTo>
                        <a:pt x="32" y="333"/>
                      </a:lnTo>
                      <a:lnTo>
                        <a:pt x="35" y="387"/>
                      </a:lnTo>
                      <a:lnTo>
                        <a:pt x="37" y="441"/>
                      </a:lnTo>
                      <a:lnTo>
                        <a:pt x="39" y="497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4" name="Freeform 25"/>
                <p:cNvSpPr>
                  <a:spLocks/>
                </p:cNvSpPr>
                <p:nvPr/>
              </p:nvSpPr>
              <p:spPr bwMode="auto">
                <a:xfrm>
                  <a:off x="3076" y="1800"/>
                  <a:ext cx="378" cy="131"/>
                </a:xfrm>
                <a:custGeom>
                  <a:avLst/>
                  <a:gdLst>
                    <a:gd name="T0" fmla="*/ 200 w 429"/>
                    <a:gd name="T1" fmla="*/ 1 h 364"/>
                    <a:gd name="T2" fmla="*/ 191 w 429"/>
                    <a:gd name="T3" fmla="*/ 1 h 364"/>
                    <a:gd name="T4" fmla="*/ 180 w 429"/>
                    <a:gd name="T5" fmla="*/ 0 h 364"/>
                    <a:gd name="T6" fmla="*/ 170 w 429"/>
                    <a:gd name="T7" fmla="*/ 0 h 364"/>
                    <a:gd name="T8" fmla="*/ 159 w 429"/>
                    <a:gd name="T9" fmla="*/ 0 h 364"/>
                    <a:gd name="T10" fmla="*/ 147 w 429"/>
                    <a:gd name="T11" fmla="*/ 0 h 364"/>
                    <a:gd name="T12" fmla="*/ 134 w 429"/>
                    <a:gd name="T13" fmla="*/ 0 h 364"/>
                    <a:gd name="T14" fmla="*/ 122 w 429"/>
                    <a:gd name="T15" fmla="*/ 0 h 364"/>
                    <a:gd name="T16" fmla="*/ 108 w 429"/>
                    <a:gd name="T17" fmla="*/ 0 h 364"/>
                    <a:gd name="T18" fmla="*/ 96 w 429"/>
                    <a:gd name="T19" fmla="*/ 0 h 364"/>
                    <a:gd name="T20" fmla="*/ 83 w 429"/>
                    <a:gd name="T21" fmla="*/ 0 h 364"/>
                    <a:gd name="T22" fmla="*/ 69 w 429"/>
                    <a:gd name="T23" fmla="*/ 0 h 364"/>
                    <a:gd name="T24" fmla="*/ 56 w 429"/>
                    <a:gd name="T25" fmla="*/ 0 h 364"/>
                    <a:gd name="T26" fmla="*/ 42 w 429"/>
                    <a:gd name="T27" fmla="*/ 0 h 364"/>
                    <a:gd name="T28" fmla="*/ 29 w 429"/>
                    <a:gd name="T29" fmla="*/ 0 h 364"/>
                    <a:gd name="T30" fmla="*/ 14 w 429"/>
                    <a:gd name="T31" fmla="*/ 0 h 364"/>
                    <a:gd name="T32" fmla="*/ 0 w 429"/>
                    <a:gd name="T33" fmla="*/ 0 h 364"/>
                    <a:gd name="T34" fmla="*/ 9 w 429"/>
                    <a:gd name="T35" fmla="*/ 0 h 364"/>
                    <a:gd name="T36" fmla="*/ 17 w 429"/>
                    <a:gd name="T37" fmla="*/ 0 h 364"/>
                    <a:gd name="T38" fmla="*/ 26 w 429"/>
                    <a:gd name="T39" fmla="*/ 0 h 364"/>
                    <a:gd name="T40" fmla="*/ 33 w 429"/>
                    <a:gd name="T41" fmla="*/ 0 h 364"/>
                    <a:gd name="T42" fmla="*/ 42 w 429"/>
                    <a:gd name="T43" fmla="*/ 0 h 364"/>
                    <a:gd name="T44" fmla="*/ 49 w 429"/>
                    <a:gd name="T45" fmla="*/ 0 h 364"/>
                    <a:gd name="T46" fmla="*/ 56 w 429"/>
                    <a:gd name="T47" fmla="*/ 1 h 364"/>
                    <a:gd name="T48" fmla="*/ 61 w 429"/>
                    <a:gd name="T49" fmla="*/ 1 h 364"/>
                    <a:gd name="T50" fmla="*/ 70 w 429"/>
                    <a:gd name="T51" fmla="*/ 1 h 364"/>
                    <a:gd name="T52" fmla="*/ 79 w 429"/>
                    <a:gd name="T53" fmla="*/ 1 h 364"/>
                    <a:gd name="T54" fmla="*/ 89 w 429"/>
                    <a:gd name="T55" fmla="*/ 1 h 364"/>
                    <a:gd name="T56" fmla="*/ 97 w 429"/>
                    <a:gd name="T57" fmla="*/ 1 h 364"/>
                    <a:gd name="T58" fmla="*/ 107 w 429"/>
                    <a:gd name="T59" fmla="*/ 1 h 364"/>
                    <a:gd name="T60" fmla="*/ 115 w 429"/>
                    <a:gd name="T61" fmla="*/ 1 h 364"/>
                    <a:gd name="T62" fmla="*/ 123 w 429"/>
                    <a:gd name="T63" fmla="*/ 1 h 364"/>
                    <a:gd name="T64" fmla="*/ 133 w 429"/>
                    <a:gd name="T65" fmla="*/ 1 h 364"/>
                    <a:gd name="T66" fmla="*/ 141 w 429"/>
                    <a:gd name="T67" fmla="*/ 1 h 364"/>
                    <a:gd name="T68" fmla="*/ 151 w 429"/>
                    <a:gd name="T69" fmla="*/ 1 h 364"/>
                    <a:gd name="T70" fmla="*/ 159 w 429"/>
                    <a:gd name="T71" fmla="*/ 1 h 364"/>
                    <a:gd name="T72" fmla="*/ 167 w 429"/>
                    <a:gd name="T73" fmla="*/ 1 h 364"/>
                    <a:gd name="T74" fmla="*/ 175 w 429"/>
                    <a:gd name="T75" fmla="*/ 1 h 364"/>
                    <a:gd name="T76" fmla="*/ 185 w 429"/>
                    <a:gd name="T77" fmla="*/ 1 h 364"/>
                    <a:gd name="T78" fmla="*/ 193 w 429"/>
                    <a:gd name="T79" fmla="*/ 1 h 364"/>
                    <a:gd name="T80" fmla="*/ 200 w 429"/>
                    <a:gd name="T81" fmla="*/ 1 h 36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429"/>
                    <a:gd name="T124" fmla="*/ 0 h 364"/>
                    <a:gd name="T125" fmla="*/ 429 w 429"/>
                    <a:gd name="T126" fmla="*/ 364 h 364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429" h="364">
                      <a:moveTo>
                        <a:pt x="429" y="312"/>
                      </a:moveTo>
                      <a:lnTo>
                        <a:pt x="409" y="286"/>
                      </a:lnTo>
                      <a:lnTo>
                        <a:pt x="385" y="262"/>
                      </a:lnTo>
                      <a:lnTo>
                        <a:pt x="362" y="237"/>
                      </a:lnTo>
                      <a:lnTo>
                        <a:pt x="338" y="214"/>
                      </a:lnTo>
                      <a:lnTo>
                        <a:pt x="313" y="190"/>
                      </a:lnTo>
                      <a:lnTo>
                        <a:pt x="287" y="168"/>
                      </a:lnTo>
                      <a:lnTo>
                        <a:pt x="261" y="146"/>
                      </a:lnTo>
                      <a:lnTo>
                        <a:pt x="233" y="125"/>
                      </a:lnTo>
                      <a:lnTo>
                        <a:pt x="206" y="106"/>
                      </a:lnTo>
                      <a:lnTo>
                        <a:pt x="177" y="86"/>
                      </a:lnTo>
                      <a:lnTo>
                        <a:pt x="149" y="69"/>
                      </a:lnTo>
                      <a:lnTo>
                        <a:pt x="120" y="52"/>
                      </a:lnTo>
                      <a:lnTo>
                        <a:pt x="90" y="37"/>
                      </a:lnTo>
                      <a:lnTo>
                        <a:pt x="61" y="23"/>
                      </a:lnTo>
                      <a:lnTo>
                        <a:pt x="30" y="11"/>
                      </a:lnTo>
                      <a:lnTo>
                        <a:pt x="0" y="0"/>
                      </a:lnTo>
                      <a:lnTo>
                        <a:pt x="19" y="37"/>
                      </a:lnTo>
                      <a:lnTo>
                        <a:pt x="36" y="77"/>
                      </a:lnTo>
                      <a:lnTo>
                        <a:pt x="55" y="122"/>
                      </a:lnTo>
                      <a:lnTo>
                        <a:pt x="73" y="168"/>
                      </a:lnTo>
                      <a:lnTo>
                        <a:pt x="89" y="216"/>
                      </a:lnTo>
                      <a:lnTo>
                        <a:pt x="105" y="265"/>
                      </a:lnTo>
                      <a:lnTo>
                        <a:pt x="119" y="315"/>
                      </a:lnTo>
                      <a:lnTo>
                        <a:pt x="131" y="364"/>
                      </a:lnTo>
                      <a:lnTo>
                        <a:pt x="151" y="361"/>
                      </a:lnTo>
                      <a:lnTo>
                        <a:pt x="170" y="359"/>
                      </a:lnTo>
                      <a:lnTo>
                        <a:pt x="189" y="356"/>
                      </a:lnTo>
                      <a:lnTo>
                        <a:pt x="208" y="354"/>
                      </a:lnTo>
                      <a:lnTo>
                        <a:pt x="228" y="350"/>
                      </a:lnTo>
                      <a:lnTo>
                        <a:pt x="247" y="348"/>
                      </a:lnTo>
                      <a:lnTo>
                        <a:pt x="265" y="345"/>
                      </a:lnTo>
                      <a:lnTo>
                        <a:pt x="284" y="342"/>
                      </a:lnTo>
                      <a:lnTo>
                        <a:pt x="303" y="338"/>
                      </a:lnTo>
                      <a:lnTo>
                        <a:pt x="322" y="335"/>
                      </a:lnTo>
                      <a:lnTo>
                        <a:pt x="339" y="332"/>
                      </a:lnTo>
                      <a:lnTo>
                        <a:pt x="358" y="328"/>
                      </a:lnTo>
                      <a:lnTo>
                        <a:pt x="375" y="324"/>
                      </a:lnTo>
                      <a:lnTo>
                        <a:pt x="394" y="321"/>
                      </a:lnTo>
                      <a:lnTo>
                        <a:pt x="412" y="316"/>
                      </a:lnTo>
                      <a:lnTo>
                        <a:pt x="429" y="312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5" name="Freeform 26"/>
                <p:cNvSpPr>
                  <a:spLocks/>
                </p:cNvSpPr>
                <p:nvPr/>
              </p:nvSpPr>
              <p:spPr bwMode="auto">
                <a:xfrm>
                  <a:off x="3069" y="2389"/>
                  <a:ext cx="388" cy="135"/>
                </a:xfrm>
                <a:custGeom>
                  <a:avLst/>
                  <a:gdLst>
                    <a:gd name="T0" fmla="*/ 0 w 441"/>
                    <a:gd name="T1" fmla="*/ 1 h 376"/>
                    <a:gd name="T2" fmla="*/ 14 w 441"/>
                    <a:gd name="T3" fmla="*/ 1 h 376"/>
                    <a:gd name="T4" fmla="*/ 29 w 441"/>
                    <a:gd name="T5" fmla="*/ 1 h 376"/>
                    <a:gd name="T6" fmla="*/ 42 w 441"/>
                    <a:gd name="T7" fmla="*/ 1 h 376"/>
                    <a:gd name="T8" fmla="*/ 56 w 441"/>
                    <a:gd name="T9" fmla="*/ 1 h 376"/>
                    <a:gd name="T10" fmla="*/ 71 w 441"/>
                    <a:gd name="T11" fmla="*/ 1 h 376"/>
                    <a:gd name="T12" fmla="*/ 84 w 441"/>
                    <a:gd name="T13" fmla="*/ 1 h 376"/>
                    <a:gd name="T14" fmla="*/ 99 w 441"/>
                    <a:gd name="T15" fmla="*/ 0 h 376"/>
                    <a:gd name="T16" fmla="*/ 111 w 441"/>
                    <a:gd name="T17" fmla="*/ 0 h 376"/>
                    <a:gd name="T18" fmla="*/ 125 w 441"/>
                    <a:gd name="T19" fmla="*/ 0 h 376"/>
                    <a:gd name="T20" fmla="*/ 137 w 441"/>
                    <a:gd name="T21" fmla="*/ 0 h 376"/>
                    <a:gd name="T22" fmla="*/ 150 w 441"/>
                    <a:gd name="T23" fmla="*/ 0 h 376"/>
                    <a:gd name="T24" fmla="*/ 162 w 441"/>
                    <a:gd name="T25" fmla="*/ 0 h 376"/>
                    <a:gd name="T26" fmla="*/ 172 w 441"/>
                    <a:gd name="T27" fmla="*/ 0 h 376"/>
                    <a:gd name="T28" fmla="*/ 184 w 441"/>
                    <a:gd name="T29" fmla="*/ 0 h 376"/>
                    <a:gd name="T30" fmla="*/ 195 w 441"/>
                    <a:gd name="T31" fmla="*/ 0 h 376"/>
                    <a:gd name="T32" fmla="*/ 204 w 441"/>
                    <a:gd name="T33" fmla="*/ 0 h 376"/>
                    <a:gd name="T34" fmla="*/ 196 w 441"/>
                    <a:gd name="T35" fmla="*/ 0 h 376"/>
                    <a:gd name="T36" fmla="*/ 188 w 441"/>
                    <a:gd name="T37" fmla="*/ 0 h 376"/>
                    <a:gd name="T38" fmla="*/ 179 w 441"/>
                    <a:gd name="T39" fmla="*/ 0 h 376"/>
                    <a:gd name="T40" fmla="*/ 172 w 441"/>
                    <a:gd name="T41" fmla="*/ 0 h 376"/>
                    <a:gd name="T42" fmla="*/ 163 w 441"/>
                    <a:gd name="T43" fmla="*/ 0 h 376"/>
                    <a:gd name="T44" fmla="*/ 154 w 441"/>
                    <a:gd name="T45" fmla="*/ 0 h 376"/>
                    <a:gd name="T46" fmla="*/ 145 w 441"/>
                    <a:gd name="T47" fmla="*/ 0 h 376"/>
                    <a:gd name="T48" fmla="*/ 137 w 441"/>
                    <a:gd name="T49" fmla="*/ 0 h 376"/>
                    <a:gd name="T50" fmla="*/ 128 w 441"/>
                    <a:gd name="T51" fmla="*/ 0 h 376"/>
                    <a:gd name="T52" fmla="*/ 119 w 441"/>
                    <a:gd name="T53" fmla="*/ 0 h 376"/>
                    <a:gd name="T54" fmla="*/ 111 w 441"/>
                    <a:gd name="T55" fmla="*/ 0 h 376"/>
                    <a:gd name="T56" fmla="*/ 101 w 441"/>
                    <a:gd name="T57" fmla="*/ 0 h 376"/>
                    <a:gd name="T58" fmla="*/ 93 w 441"/>
                    <a:gd name="T59" fmla="*/ 0 h 376"/>
                    <a:gd name="T60" fmla="*/ 83 w 441"/>
                    <a:gd name="T61" fmla="*/ 0 h 376"/>
                    <a:gd name="T62" fmla="*/ 75 w 441"/>
                    <a:gd name="T63" fmla="*/ 0 h 376"/>
                    <a:gd name="T64" fmla="*/ 65 w 441"/>
                    <a:gd name="T65" fmla="*/ 0 h 376"/>
                    <a:gd name="T66" fmla="*/ 60 w 441"/>
                    <a:gd name="T67" fmla="*/ 0 h 376"/>
                    <a:gd name="T68" fmla="*/ 53 w 441"/>
                    <a:gd name="T69" fmla="*/ 0 h 376"/>
                    <a:gd name="T70" fmla="*/ 44 w 441"/>
                    <a:gd name="T71" fmla="*/ 0 h 376"/>
                    <a:gd name="T72" fmla="*/ 37 w 441"/>
                    <a:gd name="T73" fmla="*/ 0 h 376"/>
                    <a:gd name="T74" fmla="*/ 27 w 441"/>
                    <a:gd name="T75" fmla="*/ 0 h 376"/>
                    <a:gd name="T76" fmla="*/ 18 w 441"/>
                    <a:gd name="T77" fmla="*/ 1 h 376"/>
                    <a:gd name="T78" fmla="*/ 9 w 441"/>
                    <a:gd name="T79" fmla="*/ 1 h 376"/>
                    <a:gd name="T80" fmla="*/ 0 w 441"/>
                    <a:gd name="T81" fmla="*/ 1 h 37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441"/>
                    <a:gd name="T124" fmla="*/ 0 h 376"/>
                    <a:gd name="T125" fmla="*/ 441 w 441"/>
                    <a:gd name="T126" fmla="*/ 376 h 37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441" h="376">
                      <a:moveTo>
                        <a:pt x="0" y="376"/>
                      </a:moveTo>
                      <a:lnTo>
                        <a:pt x="31" y="365"/>
                      </a:lnTo>
                      <a:lnTo>
                        <a:pt x="61" y="352"/>
                      </a:lnTo>
                      <a:lnTo>
                        <a:pt x="92" y="338"/>
                      </a:lnTo>
                      <a:lnTo>
                        <a:pt x="122" y="322"/>
                      </a:lnTo>
                      <a:lnTo>
                        <a:pt x="152" y="305"/>
                      </a:lnTo>
                      <a:lnTo>
                        <a:pt x="182" y="286"/>
                      </a:lnTo>
                      <a:lnTo>
                        <a:pt x="211" y="266"/>
                      </a:lnTo>
                      <a:lnTo>
                        <a:pt x="239" y="246"/>
                      </a:lnTo>
                      <a:lnTo>
                        <a:pt x="268" y="223"/>
                      </a:lnTo>
                      <a:lnTo>
                        <a:pt x="296" y="200"/>
                      </a:lnTo>
                      <a:lnTo>
                        <a:pt x="322" y="177"/>
                      </a:lnTo>
                      <a:lnTo>
                        <a:pt x="348" y="153"/>
                      </a:lnTo>
                      <a:lnTo>
                        <a:pt x="373" y="129"/>
                      </a:lnTo>
                      <a:lnTo>
                        <a:pt x="397" y="103"/>
                      </a:lnTo>
                      <a:lnTo>
                        <a:pt x="419" y="78"/>
                      </a:lnTo>
                      <a:lnTo>
                        <a:pt x="441" y="52"/>
                      </a:lnTo>
                      <a:lnTo>
                        <a:pt x="423" y="49"/>
                      </a:lnTo>
                      <a:lnTo>
                        <a:pt x="406" y="44"/>
                      </a:lnTo>
                      <a:lnTo>
                        <a:pt x="387" y="40"/>
                      </a:lnTo>
                      <a:lnTo>
                        <a:pt x="369" y="37"/>
                      </a:lnTo>
                      <a:lnTo>
                        <a:pt x="351" y="33"/>
                      </a:lnTo>
                      <a:lnTo>
                        <a:pt x="332" y="29"/>
                      </a:lnTo>
                      <a:lnTo>
                        <a:pt x="313" y="27"/>
                      </a:lnTo>
                      <a:lnTo>
                        <a:pt x="294" y="23"/>
                      </a:lnTo>
                      <a:lnTo>
                        <a:pt x="276" y="19"/>
                      </a:lnTo>
                      <a:lnTo>
                        <a:pt x="257" y="17"/>
                      </a:lnTo>
                      <a:lnTo>
                        <a:pt x="238" y="13"/>
                      </a:lnTo>
                      <a:lnTo>
                        <a:pt x="218" y="11"/>
                      </a:lnTo>
                      <a:lnTo>
                        <a:pt x="200" y="8"/>
                      </a:lnTo>
                      <a:lnTo>
                        <a:pt x="180" y="5"/>
                      </a:lnTo>
                      <a:lnTo>
                        <a:pt x="161" y="2"/>
                      </a:lnTo>
                      <a:lnTo>
                        <a:pt x="141" y="0"/>
                      </a:lnTo>
                      <a:lnTo>
                        <a:pt x="129" y="50"/>
                      </a:lnTo>
                      <a:lnTo>
                        <a:pt x="114" y="100"/>
                      </a:lnTo>
                      <a:lnTo>
                        <a:pt x="96" y="152"/>
                      </a:lnTo>
                      <a:lnTo>
                        <a:pt x="78" y="201"/>
                      </a:lnTo>
                      <a:lnTo>
                        <a:pt x="59" y="250"/>
                      </a:lnTo>
                      <a:lnTo>
                        <a:pt x="39" y="296"/>
                      </a:lnTo>
                      <a:lnTo>
                        <a:pt x="19" y="338"/>
                      </a:lnTo>
                      <a:lnTo>
                        <a:pt x="0" y="376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6" name="Freeform 27"/>
                <p:cNvSpPr>
                  <a:spLocks/>
                </p:cNvSpPr>
                <p:nvPr/>
              </p:nvSpPr>
              <p:spPr bwMode="auto">
                <a:xfrm>
                  <a:off x="3217" y="2186"/>
                  <a:ext cx="449" cy="178"/>
                </a:xfrm>
                <a:custGeom>
                  <a:avLst/>
                  <a:gdLst>
                    <a:gd name="T0" fmla="*/ 18 w 508"/>
                    <a:gd name="T1" fmla="*/ 0 h 497"/>
                    <a:gd name="T2" fmla="*/ 17 w 508"/>
                    <a:gd name="T3" fmla="*/ 0 h 497"/>
                    <a:gd name="T4" fmla="*/ 16 w 508"/>
                    <a:gd name="T5" fmla="*/ 0 h 497"/>
                    <a:gd name="T6" fmla="*/ 15 w 508"/>
                    <a:gd name="T7" fmla="*/ 0 h 497"/>
                    <a:gd name="T8" fmla="*/ 11 w 508"/>
                    <a:gd name="T9" fmla="*/ 0 h 497"/>
                    <a:gd name="T10" fmla="*/ 10 w 508"/>
                    <a:gd name="T11" fmla="*/ 1 h 497"/>
                    <a:gd name="T12" fmla="*/ 7 w 508"/>
                    <a:gd name="T13" fmla="*/ 1 h 497"/>
                    <a:gd name="T14" fmla="*/ 4 w 508"/>
                    <a:gd name="T15" fmla="*/ 1 h 497"/>
                    <a:gd name="T16" fmla="*/ 0 w 508"/>
                    <a:gd name="T17" fmla="*/ 1 h 497"/>
                    <a:gd name="T18" fmla="*/ 11 w 508"/>
                    <a:gd name="T19" fmla="*/ 1 h 497"/>
                    <a:gd name="T20" fmla="*/ 23 w 508"/>
                    <a:gd name="T21" fmla="*/ 1 h 497"/>
                    <a:gd name="T22" fmla="*/ 34 w 508"/>
                    <a:gd name="T23" fmla="*/ 1 h 497"/>
                    <a:gd name="T24" fmla="*/ 44 w 508"/>
                    <a:gd name="T25" fmla="*/ 1 h 497"/>
                    <a:gd name="T26" fmla="*/ 56 w 508"/>
                    <a:gd name="T27" fmla="*/ 1 h 497"/>
                    <a:gd name="T28" fmla="*/ 66 w 508"/>
                    <a:gd name="T29" fmla="*/ 1 h 497"/>
                    <a:gd name="T30" fmla="*/ 77 w 508"/>
                    <a:gd name="T31" fmla="*/ 1 h 497"/>
                    <a:gd name="T32" fmla="*/ 88 w 508"/>
                    <a:gd name="T33" fmla="*/ 1 h 497"/>
                    <a:gd name="T34" fmla="*/ 98 w 508"/>
                    <a:gd name="T35" fmla="*/ 1 h 497"/>
                    <a:gd name="T36" fmla="*/ 110 w 508"/>
                    <a:gd name="T37" fmla="*/ 1 h 497"/>
                    <a:gd name="T38" fmla="*/ 119 w 508"/>
                    <a:gd name="T39" fmla="*/ 1 h 497"/>
                    <a:gd name="T40" fmla="*/ 130 w 508"/>
                    <a:gd name="T41" fmla="*/ 1 h 497"/>
                    <a:gd name="T42" fmla="*/ 141 w 508"/>
                    <a:gd name="T43" fmla="*/ 1 h 497"/>
                    <a:gd name="T44" fmla="*/ 151 w 508"/>
                    <a:gd name="T45" fmla="*/ 1 h 497"/>
                    <a:gd name="T46" fmla="*/ 161 w 508"/>
                    <a:gd name="T47" fmla="*/ 1 h 497"/>
                    <a:gd name="T48" fmla="*/ 171 w 508"/>
                    <a:gd name="T49" fmla="*/ 1 h 497"/>
                    <a:gd name="T50" fmla="*/ 186 w 508"/>
                    <a:gd name="T51" fmla="*/ 1 h 497"/>
                    <a:gd name="T52" fmla="*/ 199 w 508"/>
                    <a:gd name="T53" fmla="*/ 1 h 497"/>
                    <a:gd name="T54" fmla="*/ 211 w 508"/>
                    <a:gd name="T55" fmla="*/ 1 h 497"/>
                    <a:gd name="T56" fmla="*/ 220 w 508"/>
                    <a:gd name="T57" fmla="*/ 0 h 497"/>
                    <a:gd name="T58" fmla="*/ 229 w 508"/>
                    <a:gd name="T59" fmla="*/ 0 h 497"/>
                    <a:gd name="T60" fmla="*/ 235 w 508"/>
                    <a:gd name="T61" fmla="*/ 0 h 497"/>
                    <a:gd name="T62" fmla="*/ 239 w 508"/>
                    <a:gd name="T63" fmla="*/ 0 h 497"/>
                    <a:gd name="T64" fmla="*/ 242 w 508"/>
                    <a:gd name="T65" fmla="*/ 0 h 497"/>
                    <a:gd name="T66" fmla="*/ 18 w 508"/>
                    <a:gd name="T67" fmla="*/ 0 h 49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508"/>
                    <a:gd name="T103" fmla="*/ 0 h 497"/>
                    <a:gd name="T104" fmla="*/ 508 w 508"/>
                    <a:gd name="T105" fmla="*/ 497 h 49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508" h="497">
                      <a:moveTo>
                        <a:pt x="37" y="0"/>
                      </a:moveTo>
                      <a:lnTo>
                        <a:pt x="35" y="54"/>
                      </a:lnTo>
                      <a:lnTo>
                        <a:pt x="33" y="109"/>
                      </a:lnTo>
                      <a:lnTo>
                        <a:pt x="30" y="163"/>
                      </a:lnTo>
                      <a:lnTo>
                        <a:pt x="25" y="217"/>
                      </a:lnTo>
                      <a:lnTo>
                        <a:pt x="21" y="270"/>
                      </a:lnTo>
                      <a:lnTo>
                        <a:pt x="14" y="323"/>
                      </a:lnTo>
                      <a:lnTo>
                        <a:pt x="7" y="376"/>
                      </a:lnTo>
                      <a:lnTo>
                        <a:pt x="0" y="428"/>
                      </a:lnTo>
                      <a:lnTo>
                        <a:pt x="23" y="431"/>
                      </a:lnTo>
                      <a:lnTo>
                        <a:pt x="47" y="434"/>
                      </a:lnTo>
                      <a:lnTo>
                        <a:pt x="70" y="438"/>
                      </a:lnTo>
                      <a:lnTo>
                        <a:pt x="93" y="441"/>
                      </a:lnTo>
                      <a:lnTo>
                        <a:pt x="116" y="445"/>
                      </a:lnTo>
                      <a:lnTo>
                        <a:pt x="139" y="449"/>
                      </a:lnTo>
                      <a:lnTo>
                        <a:pt x="162" y="452"/>
                      </a:lnTo>
                      <a:lnTo>
                        <a:pt x="185" y="457"/>
                      </a:lnTo>
                      <a:lnTo>
                        <a:pt x="207" y="461"/>
                      </a:lnTo>
                      <a:lnTo>
                        <a:pt x="229" y="466"/>
                      </a:lnTo>
                      <a:lnTo>
                        <a:pt x="251" y="471"/>
                      </a:lnTo>
                      <a:lnTo>
                        <a:pt x="273" y="476"/>
                      </a:lnTo>
                      <a:lnTo>
                        <a:pt x="295" y="481"/>
                      </a:lnTo>
                      <a:lnTo>
                        <a:pt x="316" y="485"/>
                      </a:lnTo>
                      <a:lnTo>
                        <a:pt x="338" y="492"/>
                      </a:lnTo>
                      <a:lnTo>
                        <a:pt x="359" y="497"/>
                      </a:lnTo>
                      <a:lnTo>
                        <a:pt x="390" y="441"/>
                      </a:lnTo>
                      <a:lnTo>
                        <a:pt x="417" y="383"/>
                      </a:lnTo>
                      <a:lnTo>
                        <a:pt x="441" y="324"/>
                      </a:lnTo>
                      <a:lnTo>
                        <a:pt x="462" y="263"/>
                      </a:lnTo>
                      <a:lnTo>
                        <a:pt x="479" y="199"/>
                      </a:lnTo>
                      <a:lnTo>
                        <a:pt x="493" y="135"/>
                      </a:lnTo>
                      <a:lnTo>
                        <a:pt x="502" y="68"/>
                      </a:lnTo>
                      <a:lnTo>
                        <a:pt x="508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BBB01F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27" name="Freeform 28"/>
                <p:cNvSpPr>
                  <a:spLocks/>
                </p:cNvSpPr>
                <p:nvPr/>
              </p:nvSpPr>
              <p:spPr bwMode="auto">
                <a:xfrm rot="418631">
                  <a:off x="2371" y="2544"/>
                  <a:ext cx="1171" cy="158"/>
                </a:xfrm>
                <a:custGeom>
                  <a:avLst/>
                  <a:gdLst>
                    <a:gd name="T0" fmla="*/ 0 w 2835"/>
                    <a:gd name="T1" fmla="*/ 0 h 703"/>
                    <a:gd name="T2" fmla="*/ 2 w 2835"/>
                    <a:gd name="T3" fmla="*/ 0 h 703"/>
                    <a:gd name="T4" fmla="*/ 5 w 2835"/>
                    <a:gd name="T5" fmla="*/ 0 h 703"/>
                    <a:gd name="T6" fmla="*/ 7 w 2835"/>
                    <a:gd name="T7" fmla="*/ 0 h 703"/>
                    <a:gd name="T8" fmla="*/ 10 w 2835"/>
                    <a:gd name="T9" fmla="*/ 0 h 703"/>
                    <a:gd name="T10" fmla="*/ 12 w 2835"/>
                    <a:gd name="T11" fmla="*/ 0 h 703"/>
                    <a:gd name="T12" fmla="*/ 14 w 2835"/>
                    <a:gd name="T13" fmla="*/ 0 h 703"/>
                    <a:gd name="T14" fmla="*/ 14 w 2835"/>
                    <a:gd name="T15" fmla="*/ 0 h 703"/>
                    <a:gd name="T16" fmla="*/ 12 w 2835"/>
                    <a:gd name="T17" fmla="*/ 0 h 703"/>
                    <a:gd name="T18" fmla="*/ 9 w 2835"/>
                    <a:gd name="T19" fmla="*/ 0 h 703"/>
                    <a:gd name="T20" fmla="*/ 6 w 2835"/>
                    <a:gd name="T21" fmla="*/ 0 h 703"/>
                    <a:gd name="T22" fmla="*/ 4 w 2835"/>
                    <a:gd name="T23" fmla="*/ 0 h 703"/>
                    <a:gd name="T24" fmla="*/ 2 w 2835"/>
                    <a:gd name="T25" fmla="*/ 0 h 703"/>
                    <a:gd name="T26" fmla="*/ 1 w 2835"/>
                    <a:gd name="T27" fmla="*/ 0 h 703"/>
                    <a:gd name="T28" fmla="*/ 0 w 2835"/>
                    <a:gd name="T29" fmla="*/ 0 h 70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835"/>
                    <a:gd name="T46" fmla="*/ 0 h 703"/>
                    <a:gd name="T47" fmla="*/ 2835 w 2835"/>
                    <a:gd name="T48" fmla="*/ 703 h 70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835" h="703">
                      <a:moveTo>
                        <a:pt x="45" y="318"/>
                      </a:moveTo>
                      <a:cubicBezTo>
                        <a:pt x="90" y="288"/>
                        <a:pt x="264" y="144"/>
                        <a:pt x="408" y="91"/>
                      </a:cubicBezTo>
                      <a:cubicBezTo>
                        <a:pt x="552" y="38"/>
                        <a:pt x="741" y="0"/>
                        <a:pt x="907" y="0"/>
                      </a:cubicBezTo>
                      <a:cubicBezTo>
                        <a:pt x="1073" y="0"/>
                        <a:pt x="1232" y="38"/>
                        <a:pt x="1406" y="91"/>
                      </a:cubicBezTo>
                      <a:cubicBezTo>
                        <a:pt x="1580" y="144"/>
                        <a:pt x="1800" y="273"/>
                        <a:pt x="1951" y="318"/>
                      </a:cubicBezTo>
                      <a:cubicBezTo>
                        <a:pt x="2102" y="363"/>
                        <a:pt x="2177" y="401"/>
                        <a:pt x="2313" y="363"/>
                      </a:cubicBezTo>
                      <a:cubicBezTo>
                        <a:pt x="2449" y="325"/>
                        <a:pt x="2699" y="114"/>
                        <a:pt x="2767" y="91"/>
                      </a:cubicBezTo>
                      <a:cubicBezTo>
                        <a:pt x="2835" y="68"/>
                        <a:pt x="2790" y="136"/>
                        <a:pt x="2722" y="227"/>
                      </a:cubicBezTo>
                      <a:cubicBezTo>
                        <a:pt x="2654" y="318"/>
                        <a:pt x="2503" y="567"/>
                        <a:pt x="2359" y="635"/>
                      </a:cubicBezTo>
                      <a:cubicBezTo>
                        <a:pt x="2215" y="703"/>
                        <a:pt x="2049" y="688"/>
                        <a:pt x="1860" y="635"/>
                      </a:cubicBezTo>
                      <a:cubicBezTo>
                        <a:pt x="1671" y="582"/>
                        <a:pt x="1406" y="386"/>
                        <a:pt x="1225" y="318"/>
                      </a:cubicBezTo>
                      <a:cubicBezTo>
                        <a:pt x="1044" y="250"/>
                        <a:pt x="915" y="242"/>
                        <a:pt x="771" y="227"/>
                      </a:cubicBezTo>
                      <a:cubicBezTo>
                        <a:pt x="627" y="212"/>
                        <a:pt x="469" y="220"/>
                        <a:pt x="363" y="227"/>
                      </a:cubicBezTo>
                      <a:cubicBezTo>
                        <a:pt x="257" y="234"/>
                        <a:pt x="189" y="249"/>
                        <a:pt x="136" y="272"/>
                      </a:cubicBezTo>
                      <a:cubicBezTo>
                        <a:pt x="83" y="295"/>
                        <a:pt x="0" y="348"/>
                        <a:pt x="45" y="318"/>
                      </a:cubicBez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sp>
            <p:nvSpPr>
              <p:cNvPr id="12" name="Freeform 29"/>
              <p:cNvSpPr>
                <a:spLocks/>
              </p:cNvSpPr>
              <p:nvPr/>
            </p:nvSpPr>
            <p:spPr bwMode="auto">
              <a:xfrm>
                <a:off x="2477" y="1526"/>
                <a:ext cx="841" cy="1028"/>
              </a:xfrm>
              <a:custGeom>
                <a:avLst/>
                <a:gdLst>
                  <a:gd name="T0" fmla="*/ 0 w 1224"/>
                  <a:gd name="T1" fmla="*/ 43 h 1678"/>
                  <a:gd name="T2" fmla="*/ 52 w 1224"/>
                  <a:gd name="T3" fmla="*/ 70 h 1678"/>
                  <a:gd name="T4" fmla="*/ 129 w 1224"/>
                  <a:gd name="T5" fmla="*/ 0 h 1678"/>
                  <a:gd name="T6" fmla="*/ 52 w 1224"/>
                  <a:gd name="T7" fmla="*/ 89 h 1678"/>
                  <a:gd name="T8" fmla="*/ 0 w 1224"/>
                  <a:gd name="T9" fmla="*/ 43 h 1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4"/>
                  <a:gd name="T16" fmla="*/ 0 h 1678"/>
                  <a:gd name="T17" fmla="*/ 1224 w 1224"/>
                  <a:gd name="T18" fmla="*/ 1678 h 16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4" h="1678">
                    <a:moveTo>
                      <a:pt x="0" y="816"/>
                    </a:moveTo>
                    <a:lnTo>
                      <a:pt x="499" y="1315"/>
                    </a:lnTo>
                    <a:lnTo>
                      <a:pt x="1224" y="0"/>
                    </a:lnTo>
                    <a:lnTo>
                      <a:pt x="499" y="1678"/>
                    </a:lnTo>
                    <a:lnTo>
                      <a:pt x="0" y="816"/>
                    </a:ln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16024" y="764704"/>
          <a:ext cx="8676456" cy="6093296"/>
        </p:xfrm>
        <a:graphic>
          <a:graphicData uri="http://schemas.openxmlformats.org/presentationml/2006/ole">
            <p:oleObj spid="_x0000_s1025" name="Slide" r:id="rId3" imgW="1846502" imgH="1384398" progId="PowerPoint.Slide.8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846"/>
            <a:ext cx="9144000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Daur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Penjaminan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Mutu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dala</a:t>
            </a:r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Akreditasi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107504" y="692696"/>
          <a:ext cx="8892480" cy="6093296"/>
        </p:xfrm>
        <a:graphic>
          <a:graphicData uri="http://schemas.openxmlformats.org/presentationml/2006/ole">
            <p:oleObj spid="_x0000_s55297" name="Slide" r:id="rId3" imgW="2192181" imgH="1516537" progId="PowerPoint.Slide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 Evaluasi Diri dlm Proses Akreditasi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2308324"/>
          </a:xfrm>
          <a:prstGeom prst="rect">
            <a:avLst/>
          </a:prstGeom>
          <a:solidFill>
            <a:srgbClr val="66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Penjaminan Mutu Internal </a:t>
            </a:r>
            <a:r>
              <a:rPr lang="id-ID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(SPMI)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381375" y="1272679"/>
            <a:ext cx="2497138" cy="1292225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ts val="3400"/>
              </a:lnSpc>
            </a:pP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Penetapan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lnSpc>
                <a:spcPts val="3400"/>
              </a:lnSpc>
            </a:pP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324225" y="4854352"/>
            <a:ext cx="2670175" cy="1292225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ts val="2600"/>
              </a:lnSpc>
            </a:pP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Pengukuran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lnSpc>
                <a:spcPts val="2600"/>
              </a:lnSpc>
            </a:pP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Pencapaian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lnSpc>
                <a:spcPts val="2600"/>
              </a:lnSpc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715000" y="3058890"/>
            <a:ext cx="2725738" cy="1182687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ts val="3400"/>
              </a:lnSpc>
            </a:pPr>
            <a:r>
              <a:rPr lang="en-US" sz="3200" b="1" dirty="0" err="1">
                <a:solidFill>
                  <a:schemeClr val="bg1"/>
                </a:solidFill>
              </a:rPr>
              <a:t>Pemenuhan</a:t>
            </a:r>
            <a:endParaRPr lang="id-ID" sz="3200" b="1" dirty="0">
              <a:solidFill>
                <a:schemeClr val="bg1"/>
              </a:solidFill>
            </a:endParaRPr>
          </a:p>
          <a:p>
            <a:pPr marL="342900" indent="-342900" algn="ctr">
              <a:lnSpc>
                <a:spcPts val="3400"/>
              </a:lnSpc>
            </a:pPr>
            <a:r>
              <a:rPr lang="en-US" sz="3200" b="1" dirty="0" err="1">
                <a:solidFill>
                  <a:schemeClr val="bg1"/>
                </a:solidFill>
              </a:rPr>
              <a:t>Standar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742950" y="3025552"/>
            <a:ext cx="2838450" cy="1292225"/>
          </a:xfrm>
          <a:prstGeom prst="roundRect">
            <a:avLst>
              <a:gd name="adj" fmla="val 50000"/>
            </a:avLst>
          </a:prstGeom>
          <a:solidFill>
            <a:srgbClr val="996600"/>
          </a:solidFill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ts val="2500"/>
              </a:lnSpc>
            </a:pP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Pengembangan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lnSpc>
                <a:spcPts val="2500"/>
              </a:lnSpc>
            </a:pP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Perbaikan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lnSpc>
                <a:spcPts val="2500"/>
              </a:lnSpc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19495891">
            <a:off x="2053133" y="1945754"/>
            <a:ext cx="1444625" cy="9372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defRPr/>
            </a:pPr>
            <a:endParaRPr lang="id-ID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3094531">
            <a:off x="5836304" y="1883526"/>
            <a:ext cx="1444625" cy="103063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defRPr/>
            </a:pPr>
            <a:endParaRPr lang="id-ID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8161248">
            <a:off x="5797328" y="4438218"/>
            <a:ext cx="1444625" cy="10015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defRPr/>
            </a:pPr>
            <a:endParaRPr lang="id-ID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13498135">
            <a:off x="2008316" y="4459219"/>
            <a:ext cx="1444625" cy="96164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defRPr/>
            </a:pPr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Tahap-Tahap Penjaminan Mutu PT</a:t>
            </a:r>
            <a:endParaRPr lang="id-ID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457200" y="836712"/>
            <a:ext cx="8229600" cy="5411688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marL="400050" marR="0" lvl="0" indent="-40005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Calibri" pitchFamily="34" charset="0"/>
              <a:cs typeface="Times New Roman" pitchFamily="18" charset="0"/>
            </a:endParaRPr>
          </a:p>
          <a:p>
            <a:pPr marL="400050" marR="0" lvl="0" indent="-40005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1.	Mengacu pada ASEAN University Network (AUN)</a:t>
            </a:r>
          </a:p>
          <a:p>
            <a:pPr marL="400050" marR="0" lvl="0" indent="-40005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2.	Makin “tinggi” skala semakin detail informasi yang dapat diakomodasi</a:t>
            </a:r>
          </a:p>
          <a:p>
            <a:pPr marL="400050" marR="0" lvl="0" indent="-40005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3.	Lebih detail informasi yang diakomodasi semakin mampu mengukur perlakuan kemajuan (=peningkatan) yang lebih detail</a:t>
            </a:r>
          </a:p>
          <a:p>
            <a:pPr marL="400050" marR="0" lvl="0" indent="-40005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4.	Mempermudah perguruan tinggi yang berpartisipasi pada jaringan AUN</a:t>
            </a:r>
          </a:p>
          <a:p>
            <a:pPr marL="400050" marR="0" lvl="0" indent="-40005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5.	Mengetahui kondisi perguruan tinggi dibandingkan dengan kondisi perguruan tinggi di ASEAN pada umumnya    </a:t>
            </a:r>
          </a:p>
          <a:p>
            <a:pPr marL="358775" marR="0" lvl="0" indent="-60960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Prinsip-Prinsip dan Manfaat EMI</a:t>
            </a:r>
            <a:endParaRPr lang="id-ID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09329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Sumber:  Renny Yunus,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KaBid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Penjaminan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Mutu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Pendidikan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Menen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gah dan PT, BPSDMPK-PMP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385192" y="886544"/>
            <a:ext cx="8435280" cy="56388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7 	Sangat baik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(excellent)</a:t>
            </a:r>
          </a:p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6	Merupakan contoh pelaksanaan yang baik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(example of good practice) </a:t>
            </a:r>
          </a:p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5	Lebih dari mencukupi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(better than adequate) </a:t>
            </a:r>
          </a:p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4	Mencukupi sesuai yang diharapkan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(adequate as expected) 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ea typeface="Calibri" pitchFamily="34" charset="0"/>
              <a:cs typeface="Times New Roman" pitchFamily="18" charset="0"/>
            </a:endParaRPr>
          </a:p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3	Kurang mencukupi, perbaikan minor akan menjadikan butir kualitas ini mencukupi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(inadequate, but minor improvements will make it adequate) </a:t>
            </a:r>
          </a:p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2	Tidak mencukupi, perlu perbaikan besar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(inadequate, improvements necessary) 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ea typeface="Calibri" pitchFamily="34" charset="0"/>
              <a:cs typeface="Times New Roman" pitchFamily="18" charset="0"/>
            </a:endParaRPr>
          </a:p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1	Sama sekali tidak mencukupi, perbaikan harus segera dilakukan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(absolutely inadequate; immediate improvements must be made) 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ea typeface="Calibri" pitchFamily="34" charset="0"/>
              <a:cs typeface="Times New Roman" pitchFamily="18" charset="0"/>
            </a:endParaRPr>
          </a:p>
          <a:p>
            <a:pPr marL="400050" marR="0" lvl="0" indent="-400050" algn="l" defTabSz="914400" rtl="0" eaLnBrk="1" fontAlgn="auto" latinLnBrk="0" hangingPunct="1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  <a:p>
            <a:pPr marL="358775" marR="0" lvl="0" indent="-60960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Peringkat Hasil EMI</a:t>
            </a:r>
            <a:endParaRPr lang="id-ID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09329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Sumber:  Renny Yunus,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KaBid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Penjaminan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Mutu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Pendidikan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Menen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gah dan PT, BPSDMPK-PMP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2579420"/>
            <a:ext cx="9144000" cy="1569660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Penjaminan Mutu Eksternal (Akreditasi)</a:t>
            </a:r>
            <a:endParaRPr lang="id-ID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17</a:t>
            </a:fld>
            <a:endParaRPr lang="id-ID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2843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1920" y="620688"/>
            <a:ext cx="1296144" cy="6480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3635896" y="1383159"/>
            <a:ext cx="1728192" cy="4257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</a:rPr>
              <a:t>BAN-PT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59832" y="1916832"/>
            <a:ext cx="302433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059832" y="1916832"/>
            <a:ext cx="2952328" cy="425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 AIPT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2564904"/>
            <a:ext cx="30963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3275856" y="2636912"/>
            <a:ext cx="266429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Asesemen AIPT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59832" y="3573016"/>
            <a:ext cx="3096344" cy="864096"/>
          </a:xfrm>
          <a:prstGeom prst="ellipse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3275856" y="3645024"/>
            <a:ext cx="266429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dan Peringkat Akreditasi</a:t>
            </a:r>
            <a:endParaRPr lang="id-ID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59832" y="4581128"/>
            <a:ext cx="30963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3275856" y="4620037"/>
            <a:ext cx="266429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Asesemen Akreditasi Prodi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6207695"/>
            <a:ext cx="1728192" cy="4257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</a:rPr>
              <a:t>LAM/LAPS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59832" y="5589240"/>
            <a:ext cx="302433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3059832" y="5589240"/>
            <a:ext cx="295232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 Lengkap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620688"/>
            <a:ext cx="1800200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SNPT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07704" y="3645024"/>
            <a:ext cx="1008112" cy="79208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1835696" y="364502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PDPT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755576" y="3645024"/>
            <a:ext cx="1008112" cy="792088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683568" y="3645024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SPT</a:t>
            </a:r>
          </a:p>
          <a:p>
            <a:pPr algn="ctr"/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>
          <a:xfrm>
            <a:off x="6451233" y="5445224"/>
            <a:ext cx="1793175" cy="86409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6307217" y="5517232"/>
            <a:ext cx="2081207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 Standar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884368" y="1052736"/>
            <a:ext cx="0" cy="453650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740352" y="1700808"/>
            <a:ext cx="0" cy="3816424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48064" y="1052736"/>
            <a:ext cx="273630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64088" y="1700808"/>
            <a:ext cx="2376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411760" y="2996952"/>
            <a:ext cx="648072" cy="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0" idx="0"/>
          </p:cNvCxnSpPr>
          <p:nvPr/>
        </p:nvCxnSpPr>
        <p:spPr>
          <a:xfrm>
            <a:off x="2411760" y="2996952"/>
            <a:ext cx="0" cy="648072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11760" y="5085184"/>
            <a:ext cx="648072" cy="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11760" y="4437112"/>
            <a:ext cx="0" cy="648072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4" idx="2"/>
          </p:cNvCxnSpPr>
          <p:nvPr/>
        </p:nvCxnSpPr>
        <p:spPr>
          <a:xfrm flipH="1">
            <a:off x="6084168" y="5877272"/>
            <a:ext cx="36706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331640" y="2201720"/>
            <a:ext cx="1728192" cy="3144"/>
          </a:xfrm>
          <a:prstGeom prst="straightConnector1">
            <a:avLst/>
          </a:prstGeom>
          <a:ln w="38100">
            <a:solidFill>
              <a:srgbClr val="0066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31640" y="2204864"/>
            <a:ext cx="0" cy="1440160"/>
          </a:xfrm>
          <a:prstGeom prst="line">
            <a:avLst/>
          </a:prstGeom>
          <a:ln w="381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331640" y="5874128"/>
            <a:ext cx="1728192" cy="3144"/>
          </a:xfrm>
          <a:prstGeom prst="straightConnector1">
            <a:avLst/>
          </a:prstGeom>
          <a:ln w="38100">
            <a:solidFill>
              <a:srgbClr val="0066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31640" y="4437112"/>
            <a:ext cx="0" cy="1440160"/>
          </a:xfrm>
          <a:prstGeom prst="line">
            <a:avLst/>
          </a:prstGeom>
          <a:ln w="381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67744" y="980728"/>
            <a:ext cx="0" cy="266429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67744" y="980728"/>
            <a:ext cx="1584176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23528" y="6453336"/>
            <a:ext cx="3384376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3568" y="1484784"/>
            <a:ext cx="29523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3568" y="1484784"/>
            <a:ext cx="0" cy="4824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9552" y="5919663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Monev, supervisi</a:t>
            </a:r>
            <a:endParaRPr lang="id-ID" sz="24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499992" y="119675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499992" y="1700808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499992" y="234888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499992" y="335699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499992" y="6021288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4499992" y="537321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499992" y="436510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03648" y="2318174"/>
            <a:ext cx="1584176" cy="534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buFont typeface="Arial" pitchFamily="34" charset="0"/>
              <a:buChar char="•"/>
            </a:pPr>
            <a:r>
              <a:rPr lang="id-ID" b="1" dirty="0" smtClean="0"/>
              <a:t> Kecukupan</a:t>
            </a:r>
          </a:p>
          <a:p>
            <a:pPr>
              <a:lnSpc>
                <a:spcPts val="1700"/>
              </a:lnSpc>
              <a:buFont typeface="Arial" pitchFamily="34" charset="0"/>
              <a:buChar char="•"/>
            </a:pPr>
            <a:r>
              <a:rPr lang="id-ID" b="1" dirty="0" smtClean="0"/>
              <a:t> Visitasi (Lap)</a:t>
            </a:r>
            <a:endParaRPr lang="id-ID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403648" y="5198494"/>
            <a:ext cx="1584176" cy="534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buFont typeface="Arial" pitchFamily="34" charset="0"/>
              <a:buChar char="•"/>
            </a:pPr>
            <a:r>
              <a:rPr lang="id-ID" b="1" dirty="0" smtClean="0"/>
              <a:t> Kecukupan</a:t>
            </a:r>
          </a:p>
          <a:p>
            <a:pPr>
              <a:lnSpc>
                <a:spcPts val="1700"/>
              </a:lnSpc>
              <a:buFont typeface="Arial" pitchFamily="34" charset="0"/>
              <a:buChar char="•"/>
            </a:pPr>
            <a:r>
              <a:rPr lang="id-ID" b="1" dirty="0" smtClean="0"/>
              <a:t> Visitasi (Lap)</a:t>
            </a:r>
            <a:endParaRPr lang="id-ID" b="1" dirty="0"/>
          </a:p>
        </p:txBody>
      </p:sp>
      <p:cxnSp>
        <p:nvCxnSpPr>
          <p:cNvPr id="54" name="Straight Connector 53"/>
          <p:cNvCxnSpPr>
            <a:stCxn id="52" idx="3"/>
          </p:cNvCxnSpPr>
          <p:nvPr/>
        </p:nvCxnSpPr>
        <p:spPr>
          <a:xfrm>
            <a:off x="2987824" y="2585555"/>
            <a:ext cx="216024" cy="1953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3" idx="3"/>
          </p:cNvCxnSpPr>
          <p:nvPr/>
        </p:nvCxnSpPr>
        <p:spPr>
          <a:xfrm flipV="1">
            <a:off x="2987824" y="5229200"/>
            <a:ext cx="288032" cy="2366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43608" y="1700808"/>
            <a:ext cx="2592288" cy="0"/>
          </a:xfrm>
          <a:prstGeom prst="line">
            <a:avLst/>
          </a:prstGeom>
          <a:ln w="381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043608" y="1700808"/>
            <a:ext cx="0" cy="1944216"/>
          </a:xfrm>
          <a:prstGeom prst="straightConnector1">
            <a:avLst/>
          </a:prstGeom>
          <a:ln w="38100">
            <a:solidFill>
              <a:srgbClr val="0066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588224" y="3068960"/>
            <a:ext cx="1008112" cy="648072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Oval 58"/>
          <p:cNvSpPr/>
          <p:nvPr/>
        </p:nvSpPr>
        <p:spPr>
          <a:xfrm>
            <a:off x="6588224" y="4293096"/>
            <a:ext cx="1008112" cy="648072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6588224" y="306896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88224" y="433548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Masy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>
            <a:stCxn id="12" idx="6"/>
            <a:endCxn id="60" idx="1"/>
          </p:cNvCxnSpPr>
          <p:nvPr/>
        </p:nvCxnSpPr>
        <p:spPr>
          <a:xfrm flipV="1">
            <a:off x="6156176" y="3361348"/>
            <a:ext cx="432048" cy="6437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2" idx="6"/>
            <a:endCxn id="61" idx="1"/>
          </p:cNvCxnSpPr>
          <p:nvPr/>
        </p:nvCxnSpPr>
        <p:spPr>
          <a:xfrm>
            <a:off x="6156176" y="4005064"/>
            <a:ext cx="432048" cy="561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020272" y="3717032"/>
            <a:ext cx="0" cy="57606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100392" y="2852936"/>
            <a:ext cx="360040" cy="2305246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id-ID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</a:t>
            </a:r>
            <a:endParaRPr lang="id-ID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8604448" y="1196752"/>
            <a:ext cx="0" cy="5184576"/>
          </a:xfrm>
          <a:prstGeom prst="line">
            <a:avLst/>
          </a:prstGeom>
          <a:ln w="38100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316416" y="5157192"/>
            <a:ext cx="0" cy="1224136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0" idx="6"/>
          </p:cNvCxnSpPr>
          <p:nvPr/>
        </p:nvCxnSpPr>
        <p:spPr>
          <a:xfrm flipH="1">
            <a:off x="6156176" y="2996952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6156176" y="5013176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596336" y="3429000"/>
            <a:ext cx="504056" cy="11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2008" y="2492896"/>
            <a:ext cx="395536" cy="3139321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id-ID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KEMDI KBUD</a:t>
            </a:r>
            <a:endParaRPr lang="id-ID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Straight Arrow Connector 71"/>
          <p:cNvCxnSpPr>
            <a:stCxn id="71" idx="3"/>
            <a:endCxn id="22" idx="2"/>
          </p:cNvCxnSpPr>
          <p:nvPr/>
        </p:nvCxnSpPr>
        <p:spPr>
          <a:xfrm flipV="1">
            <a:off x="467544" y="4041068"/>
            <a:ext cx="288032" cy="214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691680" y="4077072"/>
            <a:ext cx="288032" cy="214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020272" y="6382489"/>
            <a:ext cx="2016224" cy="430887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Masy/Asosiasi </a:t>
            </a:r>
            <a:endParaRPr lang="id-ID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5436096" y="6453336"/>
            <a:ext cx="1584176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79512" y="836712"/>
            <a:ext cx="36724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79512" y="836712"/>
            <a:ext cx="18256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83568" y="6309320"/>
            <a:ext cx="302433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3528" y="5589240"/>
            <a:ext cx="0" cy="86409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2008" y="6381328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Kewenangan Mengakreditasi</a:t>
            </a:r>
            <a:endParaRPr lang="id-ID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DESIGN: SAN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28184" y="371703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</a:t>
            </a:r>
            <a:endParaRPr lang="id-ID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TextBox 82"/>
          <p:cNvSpPr txBox="1"/>
          <p:nvPr/>
        </p:nvSpPr>
        <p:spPr>
          <a:xfrm rot="5400000">
            <a:off x="6767664" y="3321568"/>
            <a:ext cx="39604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Rekomendasi Pendirian LAM-M</a:t>
            </a:r>
            <a:endParaRPr lang="id-ID" sz="2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7164288" y="3645024"/>
            <a:ext cx="0" cy="720080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164288" y="3756219"/>
            <a:ext cx="8640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id-ID" sz="2000" b="1" dirty="0" smtClean="0">
                <a:solidFill>
                  <a:srgbClr val="002060"/>
                </a:solidFill>
              </a:rPr>
              <a:t>Inves-tasi</a:t>
            </a:r>
            <a:endParaRPr lang="id-ID" sz="2000" b="1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64088" y="6413266"/>
            <a:ext cx="166904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Pembentukan</a:t>
            </a:r>
            <a:endParaRPr lang="id-ID" sz="20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TextBox 86"/>
          <p:cNvSpPr txBox="1"/>
          <p:nvPr/>
        </p:nvSpPr>
        <p:spPr>
          <a:xfrm rot="16200000">
            <a:off x="8001874" y="5615751"/>
            <a:ext cx="88517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d-ID" sz="2000" b="1" dirty="0" smtClean="0"/>
              <a:t>supply</a:t>
            </a:r>
            <a:endParaRPr lang="id-ID" sz="2000" b="1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5364088" y="1556792"/>
            <a:ext cx="29523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8316416" y="1556792"/>
            <a:ext cx="0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220072" y="1196752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Pembinaan &amp; Pengembangan</a:t>
            </a:r>
            <a:endParaRPr lang="id-ID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5076056" y="1196752"/>
            <a:ext cx="352839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5076056" y="1196752"/>
            <a:ext cx="0" cy="216024"/>
          </a:xfrm>
          <a:prstGeom prst="straightConnector1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23528" y="1196752"/>
            <a:ext cx="352839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851920" y="1196752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23528" y="1196752"/>
            <a:ext cx="0" cy="129614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23528" y="11247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Rekomendasi LAM</a:t>
            </a:r>
            <a:endParaRPr lang="id-ID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5496" y="50861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Permendikbud</a:t>
            </a:r>
            <a:endParaRPr lang="id-ID" sz="2000" dirty="0"/>
          </a:p>
        </p:txBody>
      </p:sp>
      <p:sp>
        <p:nvSpPr>
          <p:cNvPr id="98" name="TextBox 97"/>
          <p:cNvSpPr txBox="1"/>
          <p:nvPr/>
        </p:nvSpPr>
        <p:spPr>
          <a:xfrm>
            <a:off x="1979712" y="396499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Dikti</a:t>
            </a:r>
            <a:endParaRPr lang="id-ID" sz="2000" b="1" dirty="0">
              <a:solidFill>
                <a:srgbClr val="99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995936" y="86865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BSNPT</a:t>
            </a:r>
            <a:endParaRPr lang="id-ID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5148064" y="908720"/>
            <a:ext cx="3744416" cy="0"/>
          </a:xfrm>
          <a:prstGeom prst="straightConnector1">
            <a:avLst/>
          </a:prstGeom>
          <a:ln w="38100">
            <a:solidFill>
              <a:srgbClr val="7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892480" y="908720"/>
            <a:ext cx="0" cy="5544616"/>
          </a:xfrm>
          <a:prstGeom prst="line">
            <a:avLst/>
          </a:prstGeom>
          <a:ln w="38100">
            <a:solidFill>
              <a:srgbClr val="7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508104" y="54868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 Komperensi Khusus</a:t>
            </a:r>
            <a:endParaRPr lang="id-ID" sz="20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chemeClr val="bg1"/>
                </a:solidFill>
              </a:rPr>
              <a:t>Proses Akreditasi Institusi 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107504" y="764704"/>
            <a:ext cx="2736304" cy="1296144"/>
          </a:xfrm>
          <a:prstGeom prst="stripedRightArrow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/>
          </a:p>
        </p:txBody>
      </p:sp>
      <p:sp>
        <p:nvSpPr>
          <p:cNvPr id="8" name="TextBox 7"/>
          <p:cNvSpPr txBox="1"/>
          <p:nvPr/>
        </p:nvSpPr>
        <p:spPr>
          <a:xfrm>
            <a:off x="3131840" y="908720"/>
            <a:ext cx="3456384" cy="523220"/>
          </a:xfrm>
          <a:prstGeom prst="rect">
            <a:avLst/>
          </a:prstGeom>
          <a:solidFill>
            <a:srgbClr val="00206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Persyaratan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772816"/>
            <a:ext cx="3456384" cy="523220"/>
          </a:xfrm>
          <a:prstGeom prst="rect">
            <a:avLst/>
          </a:prstGeom>
          <a:solidFill>
            <a:srgbClr val="0066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Asesemen Kecukupan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1840" y="2636912"/>
            <a:ext cx="3456384" cy="793038"/>
          </a:xfrm>
          <a:prstGeom prst="rect">
            <a:avLst/>
          </a:prstGeom>
          <a:solidFill>
            <a:srgbClr val="9966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Visitasi (Asesemen Lapangan) </a:t>
            </a:r>
            <a:endParaRPr lang="id-ID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3789040"/>
            <a:ext cx="3456384" cy="523220"/>
          </a:xfrm>
          <a:prstGeom prst="rect">
            <a:avLst/>
          </a:prstGeom>
          <a:solidFill>
            <a:srgbClr val="7E00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Validasi (BAN-PT)</a:t>
            </a:r>
            <a:endParaRPr lang="id-ID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4668232"/>
            <a:ext cx="3456384" cy="793038"/>
          </a:xfrm>
          <a:prstGeom prst="rect">
            <a:avLst/>
          </a:prstGeom>
          <a:solidFill>
            <a:srgbClr val="C000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 Pleno:  Nilai dan Peringkat</a:t>
            </a:r>
            <a:endParaRPr lang="id-ID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5787261"/>
            <a:ext cx="3456384" cy="793038"/>
          </a:xfrm>
          <a:prstGeom prst="rect">
            <a:avLst/>
          </a:prstGeom>
          <a:solidFill>
            <a:srgbClr val="00206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Pengumuman:</a:t>
            </a:r>
          </a:p>
          <a:p>
            <a:pPr algn="ctr">
              <a:lnSpc>
                <a:spcPts val="2700"/>
              </a:lnSpc>
            </a:pP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 dan Sertifikat</a:t>
            </a:r>
            <a:endParaRPr lang="id-ID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1124744"/>
            <a:ext cx="2376264" cy="52322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Usul PT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04" y="5602082"/>
            <a:ext cx="2664296" cy="1139286"/>
          </a:xfrm>
          <a:prstGeom prst="rect">
            <a:avLst/>
          </a:prstGeom>
          <a:solidFill>
            <a:srgbClr val="0080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Banding             (Pleno BAN-PT):</a:t>
            </a:r>
          </a:p>
          <a:p>
            <a:pPr algn="ctr">
              <a:lnSpc>
                <a:spcPts val="2700"/>
              </a:lnSpc>
            </a:pP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Alasan dan bukti</a:t>
            </a:r>
            <a:endParaRPr lang="id-ID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3743665"/>
            <a:ext cx="2664296" cy="1477328"/>
          </a:xfrm>
          <a:prstGeom prst="rect">
            <a:avLst/>
          </a:prstGeom>
          <a:solidFill>
            <a:srgbClr val="9966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id-ID" sz="2800" dirty="0" smtClean="0">
                <a:solidFill>
                  <a:schemeClr val="bg1"/>
                </a:solidFill>
              </a:rPr>
              <a:t>Surveilen:</a:t>
            </a:r>
          </a:p>
          <a:p>
            <a:pPr algn="ctr">
              <a:lnSpc>
                <a:spcPts val="27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</a:rPr>
              <a:t> Banding</a:t>
            </a:r>
          </a:p>
          <a:p>
            <a:pPr algn="ctr">
              <a:lnSpc>
                <a:spcPts val="27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</a:rPr>
              <a:t> Keraguan</a:t>
            </a:r>
          </a:p>
          <a:p>
            <a:pPr algn="ctr">
              <a:lnSpc>
                <a:spcPts val="27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</a:rPr>
              <a:t> Keluhan masy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04" y="2474893"/>
            <a:ext cx="2699792" cy="954107"/>
          </a:xfrm>
          <a:prstGeom prst="rect">
            <a:avLst/>
          </a:prstGeom>
          <a:solidFill>
            <a:srgbClr val="00206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Keputusan Akhir (Pleno BAN-PT)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836712"/>
            <a:ext cx="2304256" cy="60888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388" indent="-179388">
              <a:lnSpc>
                <a:spcPts val="2000"/>
              </a:lnSpc>
              <a:buFont typeface="Arial" pitchFamily="34" charset="0"/>
              <a:buChar char="•"/>
            </a:pPr>
            <a:r>
              <a:rPr lang="id-ID" sz="2000" dirty="0" smtClean="0"/>
              <a:t>Prodi terakreditasi </a:t>
            </a:r>
            <a:r>
              <a:rPr lang="id-ID" sz="2000" dirty="0" smtClean="0">
                <a:latin typeface="Tahoma"/>
                <a:ea typeface="Tahoma"/>
                <a:cs typeface="Tahoma"/>
              </a:rPr>
              <a:t>≥</a:t>
            </a:r>
            <a:r>
              <a:rPr lang="id-ID" sz="2000" dirty="0" smtClean="0"/>
              <a:t>75%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0232" y="2276872"/>
            <a:ext cx="2232248" cy="46166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Nilai </a:t>
            </a:r>
            <a:r>
              <a:rPr lang="id-ID" sz="2400" dirty="0" smtClean="0">
                <a:latin typeface="Tahoma"/>
                <a:ea typeface="Tahoma"/>
                <a:cs typeface="Tahoma"/>
              </a:rPr>
              <a:t>≥</a:t>
            </a:r>
            <a:r>
              <a:rPr lang="id-ID" sz="2400" dirty="0" smtClean="0"/>
              <a:t>200</a:t>
            </a:r>
            <a:endParaRPr lang="id-ID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660232" y="1628800"/>
            <a:ext cx="2232248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388" indent="-179388"/>
            <a:r>
              <a:rPr lang="id-ID" sz="2000" dirty="0" smtClean="0"/>
              <a:t>Institusi: 3-7 Asesor</a:t>
            </a:r>
            <a:endParaRPr lang="id-ID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732240" y="4822120"/>
            <a:ext cx="2232248" cy="163121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id-ID" sz="2000" dirty="0" smtClean="0">
                <a:latin typeface="Tahoma"/>
                <a:ea typeface="Tahoma"/>
                <a:cs typeface="Tahoma"/>
              </a:rPr>
              <a:t>≤</a:t>
            </a:r>
            <a:r>
              <a:rPr lang="id-ID" sz="2000" dirty="0" smtClean="0"/>
              <a:t> 200 : Tak Terakreditasi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/>
              <a:t>  200 - 300 : C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/>
              <a:t>  301 - 360 : B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/>
              <a:t>   </a:t>
            </a:r>
            <a:r>
              <a:rPr lang="id-ID" sz="2000" dirty="0" smtClean="0">
                <a:latin typeface="Tahoma"/>
                <a:ea typeface="Tahoma"/>
                <a:cs typeface="Tahoma"/>
              </a:rPr>
              <a:t>≥</a:t>
            </a:r>
            <a:r>
              <a:rPr lang="id-ID" sz="2000" dirty="0" smtClean="0"/>
              <a:t> 361      : A</a:t>
            </a:r>
            <a:endParaRPr lang="id-ID" sz="2000" dirty="0"/>
          </a:p>
        </p:txBody>
      </p:sp>
      <p:sp>
        <p:nvSpPr>
          <p:cNvPr id="22" name="Down Arrow 21"/>
          <p:cNvSpPr/>
          <p:nvPr/>
        </p:nvSpPr>
        <p:spPr>
          <a:xfrm>
            <a:off x="4283968" y="1484784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Down Arrow 22"/>
          <p:cNvSpPr/>
          <p:nvPr/>
        </p:nvSpPr>
        <p:spPr>
          <a:xfrm>
            <a:off x="4283968" y="2348880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Down Arrow 23"/>
          <p:cNvSpPr/>
          <p:nvPr/>
        </p:nvSpPr>
        <p:spPr>
          <a:xfrm>
            <a:off x="4283968" y="3501008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Down Arrow 24"/>
          <p:cNvSpPr/>
          <p:nvPr/>
        </p:nvSpPr>
        <p:spPr>
          <a:xfrm>
            <a:off x="4283968" y="4365104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Down Arrow 25"/>
          <p:cNvSpPr/>
          <p:nvPr/>
        </p:nvSpPr>
        <p:spPr>
          <a:xfrm>
            <a:off x="4283968" y="5517232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Down Arrow 26"/>
          <p:cNvSpPr/>
          <p:nvPr/>
        </p:nvSpPr>
        <p:spPr>
          <a:xfrm rot="5400000">
            <a:off x="2339752" y="6101703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Down Arrow 27"/>
          <p:cNvSpPr/>
          <p:nvPr/>
        </p:nvSpPr>
        <p:spPr>
          <a:xfrm rot="10800000">
            <a:off x="899592" y="5229200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Down Arrow 28"/>
          <p:cNvSpPr/>
          <p:nvPr/>
        </p:nvSpPr>
        <p:spPr>
          <a:xfrm rot="10800000">
            <a:off x="899592" y="3428999"/>
            <a:ext cx="1152128" cy="288032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5262979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pPr marL="539750" indent="-539750">
              <a:buFont typeface="Arial" pitchFamily="34" charset="0"/>
              <a:buChar char="•"/>
            </a:pPr>
            <a:r>
              <a:rPr lang="id-ID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Penjaminan mutu PT diawali dari pembukaan/pendirian prodi/PT baru;</a:t>
            </a:r>
          </a:p>
          <a:p>
            <a:pPr marL="539750" indent="-539750">
              <a:buFont typeface="Arial" pitchFamily="34" charset="0"/>
              <a:buChar char="•"/>
            </a:pPr>
            <a:r>
              <a:rPr lang="id-ID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Tiap prodi/PT baru dilakukan asesemen utk menjamin pemenuhan minimum standar (syarat minimum akreditasi)</a:t>
            </a:r>
            <a:endParaRPr lang="id-ID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 NO. 12/2012 ttg DIKTI</a:t>
            </a:r>
            <a:endParaRPr lang="id-ID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8478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 smtClean="0">
                <a:solidFill>
                  <a:srgbClr val="0000FF"/>
                </a:solidFill>
              </a:rPr>
              <a:t>Kehadiran UU No. 12/2012 tentang Pendidikan Tinggi bertujuan untuk mendorong peningkatan mutu PT di Indonesia dengan melakukan penjaminan mutu yang baik</a:t>
            </a:r>
            <a:endParaRPr lang="id-ID" sz="4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90" y="1000108"/>
            <a:ext cx="84296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Standar 1. Visi, Misi, Tujuan dan Sasaran, serta Strategi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Pe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ncapaian    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8638" marR="0" lvl="0" indent="-1798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Standar 2. Tata Pamong, Kepemimpinan, Sistem Pengelolaan, dan Penjaminan Mutu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8638" marR="0" lvl="0" indent="-1798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Standar 3.  Mahasiswa dan Lulusan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8638" marR="0" lvl="0" indent="-1798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Standar 4.  Sumber Daya Manusia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8638" marR="0" lvl="0" indent="-1798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Standar 5.  Kurikulum, Pembelajaran, dan Suasana Akademik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8638" marR="0" lvl="0" indent="-1798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Standar 6.  Pembiayaan, Sarana dan Prasarana, serta Sistem</a:t>
            </a:r>
            <a:r>
              <a:rPr kumimoji="0" lang="id-ID" sz="2800" b="0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Informasi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8638" marR="0" lvl="0" indent="-1798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Standar 7.  Penelitian, Pelayanan/Pengabdian kepada Masyarakat, dan Kerjasama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</a:rPr>
              <a:t>TUJUH STANDAR AKREDITASI BAN-PT</a:t>
            </a:r>
            <a:endParaRPr lang="id-ID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21</a:t>
            </a:fld>
            <a:endParaRPr lang="id-ID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87338" y="1152351"/>
          <a:ext cx="8605837" cy="5661025"/>
        </p:xfrm>
        <a:graphic>
          <a:graphicData uri="http://schemas.openxmlformats.org/presentationml/2006/ole">
            <p:oleObj spid="_x0000_s68610" name="Slide" r:id="rId3" imgW="2761111" imgH="1910073" progId="PowerPoint.Slide.12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KOMPONEN-KOMPONEN EVALUASI DIRI           Rincian SNP (PP 19/2005)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3" name="Rounded Rectangle 2"/>
          <p:cNvSpPr/>
          <p:nvPr/>
        </p:nvSpPr>
        <p:spPr>
          <a:xfrm>
            <a:off x="467544" y="3580566"/>
            <a:ext cx="752355" cy="879676"/>
          </a:xfrm>
          <a:prstGeom prst="roundRect">
            <a:avLst/>
          </a:prstGeom>
          <a:solidFill>
            <a:srgbClr val="33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Calibri" pitchFamily="34" charset="0"/>
              </a:rPr>
              <a:t>SPT</a:t>
            </a:r>
            <a:endParaRPr lang="id-ID" sz="2400" b="1">
              <a:latin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16337" y="2242384"/>
            <a:ext cx="1459591" cy="87967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latin typeface="Calibri" pitchFamily="34" charset="0"/>
              </a:rPr>
              <a:t>SNPT</a:t>
            </a:r>
          </a:p>
          <a:p>
            <a:pPr algn="ctr"/>
            <a:r>
              <a:rPr lang="id-ID" sz="1200" b="1" smtClean="0">
                <a:latin typeface="Calibri" pitchFamily="34" charset="0"/>
              </a:rPr>
              <a:t>Ditetapkan oleh Menteri atas usul B</a:t>
            </a:r>
            <a:r>
              <a:rPr lang="en-US" sz="1200" b="1" smtClean="0">
                <a:latin typeface="Calibri" pitchFamily="34" charset="0"/>
              </a:rPr>
              <a:t>adan </a:t>
            </a:r>
            <a:r>
              <a:rPr lang="id-ID" sz="1200" b="1" smtClean="0">
                <a:latin typeface="Calibri" pitchFamily="34" charset="0"/>
              </a:rPr>
              <a:t>SNPT</a:t>
            </a:r>
            <a:endParaRPr lang="id-ID" sz="1200" b="1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6337" y="4929712"/>
            <a:ext cx="1459591" cy="8796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latin typeface="Calibri" pitchFamily="34" charset="0"/>
              </a:rPr>
              <a:t>SPT</a:t>
            </a:r>
          </a:p>
          <a:p>
            <a:pPr algn="ctr"/>
            <a:r>
              <a:rPr lang="id-ID" sz="1200" b="1" smtClean="0">
                <a:latin typeface="Calibri" pitchFamily="34" charset="0"/>
              </a:rPr>
              <a:t>Ditetetapk</a:t>
            </a:r>
            <a:r>
              <a:rPr lang="en-US" sz="1200" b="1" smtClean="0">
                <a:latin typeface="Calibri" pitchFamily="34" charset="0"/>
              </a:rPr>
              <a:t>a</a:t>
            </a:r>
            <a:r>
              <a:rPr lang="id-ID" sz="1200" b="1" smtClean="0">
                <a:latin typeface="Calibri" pitchFamily="34" charset="0"/>
              </a:rPr>
              <a:t>n oleh setiap perguruan tinggi</a:t>
            </a:r>
            <a:endParaRPr lang="id-ID" sz="1200" b="1">
              <a:latin typeface="Calibri" pitchFamily="34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199941" y="2683810"/>
            <a:ext cx="316396" cy="2713065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2975928" y="2682222"/>
            <a:ext cx="224849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225095" y="4922313"/>
            <a:ext cx="2498176" cy="8870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/>
            <a:r>
              <a:rPr lang="id-ID" sz="1200" b="1" dirty="0" smtClean="0">
                <a:solidFill>
                  <a:srgbClr val="002060"/>
                </a:solidFill>
                <a:latin typeface="Calibri" pitchFamily="34" charset="0"/>
              </a:rPr>
              <a:t>1. 	standar bidang akademik	</a:t>
            </a:r>
          </a:p>
          <a:p>
            <a:pPr marL="180975" indent="-180975"/>
            <a:r>
              <a:rPr lang="id-ID" sz="1200" b="1" dirty="0" smtClean="0">
                <a:solidFill>
                  <a:srgbClr val="002060"/>
                </a:solidFill>
                <a:latin typeface="Calibri" pitchFamily="34" charset="0"/>
              </a:rPr>
              <a:t>2. 	standar bidang non akademik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15862" y="5396875"/>
            <a:ext cx="312517" cy="967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190243" y="1412776"/>
          <a:ext cx="1536622" cy="343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622"/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id-ID" sz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Nasional Pendidikan</a:t>
                      </a:r>
                      <a:endParaRPr lang="id-ID" sz="12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Kompetensi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Lulusan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Isi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6340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Proses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0644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Pen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ilaian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Pendidikan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9008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Pendidik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Tenaga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Kependidikan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Sarana dan Prasarana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Pengelolaan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044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Pe</a:t>
                      </a:r>
                      <a:r>
                        <a:rPr lang="en-US" sz="120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mbiayaan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833316" y="1419052"/>
          <a:ext cx="1571636" cy="307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id-ID" sz="12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id-ID" sz="12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Pen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elitian</a:t>
                      </a:r>
                      <a:endParaRPr lang="id-ID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Arah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Kualifikasi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dan Kompetensi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6340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Pengelolaan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9456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Proses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2322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Pendanaan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Sarana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Prasarana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Luaran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Capaian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76391" y="1419052"/>
          <a:ext cx="1571635" cy="307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/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id-ID" sz="1200" baseline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Pengabdian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Kepada</a:t>
                      </a:r>
                      <a:r>
                        <a:rPr lang="en-US" sz="1200" baseline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Masyarakat</a:t>
                      </a:r>
                      <a:endParaRPr lang="id-ID" sz="120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Arah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Kualifikasi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dan Kompetensi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6340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Pengelolaan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9456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Proses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2322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Pendanaan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Sarana dan Prasarana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Luaran</a:t>
                      </a:r>
                      <a:endParaRPr lang="id-ID" sz="120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9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Capaian</a:t>
                      </a:r>
                      <a:endParaRPr lang="id-ID" sz="120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190242" y="1419052"/>
            <a:ext cx="1571636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3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Standar Nasional Pendidikan</a:t>
            </a:r>
            <a:endParaRPr lang="id-ID" sz="1300" b="1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33316" y="1419052"/>
            <a:ext cx="1571636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3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 </a:t>
            </a:r>
            <a:endParaRPr lang="en-US" sz="1300" b="1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id-ID" sz="13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Pen</a:t>
            </a:r>
            <a:r>
              <a:rPr lang="en-US" sz="13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elitian</a:t>
            </a:r>
            <a:endParaRPr lang="id-ID" sz="1300" b="1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6390" y="1419052"/>
            <a:ext cx="1571636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3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13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13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Pen</a:t>
            </a:r>
            <a:r>
              <a:rPr lang="en-US" sz="13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gabdian  Kepada Masyarakat</a:t>
            </a:r>
            <a:endParaRPr lang="id-ID" sz="1300" b="1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" y="-24"/>
            <a:ext cx="9144000" cy="830997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NASIONAL  P T</a:t>
            </a:r>
            <a:endParaRPr lang="id-ID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23</a:t>
            </a:fld>
            <a:endParaRPr lang="id-ID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6024" y="1490942"/>
            <a:ext cx="8748464" cy="46121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menghasilkan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memenuhi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prioritas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nasional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ditetapkan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Pemerintah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360363" marR="0" lvl="0" indent="-360363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menjamin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pengembangan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unggulan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spesifik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solidFill>
                  <a:srgbClr val="0000FF"/>
                </a:solidFill>
                <a:ea typeface="Times New Roman" pitchFamily="18" charset="0"/>
                <a:cs typeface="Times New Roman" pitchFamily="18" charset="0"/>
              </a:rPr>
              <a:t>PT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keunggulan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komparatif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kompetitif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360363" marR="0" lvl="0" indent="-360363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meningkatkan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mutu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relevansi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hasil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lang="id-ID" sz="3200" dirty="0" smtClean="0">
                <a:solidFill>
                  <a:srgbClr val="0000FF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Indonesia;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360363" marR="0" lvl="0" indent="-360363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meningkatkan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diseminasi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hasil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perlindungan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hak</a:t>
            </a:r>
            <a:r>
              <a:rPr lang="id-ID" sz="3200" dirty="0" smtClean="0">
                <a:solidFill>
                  <a:srgbClr val="0000FF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kekayaan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intelektual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(HKI)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nasional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internasional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8032" y="858779"/>
            <a:ext cx="853244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8288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paling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sedikit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bertujuan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PENELITIAN (1)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24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PENELITIAN (2) 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8032" y="1761976"/>
            <a:ext cx="8676456" cy="41960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justLow" defTabSz="91440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hasil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produk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memenuhi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kaidah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ilmiah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universal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baku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dipertanggung-jawabkan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moral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etika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360363" marR="0" lvl="0" indent="-360363" algn="justLow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arah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kepemilikan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jalan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disusun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visi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misi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360363" marR="0" lvl="0" indent="-360363" algn="justLow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proses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mengenai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perencanaan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pelaksanaan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evaluasi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pengendalian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kegiatan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8032" y="972017"/>
            <a:ext cx="8460432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paling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sedikit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terdiri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25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PENELITIAN (3)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8032" y="980728"/>
            <a:ext cx="8676456" cy="50225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kompetensi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kemampuan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sesuai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kaidah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ilmiah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universal;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360363" marR="0" lvl="0" indent="-360363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pembiayaan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tentang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mekanisme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pendanaan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dilaksanakan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melalui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mekanisme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hibah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didasarkan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prinsip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otonomi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akuntabilitas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peneliti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360363" marR="0" lvl="0" indent="-360363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sarana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prasarana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fasilitas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menghasilkan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temuan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ilmiah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sahih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diandalkan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26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PENGABDIAN KEPADA MASYARAKAT (1)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348794"/>
            <a:ext cx="8604448" cy="48885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9875" marR="0" lvl="0" indent="-269875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57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memberikan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solusi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kajian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akademik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atas</a:t>
            </a:r>
            <a:r>
              <a:rPr lang="id-ID" sz="3200" dirty="0" smtClean="0">
                <a:solidFill>
                  <a:srgbClr val="7E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kebutuhan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id-ID" sz="3200" b="0" i="0" u="none" strike="noStrike" cap="none" normalizeH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tantangan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persoalan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dihadapi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baik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langsung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maupun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langsung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7E0000"/>
              </a:solidFill>
              <a:effectLst/>
              <a:cs typeface="Arial" pitchFamily="34" charset="0"/>
            </a:endParaRPr>
          </a:p>
          <a:p>
            <a:pPr marL="269875" marR="0" lvl="0" indent="-269875" defTabSz="914400" rtl="0" eaLnBrk="0" fontAlgn="base" latinLnBrk="0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57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melakukan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kegiatan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mampu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mengentaskan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id-ID" sz="3200" b="0" i="0" u="none" strike="noStrike" cap="none" normalizeH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terutama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tersisih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3200" b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semua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strata,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baik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tersisih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ekonomi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politik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sosial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maupun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budaya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7E0000"/>
              </a:solidFill>
              <a:effectLst/>
              <a:cs typeface="Arial" pitchFamily="34" charset="0"/>
            </a:endParaRPr>
          </a:p>
          <a:p>
            <a:pPr marL="269875" marR="0" lvl="0" indent="-269875" defTabSz="914400" rtl="0" eaLnBrk="0" fontAlgn="base" latinLnBrk="0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57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mengalihkan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pengetahuan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teknologi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kepada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pemenuhan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martabat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manusia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keutuhan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alam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ciptaan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E0000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8032" y="692696"/>
            <a:ext cx="8316416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id-ID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paling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sedikit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bertujuan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27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PENGABDIAN KEPADA MASYARAKAT (2)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8032" y="1484784"/>
            <a:ext cx="8532440" cy="46063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justLow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hasil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minimal</a:t>
            </a:r>
            <a:r>
              <a:rPr kumimoji="0" lang="id-ID" sz="3200" b="0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manfaat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u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tk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memenuhi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kebutuhan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umumnya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terutama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tersisih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semua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strata;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cs typeface="Arial" pitchFamily="34" charset="0"/>
            </a:endParaRPr>
          </a:p>
          <a:p>
            <a:pPr marL="360363" marR="0" lvl="0" indent="-360363" algn="justLow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arah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kegiatan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mengacu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peta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pengabdian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kepada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disusun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visi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misi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cs typeface="Arial" pitchFamily="34" charset="0"/>
            </a:endParaRPr>
          </a:p>
          <a:p>
            <a:pPr marL="360363" marR="0" lvl="0" indent="-360363" algn="justLow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proses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mengenai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perencanaan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pelaksanaan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evaluasi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pengendalian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0040" y="683985"/>
            <a:ext cx="853244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paling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sedikit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terdiri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28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PENGABDIAN KEPADA MASYARAKAT (3)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8032" y="1441646"/>
            <a:ext cx="8532440" cy="50225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9263" indent="-449263" algn="justLow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0363" algn="l"/>
                <a:tab pos="449263" algn="l"/>
              </a:tabLst>
            </a:pPr>
            <a:r>
              <a:rPr lang="en-US" sz="3200" b="1" dirty="0" err="1" smtClean="0">
                <a:solidFill>
                  <a:srgbClr val="C00000"/>
                </a:solidFill>
              </a:rPr>
              <a:t>Standar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kompetensi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merupakan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kriteria</a:t>
            </a:r>
            <a:r>
              <a:rPr lang="en-US" sz="3200" dirty="0" smtClean="0">
                <a:solidFill>
                  <a:srgbClr val="006600"/>
                </a:solidFill>
              </a:rPr>
              <a:t> minimal </a:t>
            </a:r>
            <a:r>
              <a:rPr lang="en-US" sz="3200" dirty="0" err="1" smtClean="0">
                <a:solidFill>
                  <a:srgbClr val="006600"/>
                </a:solidFill>
              </a:rPr>
              <a:t>kemampuan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pelaku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id-ID" sz="3200" dirty="0" smtClean="0">
                <a:solidFill>
                  <a:srgbClr val="006600"/>
                </a:solidFill>
              </a:rPr>
              <a:t>PKM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sesuai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dengan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kaidah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ilmiah</a:t>
            </a:r>
            <a:r>
              <a:rPr lang="en-US" sz="3200" dirty="0" smtClean="0">
                <a:solidFill>
                  <a:srgbClr val="006600"/>
                </a:solidFill>
              </a:rPr>
              <a:t> universal;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  <a:tab pos="4492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id-ID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apras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fasilitas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menghasilkan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manfaat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  <a:tab pos="4492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pembiayaan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minimal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tentang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kewajiban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penyediaan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jumlah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program</a:t>
            </a:r>
            <a:r>
              <a:rPr kumimoji="0" lang="id-ID" sz="3200" b="0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PKM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  <a:tab pos="449263" algn="l"/>
              </a:tabLs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capaian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minimal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hasil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kegiatan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PKM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memberikan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manfaat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kepada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0040" y="692696"/>
            <a:ext cx="853244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Standar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PKM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paling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sedikit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terdiri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29</a:t>
            </a:fld>
            <a:endParaRPr lang="id-ID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STANDAR, NILAI DAN PERINGKAT</a:t>
            </a:r>
            <a:endParaRPr lang="id-ID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1259632" y="1268760"/>
            <a:ext cx="1512168" cy="4248472"/>
          </a:xfrm>
          <a:prstGeom prst="up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619672" y="1556792"/>
            <a:ext cx="7920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id-ID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7544" y="5517232"/>
            <a:ext cx="56886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03848" y="1412776"/>
            <a:ext cx="864096" cy="4104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851920" y="1268760"/>
            <a:ext cx="864096" cy="42484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1340768"/>
            <a:ext cx="720080" cy="420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pPr algn="ctr">
              <a:lnSpc>
                <a:spcPts val="32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2447017"/>
            <a:ext cx="7200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83768" y="2132856"/>
            <a:ext cx="648072" cy="223224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>
            <a:off x="4860032" y="1268760"/>
            <a:ext cx="1872208" cy="11521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4716016" y="1496978"/>
            <a:ext cx="761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id-ID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860032" y="2780928"/>
            <a:ext cx="1872208" cy="11521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4716016" y="300914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id-ID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860032" y="4365104"/>
            <a:ext cx="1872208" cy="11521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4716016" y="459332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id-ID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55576" y="1268760"/>
            <a:ext cx="0" cy="424847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07504" y="2348880"/>
            <a:ext cx="1368152" cy="936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Oval 20"/>
          <p:cNvSpPr/>
          <p:nvPr/>
        </p:nvSpPr>
        <p:spPr>
          <a:xfrm>
            <a:off x="107504" y="4437112"/>
            <a:ext cx="1368152" cy="936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35496" y="242088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SPT</a:t>
            </a:r>
            <a:endParaRPr lang="id-ID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96" y="452131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SNPT</a:t>
            </a:r>
            <a:endParaRPr lang="id-ID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403648" y="5616624"/>
            <a:ext cx="5400600" cy="83671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2555776" y="558924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 Terakreditasi</a:t>
            </a:r>
            <a:endParaRPr lang="id-ID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32240" y="1340768"/>
            <a:ext cx="1800200" cy="105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id-ID" sz="2800" b="1" dirty="0" smtClean="0">
                <a:solidFill>
                  <a:srgbClr val="C00000"/>
                </a:solidFill>
              </a:rPr>
              <a:t>Daya Saing Internasional</a:t>
            </a:r>
            <a:endParaRPr lang="id-ID" sz="2800" b="1" dirty="0">
              <a:solidFill>
                <a:srgbClr val="C0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91580" y="4293096"/>
            <a:ext cx="82809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75756" y="4293096"/>
            <a:ext cx="82809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16016" y="4293096"/>
            <a:ext cx="2160240" cy="2"/>
          </a:xfrm>
          <a:prstGeom prst="line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32240" y="3055506"/>
            <a:ext cx="1800200" cy="7335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id-ID" sz="2800" b="1" dirty="0" smtClean="0">
                <a:solidFill>
                  <a:srgbClr val="C00000"/>
                </a:solidFill>
              </a:rPr>
              <a:t>Daya Saing Nasional</a:t>
            </a:r>
            <a:endParaRPr lang="id-ID" sz="28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32240" y="4509120"/>
            <a:ext cx="1800200" cy="748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id-ID" sz="2800" b="1" dirty="0" smtClean="0">
                <a:solidFill>
                  <a:srgbClr val="C00000"/>
                </a:solidFill>
              </a:rPr>
              <a:t>Daya Saing Lokal</a:t>
            </a:r>
            <a:endParaRPr lang="id-ID" sz="28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7291893" y="3124557"/>
            <a:ext cx="302433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d-ID" sz="2000" b="1" dirty="0" smtClean="0"/>
              <a:t>Motivasi/dorongan utk meningkatkan daya saing</a:t>
            </a:r>
            <a:endParaRPr lang="id-ID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148064" y="1556792"/>
            <a:ext cx="1512168" cy="629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Sangat Baik</a:t>
            </a:r>
            <a:endParaRPr lang="id-ID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3193553"/>
            <a:ext cx="1512168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Baik</a:t>
            </a:r>
            <a:endParaRPr lang="id-ID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48064" y="4665265"/>
            <a:ext cx="1512168" cy="63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Terakre-ditasi</a:t>
            </a:r>
            <a:endParaRPr lang="id-ID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AMANAT Per-UU </a:t>
            </a:r>
            <a:endParaRPr lang="id-ID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908720"/>
            <a:ext cx="5472608" cy="58477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 No. 20 THN 2003: SPN (1)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2492896"/>
            <a:ext cx="8153400" cy="3384376"/>
          </a:xfrm>
          <a:prstGeom prst="rect">
            <a:avLst/>
          </a:prstGeom>
          <a:solidFill>
            <a:srgbClr val="30BE30"/>
          </a:solidFill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Akreditasi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kelayakan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jalur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formal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nonformal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jenjang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jenis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Akreditasi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lembaga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mandiri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berwenang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akuntabilitas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publik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Pasal 60 (1 dan 2):</a:t>
            </a:r>
            <a:endParaRPr lang="id-ID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30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547664" y="1487681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id-ID" sz="2600" dirty="0" smtClean="0"/>
              <a:t>Kerangka Kualifikasi Nasional Indonesia, (KKNI), adalah </a:t>
            </a:r>
            <a:r>
              <a:rPr lang="id-ID" sz="2600" dirty="0" smtClean="0">
                <a:solidFill>
                  <a:srgbClr val="002060"/>
                </a:solidFill>
              </a:rPr>
              <a:t>Kerangka penjenjangan kualifikasi kompetensi yang dapat menyandingkan, menyetarakan, dan mengintegrasikan antara bidang pendidikan dan bidang pelatihan kerja serta </a:t>
            </a:r>
            <a:r>
              <a:rPr lang="fi-FI" sz="2600" dirty="0" smtClean="0">
                <a:solidFill>
                  <a:srgbClr val="002060"/>
                </a:solidFill>
              </a:rPr>
              <a:t>pengalaman kerja dalam rangka pemberian</a:t>
            </a:r>
            <a:r>
              <a:rPr lang="id-ID" sz="2600" dirty="0" smtClean="0">
                <a:solidFill>
                  <a:srgbClr val="002060"/>
                </a:solidFill>
              </a:rPr>
              <a:t> pengakuan kompetensi kerja sesuai dengan struktur pekerjaan di berbagai sektor.</a:t>
            </a:r>
          </a:p>
          <a:p>
            <a:pPr marL="269875" indent="-269875"/>
            <a:r>
              <a:rPr lang="id-ID" sz="2600" dirty="0" smtClean="0"/>
              <a:t>•  </a:t>
            </a:r>
            <a:r>
              <a:rPr lang="id-ID" sz="2600" dirty="0" smtClean="0">
                <a:solidFill>
                  <a:srgbClr val="006600"/>
                </a:solidFill>
              </a:rPr>
              <a:t>KKNI merupakan perwujudan mutu dan jati diri Bangsa Indonesia terkait dengan sistem pendidikan dan pelatihan nasional yang dimiliki Indonesia</a:t>
            </a:r>
            <a:endParaRPr lang="id-ID" sz="2600" dirty="0">
              <a:solidFill>
                <a:srgbClr val="006600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323528" y="5333146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251520" y="533314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1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323528" y="4973106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251520" y="497310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2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323528" y="4613066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251520" y="461306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3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323528" y="4221088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251520" y="422108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4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323528" y="3861048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51520" y="38610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5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323528" y="3501008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251520" y="350100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6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6" name="Flowchart: Magnetic Disk 15"/>
          <p:cNvSpPr/>
          <p:nvPr/>
        </p:nvSpPr>
        <p:spPr>
          <a:xfrm>
            <a:off x="323528" y="3140968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51520" y="314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7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323528" y="2780928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251520" y="278092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8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0" name="Flowchart: Magnetic Disk 19"/>
          <p:cNvSpPr/>
          <p:nvPr/>
        </p:nvSpPr>
        <p:spPr>
          <a:xfrm>
            <a:off x="323528" y="2420888"/>
            <a:ext cx="1008112" cy="360040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251520" y="242088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9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9211" y="1916832"/>
            <a:ext cx="9124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KKNI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-27384"/>
            <a:ext cx="91440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</a:rPr>
              <a:t>Kerangka Kualifikasi Nasional Indonesia</a:t>
            </a:r>
          </a:p>
          <a:p>
            <a:pPr algn="ctr"/>
            <a:r>
              <a:rPr lang="id-ID" sz="3600" b="1" dirty="0" smtClean="0">
                <a:solidFill>
                  <a:srgbClr val="FFFF00"/>
                </a:solidFill>
              </a:rPr>
              <a:t>(KKNI)</a:t>
            </a:r>
            <a:endParaRPr lang="id-ID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4BF48AD4-ACAA-434F-A9FB-214AD6566C0A}" type="slidenum">
              <a:rPr lang="id-ID" smtClean="0"/>
              <a:pPr/>
              <a:t>31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6436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Kesetaraan Kualifikasi Kompetensi </a:t>
            </a:r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      (Kerangka Kualifikasi Nasional Indonesia)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52320" y="4745037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7452320" y="4240981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7452320" y="3736925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452320" y="3232869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452320" y="2728813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452320" y="2296765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7452320" y="1864717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7452320" y="1432669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452320" y="5249093"/>
            <a:ext cx="1440160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Flowchart: Magnetic Disk 12"/>
          <p:cNvSpPr/>
          <p:nvPr/>
        </p:nvSpPr>
        <p:spPr>
          <a:xfrm>
            <a:off x="5796136" y="5321101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5796136" y="546511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1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5" name="Flowchart: Magnetic Disk 14"/>
          <p:cNvSpPr/>
          <p:nvPr/>
        </p:nvSpPr>
        <p:spPr>
          <a:xfrm>
            <a:off x="5796136" y="4817045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5796136" y="496106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2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7" name="Flowchart: Magnetic Disk 16"/>
          <p:cNvSpPr/>
          <p:nvPr/>
        </p:nvSpPr>
        <p:spPr>
          <a:xfrm>
            <a:off x="5796136" y="4312989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5796136" y="4457005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3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19" name="Flowchart: Magnetic Disk 18"/>
          <p:cNvSpPr/>
          <p:nvPr/>
        </p:nvSpPr>
        <p:spPr>
          <a:xfrm>
            <a:off x="5796136" y="3808933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796136" y="395294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4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5796136" y="3304877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5796136" y="344889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5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3" name="Flowchart: Magnetic Disk 22"/>
          <p:cNvSpPr/>
          <p:nvPr/>
        </p:nvSpPr>
        <p:spPr>
          <a:xfrm>
            <a:off x="5796136" y="2800821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796136" y="294483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6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5" name="Flowchart: Magnetic Disk 24"/>
          <p:cNvSpPr/>
          <p:nvPr/>
        </p:nvSpPr>
        <p:spPr>
          <a:xfrm>
            <a:off x="5796136" y="2328703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5796136" y="247271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7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7" name="Flowchart: Magnetic Disk 26"/>
          <p:cNvSpPr/>
          <p:nvPr/>
        </p:nvSpPr>
        <p:spPr>
          <a:xfrm>
            <a:off x="5796136" y="1864717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5796136" y="200873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8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9" name="Flowchart: Magnetic Disk 28"/>
          <p:cNvSpPr/>
          <p:nvPr/>
        </p:nvSpPr>
        <p:spPr>
          <a:xfrm>
            <a:off x="5796136" y="1360661"/>
            <a:ext cx="1008112" cy="504056"/>
          </a:xfrm>
          <a:prstGeom prst="flowChartMagneticDisk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TextBox 29"/>
          <p:cNvSpPr txBox="1"/>
          <p:nvPr/>
        </p:nvSpPr>
        <p:spPr>
          <a:xfrm>
            <a:off x="5796136" y="150467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9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31" name="Left Arrow 30"/>
          <p:cNvSpPr/>
          <p:nvPr/>
        </p:nvSpPr>
        <p:spPr>
          <a:xfrm>
            <a:off x="6948264" y="1576685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Left Arrow 31"/>
          <p:cNvSpPr/>
          <p:nvPr/>
        </p:nvSpPr>
        <p:spPr>
          <a:xfrm>
            <a:off x="6948264" y="2008733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Left Arrow 32"/>
          <p:cNvSpPr/>
          <p:nvPr/>
        </p:nvSpPr>
        <p:spPr>
          <a:xfrm>
            <a:off x="6948264" y="2512789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Left Arrow 33"/>
          <p:cNvSpPr/>
          <p:nvPr/>
        </p:nvSpPr>
        <p:spPr>
          <a:xfrm>
            <a:off x="6948264" y="2944837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Left Arrow 34"/>
          <p:cNvSpPr/>
          <p:nvPr/>
        </p:nvSpPr>
        <p:spPr>
          <a:xfrm>
            <a:off x="6948264" y="3448893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Left Arrow 35"/>
          <p:cNvSpPr/>
          <p:nvPr/>
        </p:nvSpPr>
        <p:spPr>
          <a:xfrm>
            <a:off x="6948264" y="3952949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Left Arrow 36"/>
          <p:cNvSpPr/>
          <p:nvPr/>
        </p:nvSpPr>
        <p:spPr>
          <a:xfrm>
            <a:off x="6948264" y="4457005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Left Arrow 37"/>
          <p:cNvSpPr/>
          <p:nvPr/>
        </p:nvSpPr>
        <p:spPr>
          <a:xfrm>
            <a:off x="6948264" y="4961061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Left Arrow 38"/>
          <p:cNvSpPr/>
          <p:nvPr/>
        </p:nvSpPr>
        <p:spPr>
          <a:xfrm>
            <a:off x="6948264" y="5393109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Rectangle 39"/>
          <p:cNvSpPr/>
          <p:nvPr/>
        </p:nvSpPr>
        <p:spPr>
          <a:xfrm>
            <a:off x="2051720" y="4745037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Rectangle 40"/>
          <p:cNvSpPr/>
          <p:nvPr/>
        </p:nvSpPr>
        <p:spPr>
          <a:xfrm>
            <a:off x="2051720" y="4240981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ectangle 41"/>
          <p:cNvSpPr/>
          <p:nvPr/>
        </p:nvSpPr>
        <p:spPr>
          <a:xfrm>
            <a:off x="2051720" y="3736925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Rectangle 42"/>
          <p:cNvSpPr/>
          <p:nvPr/>
        </p:nvSpPr>
        <p:spPr>
          <a:xfrm>
            <a:off x="2051720" y="3232869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Rectangle 43"/>
          <p:cNvSpPr/>
          <p:nvPr/>
        </p:nvSpPr>
        <p:spPr>
          <a:xfrm>
            <a:off x="2051720" y="2728813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Rectangle 44"/>
          <p:cNvSpPr/>
          <p:nvPr/>
        </p:nvSpPr>
        <p:spPr>
          <a:xfrm>
            <a:off x="2051720" y="2296765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Rectangle 45"/>
          <p:cNvSpPr/>
          <p:nvPr/>
        </p:nvSpPr>
        <p:spPr>
          <a:xfrm>
            <a:off x="2051720" y="1864717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Rectangle 46"/>
          <p:cNvSpPr/>
          <p:nvPr/>
        </p:nvSpPr>
        <p:spPr>
          <a:xfrm>
            <a:off x="2051720" y="1432669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Rectangle 47"/>
          <p:cNvSpPr/>
          <p:nvPr/>
        </p:nvSpPr>
        <p:spPr>
          <a:xfrm>
            <a:off x="2051720" y="5249093"/>
            <a:ext cx="3096344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Rectangle 48"/>
          <p:cNvSpPr/>
          <p:nvPr/>
        </p:nvSpPr>
        <p:spPr>
          <a:xfrm>
            <a:off x="251520" y="4745037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251520" y="4240981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Rectangle 50"/>
          <p:cNvSpPr/>
          <p:nvPr/>
        </p:nvSpPr>
        <p:spPr>
          <a:xfrm>
            <a:off x="251520" y="3736925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2" name="Rectangle 51"/>
          <p:cNvSpPr/>
          <p:nvPr/>
        </p:nvSpPr>
        <p:spPr>
          <a:xfrm>
            <a:off x="251520" y="3232869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Rectangle 52"/>
          <p:cNvSpPr/>
          <p:nvPr/>
        </p:nvSpPr>
        <p:spPr>
          <a:xfrm>
            <a:off x="251520" y="2728813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Rectangle 53"/>
          <p:cNvSpPr/>
          <p:nvPr/>
        </p:nvSpPr>
        <p:spPr>
          <a:xfrm>
            <a:off x="251520" y="2368773"/>
            <a:ext cx="1224136" cy="432048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Rectangle 54"/>
          <p:cNvSpPr/>
          <p:nvPr/>
        </p:nvSpPr>
        <p:spPr>
          <a:xfrm>
            <a:off x="251520" y="1864717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Rectangle 55"/>
          <p:cNvSpPr/>
          <p:nvPr/>
        </p:nvSpPr>
        <p:spPr>
          <a:xfrm>
            <a:off x="251520" y="1432669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7" name="Rectangle 56"/>
          <p:cNvSpPr/>
          <p:nvPr/>
        </p:nvSpPr>
        <p:spPr>
          <a:xfrm>
            <a:off x="251520" y="5249093"/>
            <a:ext cx="1224136" cy="50405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251520" y="4745037"/>
            <a:ext cx="1224136" cy="1008112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TextBox 58"/>
          <p:cNvSpPr txBox="1"/>
          <p:nvPr/>
        </p:nvSpPr>
        <p:spPr>
          <a:xfrm>
            <a:off x="251520" y="495235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SMU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51720" y="4745037"/>
            <a:ext cx="3096344" cy="1008112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TextBox 60"/>
          <p:cNvSpPr txBox="1"/>
          <p:nvPr/>
        </p:nvSpPr>
        <p:spPr>
          <a:xfrm>
            <a:off x="2987824" y="496106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SMK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51720" y="4240982"/>
            <a:ext cx="1008112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D I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99792" y="3736925"/>
            <a:ext cx="1008112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D II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19872" y="3232869"/>
            <a:ext cx="1008112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D III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39952" y="2800821"/>
            <a:ext cx="1008112" cy="492443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600" b="1" dirty="0" smtClean="0">
                <a:solidFill>
                  <a:schemeClr val="bg1"/>
                </a:solidFill>
              </a:rPr>
              <a:t>D IV</a:t>
            </a:r>
            <a:endParaRPr lang="id-ID" sz="26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1520" y="2800821"/>
            <a:ext cx="122413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S1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1520" y="1864717"/>
            <a:ext cx="1224136" cy="432048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TextBox 67"/>
          <p:cNvSpPr txBox="1"/>
          <p:nvPr/>
        </p:nvSpPr>
        <p:spPr>
          <a:xfrm>
            <a:off x="251520" y="1864717"/>
            <a:ext cx="1224136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S2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520" y="1360661"/>
            <a:ext cx="1224136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S3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51720" y="2368773"/>
            <a:ext cx="1728192" cy="461665"/>
          </a:xfrm>
          <a:prstGeom prst="rect">
            <a:avLst/>
          </a:prstGeom>
          <a:solidFill>
            <a:srgbClr val="4D4D4D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Profesi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51720" y="1864717"/>
            <a:ext cx="1728192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Spesialis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51720" y="1360661"/>
            <a:ext cx="1728192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Subspesialis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67944" y="1403052"/>
            <a:ext cx="1080120" cy="46166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S3 (T)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067944" y="1907108"/>
            <a:ext cx="1080120" cy="46166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S2 (T)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75" name="Left Arrow 74"/>
          <p:cNvSpPr/>
          <p:nvPr/>
        </p:nvSpPr>
        <p:spPr>
          <a:xfrm flipH="1" flipV="1">
            <a:off x="5364088" y="1504677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6" name="Left Arrow 75"/>
          <p:cNvSpPr/>
          <p:nvPr/>
        </p:nvSpPr>
        <p:spPr>
          <a:xfrm flipH="1" flipV="1">
            <a:off x="5364088" y="2008733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7" name="Left Arrow 76"/>
          <p:cNvSpPr/>
          <p:nvPr/>
        </p:nvSpPr>
        <p:spPr>
          <a:xfrm flipH="1" flipV="1">
            <a:off x="5364088" y="2440781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8" name="Left Arrow 77"/>
          <p:cNvSpPr/>
          <p:nvPr/>
        </p:nvSpPr>
        <p:spPr>
          <a:xfrm flipH="1" flipV="1">
            <a:off x="5364088" y="2872829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9" name="Left Arrow 78"/>
          <p:cNvSpPr/>
          <p:nvPr/>
        </p:nvSpPr>
        <p:spPr>
          <a:xfrm flipH="1" flipV="1">
            <a:off x="5364088" y="3448893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0" name="Left Arrow 79"/>
          <p:cNvSpPr/>
          <p:nvPr/>
        </p:nvSpPr>
        <p:spPr>
          <a:xfrm flipH="1" flipV="1">
            <a:off x="5364088" y="3952949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1" name="Left Arrow 80"/>
          <p:cNvSpPr/>
          <p:nvPr/>
        </p:nvSpPr>
        <p:spPr>
          <a:xfrm flipH="1" flipV="1">
            <a:off x="5364088" y="4457005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2" name="Left Arrow 81"/>
          <p:cNvSpPr/>
          <p:nvPr/>
        </p:nvSpPr>
        <p:spPr>
          <a:xfrm flipH="1" flipV="1">
            <a:off x="5364088" y="4889053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3" name="Left Arrow 82"/>
          <p:cNvSpPr/>
          <p:nvPr/>
        </p:nvSpPr>
        <p:spPr>
          <a:xfrm flipH="1" flipV="1">
            <a:off x="5364088" y="5393109"/>
            <a:ext cx="288032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4" name="TextBox 83"/>
          <p:cNvSpPr txBox="1"/>
          <p:nvPr/>
        </p:nvSpPr>
        <p:spPr>
          <a:xfrm>
            <a:off x="7452320" y="474503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Operator</a:t>
            </a:r>
            <a:endParaRPr lang="id-ID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7308304" y="3232869"/>
            <a:ext cx="1763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Teknisi/Analis</a:t>
            </a:r>
            <a:endParaRPr lang="id-ID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7452320" y="190710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Ahli</a:t>
            </a:r>
            <a:endParaRPr lang="id-ID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6804248" y="5801738"/>
            <a:ext cx="2232248" cy="865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d-ID" sz="2400" b="1" dirty="0" smtClean="0">
                <a:solidFill>
                  <a:srgbClr val="993300"/>
                </a:solidFill>
              </a:rPr>
              <a:t>Pengembangan Karir berbasis Pelatihan Kerja</a:t>
            </a:r>
            <a:endParaRPr lang="id-ID" sz="2400" b="1" dirty="0">
              <a:solidFill>
                <a:srgbClr val="9933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796136" y="896483"/>
            <a:ext cx="10134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KKNI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23728" y="580173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Pendidikan berbasis Keahlian</a:t>
            </a:r>
            <a:endParaRPr lang="id-ID" sz="2400" b="1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496" y="5801738"/>
            <a:ext cx="1728192" cy="914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id-ID" sz="2400" b="1" dirty="0" smtClean="0">
                <a:solidFill>
                  <a:srgbClr val="0000FF"/>
                </a:solidFill>
              </a:rPr>
              <a:t>Pendidikan berbasis Keilmuan</a:t>
            </a:r>
            <a:endParaRPr lang="id-ID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32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99697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Rekognisi Pembelajaran Lampau</a:t>
            </a:r>
          </a:p>
          <a:p>
            <a:pPr algn="ctr">
              <a:lnSpc>
                <a:spcPts val="3500"/>
              </a:lnSpc>
            </a:pPr>
            <a:r>
              <a:rPr lang="id-ID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Recognition Prior Learning </a:t>
            </a:r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(RPL)</a:t>
            </a:r>
            <a:endParaRPr lang="id-ID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65620"/>
            <a:ext cx="8064896" cy="584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Pengakuan Maksimum</a:t>
            </a:r>
            <a:endParaRPr lang="id-ID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329716"/>
            <a:ext cx="3600400" cy="52322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S1 + PPL</a:t>
            </a:r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030632"/>
            <a:ext cx="3600400" cy="52322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D-IV/S1(T) + PPL</a:t>
            </a:r>
            <a:endParaRPr lang="id-ID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750712"/>
            <a:ext cx="3600400" cy="52322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D-III + PPL</a:t>
            </a:r>
            <a:endParaRPr lang="id-ID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470792"/>
            <a:ext cx="3600400" cy="52322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D-II + PPL</a:t>
            </a:r>
            <a:endParaRPr lang="id-ID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5190872"/>
            <a:ext cx="3600400" cy="52322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D-I + PPL</a:t>
            </a:r>
            <a:endParaRPr lang="id-ID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5910952"/>
            <a:ext cx="3600400" cy="52322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SMA/K/C + PPL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2329716"/>
            <a:ext cx="3600400" cy="52322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Profesi, S2 (T)</a:t>
            </a:r>
            <a:endParaRPr lang="id-ID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3030632"/>
            <a:ext cx="3600400" cy="52322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Profesi, S2 (T)</a:t>
            </a:r>
            <a:endParaRPr lang="id-ID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3769876"/>
            <a:ext cx="3600400" cy="52322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Profesi</a:t>
            </a:r>
            <a:endParaRPr lang="id-ID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56" y="4489956"/>
            <a:ext cx="3600400" cy="52322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D-IV</a:t>
            </a:r>
            <a:endParaRPr lang="id-ID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5210036"/>
            <a:ext cx="3600400" cy="52322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D-III</a:t>
            </a:r>
            <a:endParaRPr lang="id-ID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5930116"/>
            <a:ext cx="3600400" cy="52322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D-II</a:t>
            </a:r>
            <a:endParaRPr lang="id-ID" sz="2800" dirty="0"/>
          </a:p>
        </p:txBody>
      </p:sp>
      <p:sp>
        <p:nvSpPr>
          <p:cNvPr id="17" name="Right Arrow 16"/>
          <p:cNvSpPr/>
          <p:nvPr/>
        </p:nvSpPr>
        <p:spPr>
          <a:xfrm>
            <a:off x="4427984" y="2329716"/>
            <a:ext cx="432048" cy="50405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4427984" y="3049796"/>
            <a:ext cx="432048" cy="50405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4427984" y="3769876"/>
            <a:ext cx="432048" cy="50405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Arrow 19"/>
          <p:cNvSpPr/>
          <p:nvPr/>
        </p:nvSpPr>
        <p:spPr>
          <a:xfrm>
            <a:off x="4427984" y="4489956"/>
            <a:ext cx="432048" cy="50405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ight Arrow 20"/>
          <p:cNvSpPr/>
          <p:nvPr/>
        </p:nvSpPr>
        <p:spPr>
          <a:xfrm>
            <a:off x="4427984" y="5210036"/>
            <a:ext cx="432048" cy="50405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ight Arrow 21"/>
          <p:cNvSpPr/>
          <p:nvPr/>
        </p:nvSpPr>
        <p:spPr>
          <a:xfrm>
            <a:off x="4427984" y="5930116"/>
            <a:ext cx="432048" cy="50405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3767" y="2537609"/>
            <a:ext cx="55764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33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0" y="522546"/>
            <a:ext cx="9144000" cy="1754326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Selamat berlokakarya, semoga Borang AIPTnya segera rampung dengan kualitas yang baik dan meraih peringkat akreditasi yang memuaskan</a:t>
            </a:r>
            <a:endParaRPr lang="id-ID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AMANAT Per-UU </a:t>
            </a:r>
            <a:endParaRPr lang="id-ID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908720"/>
            <a:ext cx="5472608" cy="58477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 No. 20 THN 2003: SPN (2)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Pasal 61 (2 dan 3):</a:t>
            </a:r>
            <a:endParaRPr lang="id-ID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2348880"/>
            <a:ext cx="8153400" cy="432048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Ijazah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diberikan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peserta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didik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pengakuan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prestasi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belajar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penyelesaian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jenjang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lulus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ujian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diselenggarakan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terakreditasi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Sertifikat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kompetensi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diberikan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penyelenggara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lembaga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pelatihan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peserta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didik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warga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pengakuan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kompetensi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pekerjaan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lulus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uji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kompetensi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diselenggarakan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terakreditasi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lembaga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sertifikasi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AMANAT Per-UU </a:t>
            </a:r>
            <a:endParaRPr lang="id-ID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908720"/>
            <a:ext cx="5472608" cy="58477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 No. 19 Tahun 2005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Pasal 86 (1 dan 2) dan Pasal 91:</a:t>
            </a:r>
            <a:endParaRPr lang="id-ID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2132856"/>
            <a:ext cx="8153400" cy="18002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akreditasi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jenjang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pendidikan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kelayakan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pendidikan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7544" y="4005064"/>
            <a:ext cx="8153400" cy="136815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Kewenangan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akreditasi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pula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dilakukan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lembaga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mandiri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diberi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kewenangan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akreditasi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7544" y="5441776"/>
            <a:ext cx="8153400" cy="13716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jalur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formal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nonformal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wajib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penjaminan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mutu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AMANAT Per-UU </a:t>
            </a:r>
            <a:endParaRPr lang="id-ID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908720"/>
            <a:ext cx="5472608" cy="58477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 No. 12 THN 2012: PT (1)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Pasal 28 (3a dan 4a):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420888"/>
            <a:ext cx="7992888" cy="415498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Gelar akademik dan gelar vokasi dinyatakan tidak sah dan dicabut oleh Menteri apabila dikeluarkan oleh </a:t>
            </a:r>
            <a:r>
              <a:rPr lang="id-ID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 dan/atau prodi yang tidak terakreditasi</a:t>
            </a:r>
            <a:r>
              <a:rPr lang="id-ID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Gelar profesi dinyatakan tidak sah dan dicabut oleh Menteri apabila dikeluarkan oleh PT dan/atau prodi yang tidak terakreditasi;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AMANAT Per-UU </a:t>
            </a:r>
            <a:endParaRPr lang="id-ID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908720"/>
            <a:ext cx="5472608" cy="58477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 No. 12 THN 2012: PT (5)</a:t>
            </a:r>
            <a:endParaRPr lang="id-ID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Pasal 53:</a:t>
            </a:r>
            <a:endParaRPr lang="id-ID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7</a:t>
            </a:fld>
            <a:endParaRPr lang="id-ID"/>
          </a:p>
        </p:txBody>
      </p:sp>
      <p:graphicFrame>
        <p:nvGraphicFramePr>
          <p:cNvPr id="9" name="Diagram 8"/>
          <p:cNvGraphicFramePr/>
          <p:nvPr/>
        </p:nvGraphicFramePr>
        <p:xfrm>
          <a:off x="539552" y="2533352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Penjaminan Mutu PT (SPM-PT)</a:t>
            </a:r>
            <a:endParaRPr lang="id-ID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C00000"/>
                </a:solidFill>
              </a:rPr>
              <a:t>SPM-PT merupakan kegiatan sistemik utk meningkatkan mutu PT secara berencana dan berkelanjutan (Pasal 52-(1));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FF"/>
                </a:solidFill>
              </a:rPr>
              <a:t>Pemerintah menetapkan dan menyelengarakan SPM-PT melalui penetapan, pelaksanaan, evaluasi, pengendalian, dan peningkatan standar utk mendapatkan pendidikan bermutu </a:t>
            </a:r>
            <a:r>
              <a:rPr lang="id-ID" sz="3200" dirty="0" smtClean="0"/>
              <a:t>(Pasal 52 (2)) dan Pasal 51 (2));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id-ID" sz="3200" dirty="0" smtClean="0"/>
              <a:t>SPM-PT terdiri atas internal (PT) dan </a:t>
            </a:r>
            <a:r>
              <a:rPr lang="id-ID" sz="3200" b="1" dirty="0" smtClean="0">
                <a:solidFill>
                  <a:srgbClr val="FF0000"/>
                </a:solidFill>
              </a:rPr>
              <a:t>eksternal</a:t>
            </a:r>
            <a:r>
              <a:rPr lang="id-ID" sz="3200" dirty="0" smtClean="0"/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(akreditasi) </a:t>
            </a:r>
            <a:r>
              <a:rPr lang="id-ID" sz="3200" dirty="0" smtClean="0"/>
              <a:t>berdasarkan PDPT. </a:t>
            </a:r>
          </a:p>
          <a:p>
            <a:pPr marL="360363" indent="-360363">
              <a:buFont typeface="Arial" pitchFamily="34" charset="0"/>
              <a:buChar char="•"/>
            </a:pPr>
            <a:endParaRPr lang="id-ID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8AD4-ACAA-434F-A9FB-214AD6566C0A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48AD4-ACAA-434F-A9FB-214AD6566C0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81766" y="764704"/>
            <a:ext cx="5832648" cy="5400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1129838" y="1412776"/>
            <a:ext cx="4536504" cy="41764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1777910" y="2060848"/>
            <a:ext cx="3240360" cy="288032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2497990" y="2708920"/>
            <a:ext cx="1872208" cy="1584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3074054" y="3140968"/>
            <a:ext cx="792088" cy="7200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2642006" y="75599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SPME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2006" y="147607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SPMI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822" y="321297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rot="2044755">
            <a:off x="869522" y="1243144"/>
            <a:ext cx="648072" cy="24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</a:t>
            </a:r>
          </a:p>
          <a:p>
            <a:pPr algn="ctr">
              <a:lnSpc>
                <a:spcPts val="3000"/>
              </a:lnSpc>
            </a:pPr>
            <a:endParaRPr lang="id-ID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30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pPr algn="ctr">
              <a:lnSpc>
                <a:spcPts val="30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7910" y="492200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EVALUASI DIRI</a:t>
            </a:r>
            <a:endParaRPr lang="id-ID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7910" y="557007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AKREDITASI</a:t>
            </a:r>
            <a:endParaRPr lang="id-ID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9412953">
            <a:off x="792285" y="3930450"/>
            <a:ext cx="648072" cy="125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AM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30038" y="321297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1966" y="213285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3242708">
            <a:off x="1283132" y="3706699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rot="18101109">
            <a:off x="3343494" y="3595759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97990" y="275131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Continuously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 rot="18142398">
            <a:off x="-551205" y="182417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Akreditas Institusi</a:t>
            </a:r>
            <a:endParaRPr lang="id-ID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 rot="3485831">
            <a:off x="-543201" y="464011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Akreditas Prodi</a:t>
            </a:r>
            <a:endParaRPr lang="id-ID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Striped Right Arrow 22"/>
          <p:cNvSpPr/>
          <p:nvPr/>
        </p:nvSpPr>
        <p:spPr>
          <a:xfrm>
            <a:off x="5162286" y="2420888"/>
            <a:ext cx="2520280" cy="2304256"/>
          </a:xfrm>
          <a:prstGeom prst="stripedRightArrow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378310" y="3112705"/>
            <a:ext cx="2016224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id-ID" sz="32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Kelayakan Program</a:t>
            </a:r>
            <a:endParaRPr lang="id-ID" sz="32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04856" y="2780928"/>
            <a:ext cx="1403648" cy="1368152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7704856" y="3050957"/>
            <a:ext cx="1403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 PT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2339752" y="6021288"/>
            <a:ext cx="2088232" cy="792088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2771800" y="630932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SNPT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Up Arrow 28"/>
          <p:cNvSpPr/>
          <p:nvPr/>
        </p:nvSpPr>
        <p:spPr>
          <a:xfrm rot="1835822">
            <a:off x="483340" y="5705510"/>
            <a:ext cx="2088232" cy="792088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TextBox 29"/>
          <p:cNvSpPr txBox="1"/>
          <p:nvPr/>
        </p:nvSpPr>
        <p:spPr>
          <a:xfrm rot="1835822">
            <a:off x="915388" y="599354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PDPT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-27384"/>
            <a:ext cx="9144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PARADIGMA SPM-PT</a:t>
            </a:r>
            <a:endParaRPr lang="id-ID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 rot="3026422">
            <a:off x="2068899" y="3488267"/>
            <a:ext cx="167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 rot="18715588">
            <a:off x="2909004" y="354481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Left Arrow 33"/>
          <p:cNvSpPr/>
          <p:nvPr/>
        </p:nvSpPr>
        <p:spPr>
          <a:xfrm rot="3065197">
            <a:off x="4842952" y="5005085"/>
            <a:ext cx="792088" cy="2088232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TextBox 34"/>
          <p:cNvSpPr txBox="1"/>
          <p:nvPr/>
        </p:nvSpPr>
        <p:spPr>
          <a:xfrm rot="19265197">
            <a:off x="4700509" y="5895000"/>
            <a:ext cx="126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KKNI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44208" y="4797152"/>
            <a:ext cx="1872208" cy="95410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University Culture</a:t>
            </a:r>
            <a:endParaRPr lang="id-ID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7" name="Straight Arrow Connector 36"/>
          <p:cNvCxnSpPr>
            <a:stCxn id="33" idx="0"/>
          </p:cNvCxnSpPr>
          <p:nvPr/>
        </p:nvCxnSpPr>
        <p:spPr>
          <a:xfrm>
            <a:off x="3709372" y="3621411"/>
            <a:ext cx="2734836" cy="153578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Up Arrow 37"/>
          <p:cNvSpPr/>
          <p:nvPr/>
        </p:nvSpPr>
        <p:spPr>
          <a:xfrm>
            <a:off x="5796136" y="5805264"/>
            <a:ext cx="3240360" cy="864096"/>
          </a:xfrm>
          <a:prstGeom prst="up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TextBox 38"/>
          <p:cNvSpPr txBox="1"/>
          <p:nvPr/>
        </p:nvSpPr>
        <p:spPr>
          <a:xfrm>
            <a:off x="6516216" y="5877272"/>
            <a:ext cx="1800200" cy="83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id-ID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University Governance</a:t>
            </a:r>
            <a:endParaRPr lang="id-ID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1683</Words>
  <Application>Microsoft Office PowerPoint</Application>
  <PresentationFormat>On-screen Show (4:3)</PresentationFormat>
  <Paragraphs>384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VAIO</dc:creator>
  <cp:lastModifiedBy>VAIO</cp:lastModifiedBy>
  <cp:revision>699</cp:revision>
  <dcterms:created xsi:type="dcterms:W3CDTF">2012-10-20T13:40:21Z</dcterms:created>
  <dcterms:modified xsi:type="dcterms:W3CDTF">2013-11-24T11:34:03Z</dcterms:modified>
</cp:coreProperties>
</file>